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Relationship Id="rId4" Type="http://schemas.openxmlformats.org/officeDocument/2006/relationships/custom-properties" Target="docProps/custom.xml" 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notesMasterIdLst>
    <p:notesMasterId r:id="rId16"/>
  </p:notesMasterIdLst>
  <p:sldSz cx="12192000" cy="6858000"/>
  <p:notesSz cx="6858000" cy="12192000"/>
  <p:embeddedFontLst>
    <p:embeddedFont>
      <p:font typeface="Liter" charset="-122" pitchFamily="34"/>
      <p:regular r:id="rId21"/>
    </p:embeddedFont>
    <p:embeddedFont>
      <p:font typeface="Oranienbaum" charset="-122" pitchFamily="34"/>
      <p:regular r:id="rId22"/>
    </p:embeddedFont>
    <p:embeddedFont>
      <p:font typeface="Quattrocento Sans" charset="-122" pitchFamily="34"/>
      <p:regular r:id="rId23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20" Type="http://schemas.openxmlformats.org/officeDocument/2006/relationships/tableStyles" Target="tableStyles.xml"/><Relationship Id="rId21" Type="http://schemas.openxmlformats.org/officeDocument/2006/relationships/font" Target="fonts/font1.fntdata"/><Relationship Id="rId22" Type="http://schemas.openxmlformats.org/officeDocument/2006/relationships/font" Target="fonts/font2.fntdata"/><Relationship Id="rId23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FB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static.vecteezy.com/a98dfd88725a5d761d321b450bf4e2732e8c1514.jpg">    </p:cNvPr>
          <p:cNvPicPr>
            <a:picLocks noChangeAspect="1"/>
          </p:cNvPicPr>
          <p:nvPr/>
        </p:nvPicPr>
        <p:blipFill>
          <a:blip r:embed="rId1"/>
          <a:srcRect l="12821" r="12821" t="0" b="0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3D3D3D">
                  <a:alpha val="85000"/>
                </a:srgbClr>
              </a:gs>
              <a:gs pos="50000">
                <a:srgbClr val="3D3D3D">
                  <a:alpha val="60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  <a:ln/>
        </p:spPr>
      </p:sp>
      <p:sp>
        <p:nvSpPr>
          <p:cNvPr id="4" name="Shape 1"/>
          <p:cNvSpPr/>
          <p:nvPr/>
        </p:nvSpPr>
        <p:spPr>
          <a:xfrm>
            <a:off x="381000" y="2057400"/>
            <a:ext cx="2400300" cy="381000"/>
          </a:xfrm>
          <a:custGeom>
            <a:avLst/>
            <a:gdLst/>
            <a:ahLst/>
            <a:cxnLst/>
            <a:rect l="l" t="t" r="r" b="b"/>
            <a:pathLst>
              <a:path w="2400300" h="381000">
                <a:moveTo>
                  <a:pt x="190500" y="0"/>
                </a:moveTo>
                <a:lnTo>
                  <a:pt x="2209800" y="0"/>
                </a:lnTo>
                <a:cubicBezTo>
                  <a:pt x="2314940" y="0"/>
                  <a:pt x="2400300" y="85360"/>
                  <a:pt x="2400300" y="190500"/>
                </a:cubicBezTo>
                <a:lnTo>
                  <a:pt x="2400300" y="190500"/>
                </a:lnTo>
                <a:cubicBezTo>
                  <a:pt x="2400300" y="295640"/>
                  <a:pt x="2314940" y="381000"/>
                  <a:pt x="2209800" y="381000"/>
                </a:cubicBezTo>
                <a:lnTo>
                  <a:pt x="190500" y="381000"/>
                </a:lnTo>
                <a:cubicBezTo>
                  <a:pt x="85360" y="381000"/>
                  <a:pt x="0" y="295640"/>
                  <a:pt x="0" y="190500"/>
                </a:cubicBezTo>
                <a:lnTo>
                  <a:pt x="0" y="190500"/>
                </a:lnTo>
                <a:cubicBezTo>
                  <a:pt x="0" y="85360"/>
                  <a:pt x="85360" y="0"/>
                  <a:pt x="190500" y="0"/>
                </a:cubicBezTo>
                <a:close/>
              </a:path>
            </a:pathLst>
          </a:custGeom>
          <a:solidFill>
            <a:srgbClr val="D4A574"/>
          </a:solidFill>
          <a:ln/>
        </p:spPr>
      </p:sp>
      <p:sp>
        <p:nvSpPr>
          <p:cNvPr id="5" name="Text 2"/>
          <p:cNvSpPr/>
          <p:nvPr/>
        </p:nvSpPr>
        <p:spPr>
          <a:xfrm>
            <a:off x="571500" y="2143125"/>
            <a:ext cx="2094756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spc="60" kern="0" dirty="0">
                <a:solidFill>
                  <a:srgbClr val="FDFBF7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STARTUP-PRÄSENTATION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381000" y="2895600"/>
            <a:ext cx="4772025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7200" b="1" dirty="0">
                <a:solidFill>
                  <a:srgbClr val="FDFBF7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Omas</a:t>
            </a: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7200" b="1" dirty="0">
                <a:solidFill>
                  <a:srgbClr val="FDFBF7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Käsekuchen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381000" y="4953000"/>
            <a:ext cx="44577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dirty="0">
                <a:solidFill>
                  <a:srgbClr val="FDFBF7">
                    <a:alpha val="95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Mobile Genussmomente</a:t>
            </a: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392906" y="5638800"/>
            <a:ext cx="214313" cy="190500"/>
          </a:xfrm>
          <a:custGeom>
            <a:avLst/>
            <a:gdLst/>
            <a:ahLst/>
            <a:cxnLst/>
            <a:rect l="l" t="t" r="r" b="b"/>
            <a:pathLst>
              <a:path w="214313" h="190500">
                <a:moveTo>
                  <a:pt x="0" y="35719"/>
                </a:moveTo>
                <a:cubicBezTo>
                  <a:pt x="0" y="22585"/>
                  <a:pt x="10678" y="11906"/>
                  <a:pt x="23812" y="11906"/>
                </a:cubicBezTo>
                <a:lnTo>
                  <a:pt x="130969" y="11906"/>
                </a:lnTo>
                <a:cubicBezTo>
                  <a:pt x="144103" y="11906"/>
                  <a:pt x="154781" y="22585"/>
                  <a:pt x="154781" y="35719"/>
                </a:cubicBezTo>
                <a:lnTo>
                  <a:pt x="154781" y="47625"/>
                </a:lnTo>
                <a:lnTo>
                  <a:pt x="173645" y="47625"/>
                </a:lnTo>
                <a:cubicBezTo>
                  <a:pt x="179970" y="47625"/>
                  <a:pt x="186035" y="50118"/>
                  <a:pt x="190500" y="54583"/>
                </a:cubicBezTo>
                <a:lnTo>
                  <a:pt x="207355" y="71438"/>
                </a:lnTo>
                <a:cubicBezTo>
                  <a:pt x="211820" y="75902"/>
                  <a:pt x="214313" y="81967"/>
                  <a:pt x="214313" y="88292"/>
                </a:cubicBezTo>
                <a:lnTo>
                  <a:pt x="214313" y="142875"/>
                </a:lnTo>
                <a:cubicBezTo>
                  <a:pt x="214313" y="156009"/>
                  <a:pt x="203634" y="166688"/>
                  <a:pt x="190500" y="166688"/>
                </a:cubicBezTo>
                <a:lnTo>
                  <a:pt x="189272" y="166688"/>
                </a:lnTo>
                <a:cubicBezTo>
                  <a:pt x="185403" y="180417"/>
                  <a:pt x="172752" y="190500"/>
                  <a:pt x="157758" y="190500"/>
                </a:cubicBezTo>
                <a:cubicBezTo>
                  <a:pt x="142763" y="190500"/>
                  <a:pt x="130150" y="180417"/>
                  <a:pt x="126243" y="166688"/>
                </a:cubicBezTo>
                <a:lnTo>
                  <a:pt x="88069" y="166688"/>
                </a:lnTo>
                <a:cubicBezTo>
                  <a:pt x="84200" y="180417"/>
                  <a:pt x="71549" y="190500"/>
                  <a:pt x="56555" y="190500"/>
                </a:cubicBezTo>
                <a:cubicBezTo>
                  <a:pt x="41560" y="190500"/>
                  <a:pt x="28947" y="180417"/>
                  <a:pt x="25040" y="166688"/>
                </a:cubicBezTo>
                <a:lnTo>
                  <a:pt x="23812" y="166688"/>
                </a:lnTo>
                <a:cubicBezTo>
                  <a:pt x="10678" y="166688"/>
                  <a:pt x="0" y="156009"/>
                  <a:pt x="0" y="142875"/>
                </a:cubicBezTo>
                <a:lnTo>
                  <a:pt x="0" y="35719"/>
                </a:lnTo>
                <a:close/>
                <a:moveTo>
                  <a:pt x="190500" y="107156"/>
                </a:moveTo>
                <a:lnTo>
                  <a:pt x="190500" y="88292"/>
                </a:lnTo>
                <a:lnTo>
                  <a:pt x="173645" y="71438"/>
                </a:lnTo>
                <a:lnTo>
                  <a:pt x="154781" y="71438"/>
                </a:lnTo>
                <a:lnTo>
                  <a:pt x="154781" y="107156"/>
                </a:lnTo>
                <a:lnTo>
                  <a:pt x="190500" y="107156"/>
                </a:lnTo>
                <a:close/>
                <a:moveTo>
                  <a:pt x="71438" y="157758"/>
                </a:moveTo>
                <a:cubicBezTo>
                  <a:pt x="71438" y="149544"/>
                  <a:pt x="64769" y="142875"/>
                  <a:pt x="56555" y="142875"/>
                </a:cubicBezTo>
                <a:cubicBezTo>
                  <a:pt x="48341" y="142875"/>
                  <a:pt x="41672" y="149544"/>
                  <a:pt x="41672" y="157758"/>
                </a:cubicBezTo>
                <a:cubicBezTo>
                  <a:pt x="41672" y="165972"/>
                  <a:pt x="48341" y="172641"/>
                  <a:pt x="56555" y="172641"/>
                </a:cubicBezTo>
                <a:cubicBezTo>
                  <a:pt x="64769" y="172641"/>
                  <a:pt x="71438" y="165972"/>
                  <a:pt x="71438" y="157758"/>
                </a:cubicBezTo>
                <a:close/>
                <a:moveTo>
                  <a:pt x="157758" y="172641"/>
                </a:moveTo>
                <a:cubicBezTo>
                  <a:pt x="165972" y="172641"/>
                  <a:pt x="172641" y="165972"/>
                  <a:pt x="172641" y="157758"/>
                </a:cubicBezTo>
                <a:cubicBezTo>
                  <a:pt x="172641" y="149544"/>
                  <a:pt x="165972" y="142875"/>
                  <a:pt x="157758" y="142875"/>
                </a:cubicBezTo>
                <a:cubicBezTo>
                  <a:pt x="149544" y="142875"/>
                  <a:pt x="142875" y="149544"/>
                  <a:pt x="142875" y="157758"/>
                </a:cubicBezTo>
                <a:cubicBezTo>
                  <a:pt x="142875" y="165972"/>
                  <a:pt x="149544" y="172641"/>
                  <a:pt x="157758" y="172641"/>
                </a:cubicBezTo>
                <a:close/>
              </a:path>
            </a:pathLst>
          </a:custGeom>
          <a:solidFill>
            <a:srgbClr val="D4A574"/>
          </a:solidFill>
          <a:ln/>
        </p:spPr>
      </p:sp>
      <p:sp>
        <p:nvSpPr>
          <p:cNvPr id="9" name="Text 6"/>
          <p:cNvSpPr/>
          <p:nvPr/>
        </p:nvSpPr>
        <p:spPr>
          <a:xfrm>
            <a:off x="695325" y="5600700"/>
            <a:ext cx="1447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FDFBF7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Im APE-Foodtruck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2281982" y="5619750"/>
            <a:ext cx="38100" cy="228600"/>
          </a:xfrm>
          <a:custGeom>
            <a:avLst/>
            <a:gdLst/>
            <a:ahLst/>
            <a:cxnLst/>
            <a:rect l="l" t="t" r="r" b="b"/>
            <a:pathLst>
              <a:path w="38100" h="228600">
                <a:moveTo>
                  <a:pt x="0" y="0"/>
                </a:moveTo>
                <a:lnTo>
                  <a:pt x="38100" y="0"/>
                </a:lnTo>
                <a:lnTo>
                  <a:pt x="381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solidFill>
            <a:srgbClr val="D4A574"/>
          </a:solidFill>
          <a:ln/>
        </p:spPr>
      </p:sp>
      <p:sp>
        <p:nvSpPr>
          <p:cNvPr id="11" name="Shape 8"/>
          <p:cNvSpPr/>
          <p:nvPr/>
        </p:nvSpPr>
        <p:spPr>
          <a:xfrm>
            <a:off x="2584400" y="5638800"/>
            <a:ext cx="166688" cy="190500"/>
          </a:xfrm>
          <a:custGeom>
            <a:avLst/>
            <a:gdLst/>
            <a:ahLst/>
            <a:cxnLst/>
            <a:rect l="l" t="t" r="r" b="b"/>
            <a:pathLst>
              <a:path w="166688" h="190500">
                <a:moveTo>
                  <a:pt x="47625" y="0"/>
                </a:moveTo>
                <a:cubicBezTo>
                  <a:pt x="54211" y="0"/>
                  <a:pt x="59531" y="5321"/>
                  <a:pt x="59531" y="11906"/>
                </a:cubicBezTo>
                <a:lnTo>
                  <a:pt x="59531" y="23812"/>
                </a:lnTo>
                <a:lnTo>
                  <a:pt x="107156" y="23812"/>
                </a:lnTo>
                <a:lnTo>
                  <a:pt x="107156" y="11906"/>
                </a:lnTo>
                <a:cubicBezTo>
                  <a:pt x="107156" y="5321"/>
                  <a:pt x="112477" y="0"/>
                  <a:pt x="119063" y="0"/>
                </a:cubicBezTo>
                <a:cubicBezTo>
                  <a:pt x="125648" y="0"/>
                  <a:pt x="130969" y="5321"/>
                  <a:pt x="130969" y="11906"/>
                </a:cubicBezTo>
                <a:lnTo>
                  <a:pt x="130969" y="23812"/>
                </a:lnTo>
                <a:lnTo>
                  <a:pt x="142875" y="23812"/>
                </a:lnTo>
                <a:cubicBezTo>
                  <a:pt x="156009" y="23812"/>
                  <a:pt x="166688" y="34491"/>
                  <a:pt x="166688" y="47625"/>
                </a:cubicBezTo>
                <a:lnTo>
                  <a:pt x="166688" y="154781"/>
                </a:lnTo>
                <a:cubicBezTo>
                  <a:pt x="166688" y="167915"/>
                  <a:pt x="156009" y="178594"/>
                  <a:pt x="142875" y="178594"/>
                </a:cubicBezTo>
                <a:lnTo>
                  <a:pt x="23812" y="178594"/>
                </a:lnTo>
                <a:cubicBezTo>
                  <a:pt x="10678" y="178594"/>
                  <a:pt x="0" y="167915"/>
                  <a:pt x="0" y="154781"/>
                </a:cubicBezTo>
                <a:lnTo>
                  <a:pt x="0" y="47625"/>
                </a:lnTo>
                <a:cubicBezTo>
                  <a:pt x="0" y="34491"/>
                  <a:pt x="10678" y="23812"/>
                  <a:pt x="23812" y="23812"/>
                </a:cubicBezTo>
                <a:lnTo>
                  <a:pt x="35719" y="23812"/>
                </a:lnTo>
                <a:lnTo>
                  <a:pt x="35719" y="11906"/>
                </a:lnTo>
                <a:cubicBezTo>
                  <a:pt x="35719" y="5321"/>
                  <a:pt x="41039" y="0"/>
                  <a:pt x="47625" y="0"/>
                </a:cubicBezTo>
                <a:close/>
                <a:moveTo>
                  <a:pt x="23812" y="89297"/>
                </a:moveTo>
                <a:lnTo>
                  <a:pt x="23812" y="101203"/>
                </a:lnTo>
                <a:cubicBezTo>
                  <a:pt x="23812" y="104477"/>
                  <a:pt x="26491" y="107156"/>
                  <a:pt x="29766" y="107156"/>
                </a:cubicBezTo>
                <a:lnTo>
                  <a:pt x="41672" y="107156"/>
                </a:lnTo>
                <a:cubicBezTo>
                  <a:pt x="44946" y="107156"/>
                  <a:pt x="47625" y="104477"/>
                  <a:pt x="47625" y="101203"/>
                </a:cubicBezTo>
                <a:lnTo>
                  <a:pt x="47625" y="89297"/>
                </a:lnTo>
                <a:cubicBezTo>
                  <a:pt x="47625" y="86023"/>
                  <a:pt x="44946" y="83344"/>
                  <a:pt x="41672" y="83344"/>
                </a:cubicBezTo>
                <a:lnTo>
                  <a:pt x="29766" y="83344"/>
                </a:lnTo>
                <a:cubicBezTo>
                  <a:pt x="26491" y="83344"/>
                  <a:pt x="23812" y="86023"/>
                  <a:pt x="23812" y="89297"/>
                </a:cubicBezTo>
                <a:close/>
                <a:moveTo>
                  <a:pt x="71438" y="89297"/>
                </a:moveTo>
                <a:lnTo>
                  <a:pt x="71438" y="101203"/>
                </a:lnTo>
                <a:cubicBezTo>
                  <a:pt x="71438" y="104477"/>
                  <a:pt x="74116" y="107156"/>
                  <a:pt x="77391" y="107156"/>
                </a:cubicBezTo>
                <a:lnTo>
                  <a:pt x="89297" y="107156"/>
                </a:lnTo>
                <a:cubicBezTo>
                  <a:pt x="92571" y="107156"/>
                  <a:pt x="95250" y="104477"/>
                  <a:pt x="95250" y="101203"/>
                </a:cubicBezTo>
                <a:lnTo>
                  <a:pt x="95250" y="89297"/>
                </a:lnTo>
                <a:cubicBezTo>
                  <a:pt x="95250" y="86023"/>
                  <a:pt x="92571" y="83344"/>
                  <a:pt x="89297" y="83344"/>
                </a:cubicBezTo>
                <a:lnTo>
                  <a:pt x="77391" y="83344"/>
                </a:lnTo>
                <a:cubicBezTo>
                  <a:pt x="74116" y="83344"/>
                  <a:pt x="71438" y="86023"/>
                  <a:pt x="71438" y="89297"/>
                </a:cubicBezTo>
                <a:close/>
                <a:moveTo>
                  <a:pt x="125016" y="83344"/>
                </a:moveTo>
                <a:cubicBezTo>
                  <a:pt x="121741" y="83344"/>
                  <a:pt x="119063" y="86023"/>
                  <a:pt x="119063" y="89297"/>
                </a:cubicBezTo>
                <a:lnTo>
                  <a:pt x="119063" y="101203"/>
                </a:lnTo>
                <a:cubicBezTo>
                  <a:pt x="119063" y="104477"/>
                  <a:pt x="121741" y="107156"/>
                  <a:pt x="125016" y="107156"/>
                </a:cubicBezTo>
                <a:lnTo>
                  <a:pt x="136922" y="107156"/>
                </a:lnTo>
                <a:cubicBezTo>
                  <a:pt x="140196" y="107156"/>
                  <a:pt x="142875" y="104477"/>
                  <a:pt x="142875" y="101203"/>
                </a:cubicBezTo>
                <a:lnTo>
                  <a:pt x="142875" y="89297"/>
                </a:lnTo>
                <a:cubicBezTo>
                  <a:pt x="142875" y="86023"/>
                  <a:pt x="140196" y="83344"/>
                  <a:pt x="136922" y="83344"/>
                </a:cubicBezTo>
                <a:lnTo>
                  <a:pt x="125016" y="83344"/>
                </a:lnTo>
                <a:close/>
                <a:moveTo>
                  <a:pt x="23812" y="136922"/>
                </a:moveTo>
                <a:lnTo>
                  <a:pt x="23812" y="148828"/>
                </a:lnTo>
                <a:cubicBezTo>
                  <a:pt x="23812" y="152102"/>
                  <a:pt x="26491" y="154781"/>
                  <a:pt x="29766" y="154781"/>
                </a:cubicBezTo>
                <a:lnTo>
                  <a:pt x="41672" y="154781"/>
                </a:lnTo>
                <a:cubicBezTo>
                  <a:pt x="44946" y="154781"/>
                  <a:pt x="47625" y="152102"/>
                  <a:pt x="47625" y="148828"/>
                </a:cubicBezTo>
                <a:lnTo>
                  <a:pt x="47625" y="136922"/>
                </a:lnTo>
                <a:cubicBezTo>
                  <a:pt x="47625" y="133648"/>
                  <a:pt x="44946" y="130969"/>
                  <a:pt x="41672" y="130969"/>
                </a:cubicBezTo>
                <a:lnTo>
                  <a:pt x="29766" y="130969"/>
                </a:lnTo>
                <a:cubicBezTo>
                  <a:pt x="26491" y="130969"/>
                  <a:pt x="23812" y="133648"/>
                  <a:pt x="23812" y="136922"/>
                </a:cubicBezTo>
                <a:close/>
                <a:moveTo>
                  <a:pt x="77391" y="130969"/>
                </a:moveTo>
                <a:cubicBezTo>
                  <a:pt x="74116" y="130969"/>
                  <a:pt x="71438" y="133648"/>
                  <a:pt x="71438" y="136922"/>
                </a:cubicBezTo>
                <a:lnTo>
                  <a:pt x="71438" y="148828"/>
                </a:lnTo>
                <a:cubicBezTo>
                  <a:pt x="71438" y="152102"/>
                  <a:pt x="74116" y="154781"/>
                  <a:pt x="77391" y="154781"/>
                </a:cubicBezTo>
                <a:lnTo>
                  <a:pt x="89297" y="154781"/>
                </a:lnTo>
                <a:cubicBezTo>
                  <a:pt x="92571" y="154781"/>
                  <a:pt x="95250" y="152102"/>
                  <a:pt x="95250" y="148828"/>
                </a:cubicBezTo>
                <a:lnTo>
                  <a:pt x="95250" y="136922"/>
                </a:lnTo>
                <a:cubicBezTo>
                  <a:pt x="95250" y="133648"/>
                  <a:pt x="92571" y="130969"/>
                  <a:pt x="89297" y="130969"/>
                </a:cubicBezTo>
                <a:lnTo>
                  <a:pt x="77391" y="130969"/>
                </a:lnTo>
                <a:close/>
                <a:moveTo>
                  <a:pt x="119063" y="136922"/>
                </a:moveTo>
                <a:lnTo>
                  <a:pt x="119063" y="148828"/>
                </a:lnTo>
                <a:cubicBezTo>
                  <a:pt x="119063" y="152102"/>
                  <a:pt x="121741" y="154781"/>
                  <a:pt x="125016" y="154781"/>
                </a:cubicBezTo>
                <a:lnTo>
                  <a:pt x="136922" y="154781"/>
                </a:lnTo>
                <a:cubicBezTo>
                  <a:pt x="140196" y="154781"/>
                  <a:pt x="142875" y="152102"/>
                  <a:pt x="142875" y="148828"/>
                </a:cubicBezTo>
                <a:lnTo>
                  <a:pt x="142875" y="136922"/>
                </a:lnTo>
                <a:cubicBezTo>
                  <a:pt x="142875" y="133648"/>
                  <a:pt x="140196" y="130969"/>
                  <a:pt x="136922" y="130969"/>
                </a:cubicBezTo>
                <a:lnTo>
                  <a:pt x="125016" y="130969"/>
                </a:lnTo>
                <a:cubicBezTo>
                  <a:pt x="121741" y="130969"/>
                  <a:pt x="119063" y="133648"/>
                  <a:pt x="119063" y="136922"/>
                </a:cubicBezTo>
                <a:close/>
              </a:path>
            </a:pathLst>
          </a:custGeom>
          <a:solidFill>
            <a:srgbClr val="D4A574"/>
          </a:solidFill>
          <a:ln/>
        </p:spPr>
      </p:sp>
      <p:sp>
        <p:nvSpPr>
          <p:cNvPr id="12" name="Text 9"/>
          <p:cNvSpPr/>
          <p:nvPr/>
        </p:nvSpPr>
        <p:spPr>
          <a:xfrm>
            <a:off x="2863007" y="5600700"/>
            <a:ext cx="12954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FDFBF7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Märkte &amp; Events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DFB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4966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spc="105" kern="0" dirty="0">
                <a:solidFill>
                  <a:srgbClr val="D4A574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08 / EINNAHMEN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685800"/>
            <a:ext cx="11658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3D3D3D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Umsatzprognose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81000" y="1333500"/>
            <a:ext cx="5600700" cy="4724400"/>
          </a:xfrm>
          <a:custGeom>
            <a:avLst/>
            <a:gdLst/>
            <a:ahLst/>
            <a:cxnLst/>
            <a:rect l="l" t="t" r="r" b="b"/>
            <a:pathLst>
              <a:path w="5600700" h="4724400">
                <a:moveTo>
                  <a:pt x="114283" y="0"/>
                </a:moveTo>
                <a:lnTo>
                  <a:pt x="5486417" y="0"/>
                </a:lnTo>
                <a:cubicBezTo>
                  <a:pt x="5549534" y="0"/>
                  <a:pt x="5600700" y="51166"/>
                  <a:pt x="5600700" y="114283"/>
                </a:cubicBezTo>
                <a:lnTo>
                  <a:pt x="5600700" y="4610117"/>
                </a:lnTo>
                <a:cubicBezTo>
                  <a:pt x="5600700" y="4673234"/>
                  <a:pt x="5549534" y="4724400"/>
                  <a:pt x="5486417" y="4724400"/>
                </a:cubicBezTo>
                <a:lnTo>
                  <a:pt x="114283" y="4724400"/>
                </a:lnTo>
                <a:cubicBezTo>
                  <a:pt x="51166" y="4724400"/>
                  <a:pt x="0" y="4673234"/>
                  <a:pt x="0" y="4610117"/>
                </a:cubicBezTo>
                <a:lnTo>
                  <a:pt x="0" y="114283"/>
                </a:lnTo>
                <a:cubicBezTo>
                  <a:pt x="0" y="51209"/>
                  <a:pt x="51209" y="0"/>
                  <a:pt x="114283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57150" dist="38100" dir="5400000">
              <a:srgbClr val="000000">
                <a:alpha val="10196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638175" y="16002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28575" y="28575"/>
                </a:moveTo>
                <a:cubicBezTo>
                  <a:pt x="28575" y="20672"/>
                  <a:pt x="22190" y="14288"/>
                  <a:pt x="14288" y="14288"/>
                </a:cubicBezTo>
                <a:cubicBezTo>
                  <a:pt x="6385" y="14288"/>
                  <a:pt x="0" y="20672"/>
                  <a:pt x="0" y="28575"/>
                </a:cubicBezTo>
                <a:lnTo>
                  <a:pt x="0" y="178594"/>
                </a:lnTo>
                <a:cubicBezTo>
                  <a:pt x="0" y="198328"/>
                  <a:pt x="15984" y="214313"/>
                  <a:pt x="35719" y="214313"/>
                </a:cubicBezTo>
                <a:lnTo>
                  <a:pt x="214313" y="214313"/>
                </a:lnTo>
                <a:cubicBezTo>
                  <a:pt x="222215" y="214313"/>
                  <a:pt x="228600" y="207928"/>
                  <a:pt x="228600" y="200025"/>
                </a:cubicBezTo>
                <a:cubicBezTo>
                  <a:pt x="228600" y="192122"/>
                  <a:pt x="222215" y="185738"/>
                  <a:pt x="214313" y="185738"/>
                </a:cubicBezTo>
                <a:lnTo>
                  <a:pt x="35719" y="185738"/>
                </a:lnTo>
                <a:cubicBezTo>
                  <a:pt x="31790" y="185738"/>
                  <a:pt x="28575" y="182523"/>
                  <a:pt x="28575" y="178594"/>
                </a:cubicBezTo>
                <a:lnTo>
                  <a:pt x="28575" y="28575"/>
                </a:lnTo>
                <a:close/>
                <a:moveTo>
                  <a:pt x="210116" y="67241"/>
                </a:moveTo>
                <a:cubicBezTo>
                  <a:pt x="215697" y="61659"/>
                  <a:pt x="215697" y="52596"/>
                  <a:pt x="210116" y="47015"/>
                </a:cubicBezTo>
                <a:cubicBezTo>
                  <a:pt x="204534" y="41434"/>
                  <a:pt x="195471" y="41434"/>
                  <a:pt x="189890" y="47015"/>
                </a:cubicBezTo>
                <a:lnTo>
                  <a:pt x="142875" y="94074"/>
                </a:lnTo>
                <a:lnTo>
                  <a:pt x="117247" y="68491"/>
                </a:lnTo>
                <a:cubicBezTo>
                  <a:pt x="111666" y="62910"/>
                  <a:pt x="102602" y="62910"/>
                  <a:pt x="97021" y="68491"/>
                </a:cubicBezTo>
                <a:lnTo>
                  <a:pt x="54159" y="111353"/>
                </a:lnTo>
                <a:cubicBezTo>
                  <a:pt x="48578" y="116934"/>
                  <a:pt x="48578" y="125998"/>
                  <a:pt x="54159" y="131579"/>
                </a:cubicBezTo>
                <a:cubicBezTo>
                  <a:pt x="59740" y="137160"/>
                  <a:pt x="68803" y="137160"/>
                  <a:pt x="74384" y="131579"/>
                </a:cubicBezTo>
                <a:lnTo>
                  <a:pt x="107156" y="98807"/>
                </a:lnTo>
                <a:lnTo>
                  <a:pt x="132784" y="124435"/>
                </a:lnTo>
                <a:cubicBezTo>
                  <a:pt x="138366" y="130016"/>
                  <a:pt x="147429" y="130016"/>
                  <a:pt x="153010" y="124435"/>
                </a:cubicBezTo>
                <a:lnTo>
                  <a:pt x="210160" y="67285"/>
                </a:lnTo>
                <a:close/>
              </a:path>
            </a:pathLst>
          </a:custGeom>
          <a:solidFill>
            <a:srgbClr val="D4A574"/>
          </a:solidFill>
          <a:ln/>
        </p:spPr>
      </p:sp>
      <p:sp>
        <p:nvSpPr>
          <p:cNvPr id="6" name="Text 4"/>
          <p:cNvSpPr/>
          <p:nvPr/>
        </p:nvSpPr>
        <p:spPr>
          <a:xfrm>
            <a:off x="895350" y="1562100"/>
            <a:ext cx="497205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3D3D3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Tägliche Umsätze</a:t>
            </a:r>
            <a:endParaRPr lang="en-US" sz="1600" dirty="0"/>
          </a:p>
        </p:txBody>
      </p:sp>
      <p:sp>
        <p:nvSpPr>
          <p:cNvPr id="7" name="Shape 5"/>
          <p:cNvSpPr/>
          <p:nvPr/>
        </p:nvSpPr>
        <p:spPr>
          <a:xfrm>
            <a:off x="609600" y="2019300"/>
            <a:ext cx="5143500" cy="838200"/>
          </a:xfrm>
          <a:custGeom>
            <a:avLst/>
            <a:gdLst/>
            <a:ahLst/>
            <a:cxnLst/>
            <a:rect l="l" t="t" r="r" b="b"/>
            <a:pathLst>
              <a:path w="5143500" h="838200">
                <a:moveTo>
                  <a:pt x="76201" y="0"/>
                </a:moveTo>
                <a:lnTo>
                  <a:pt x="5067299" y="0"/>
                </a:lnTo>
                <a:cubicBezTo>
                  <a:pt x="5109384" y="0"/>
                  <a:pt x="5143500" y="34116"/>
                  <a:pt x="5143500" y="76201"/>
                </a:cubicBezTo>
                <a:lnTo>
                  <a:pt x="5143500" y="761999"/>
                </a:lnTo>
                <a:cubicBezTo>
                  <a:pt x="5143500" y="804084"/>
                  <a:pt x="5109384" y="838200"/>
                  <a:pt x="5067299" y="838200"/>
                </a:cubicBezTo>
                <a:lnTo>
                  <a:pt x="76201" y="838200"/>
                </a:lnTo>
                <a:cubicBezTo>
                  <a:pt x="34116" y="838200"/>
                  <a:pt x="0" y="804084"/>
                  <a:pt x="0" y="761999"/>
                </a:cubicBezTo>
                <a:lnTo>
                  <a:pt x="0" y="76201"/>
                </a:lnTo>
                <a:cubicBezTo>
                  <a:pt x="0" y="34144"/>
                  <a:pt x="34144" y="0"/>
                  <a:pt x="76201" y="0"/>
                </a:cubicBezTo>
                <a:close/>
              </a:path>
            </a:pathLst>
          </a:custGeom>
          <a:solidFill>
            <a:srgbClr val="D4A574">
              <a:alpha val="10196"/>
            </a:srgbClr>
          </a:solidFill>
          <a:ln/>
        </p:spPr>
      </p:sp>
      <p:sp>
        <p:nvSpPr>
          <p:cNvPr id="8" name="Text 6"/>
          <p:cNvSpPr/>
          <p:nvPr/>
        </p:nvSpPr>
        <p:spPr>
          <a:xfrm>
            <a:off x="762000" y="2190750"/>
            <a:ext cx="16192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3D3D3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Wochenmarkt (regulär)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4643735" y="2171700"/>
            <a:ext cx="10477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D4A57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300-500 €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762000" y="2514600"/>
            <a:ext cx="49053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3D3D3D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50-70 Kunden × 6-8 € durchschnittlicher Bon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609600" y="3009900"/>
            <a:ext cx="5143500" cy="838200"/>
          </a:xfrm>
          <a:custGeom>
            <a:avLst/>
            <a:gdLst/>
            <a:ahLst/>
            <a:cxnLst/>
            <a:rect l="l" t="t" r="r" b="b"/>
            <a:pathLst>
              <a:path w="5143500" h="838200">
                <a:moveTo>
                  <a:pt x="76201" y="0"/>
                </a:moveTo>
                <a:lnTo>
                  <a:pt x="5067299" y="0"/>
                </a:lnTo>
                <a:cubicBezTo>
                  <a:pt x="5109384" y="0"/>
                  <a:pt x="5143500" y="34116"/>
                  <a:pt x="5143500" y="76201"/>
                </a:cubicBezTo>
                <a:lnTo>
                  <a:pt x="5143500" y="761999"/>
                </a:lnTo>
                <a:cubicBezTo>
                  <a:pt x="5143500" y="804084"/>
                  <a:pt x="5109384" y="838200"/>
                  <a:pt x="5067299" y="838200"/>
                </a:cubicBezTo>
                <a:lnTo>
                  <a:pt x="76201" y="838200"/>
                </a:lnTo>
                <a:cubicBezTo>
                  <a:pt x="34116" y="838200"/>
                  <a:pt x="0" y="804084"/>
                  <a:pt x="0" y="761999"/>
                </a:cubicBezTo>
                <a:lnTo>
                  <a:pt x="0" y="76201"/>
                </a:lnTo>
                <a:cubicBezTo>
                  <a:pt x="0" y="34144"/>
                  <a:pt x="34144" y="0"/>
                  <a:pt x="76201" y="0"/>
                </a:cubicBezTo>
                <a:close/>
              </a:path>
            </a:pathLst>
          </a:custGeom>
          <a:solidFill>
            <a:srgbClr val="8B7355">
              <a:alpha val="10196"/>
            </a:srgbClr>
          </a:solidFill>
          <a:ln/>
        </p:spPr>
      </p:sp>
      <p:sp>
        <p:nvSpPr>
          <p:cNvPr id="12" name="Text 10"/>
          <p:cNvSpPr/>
          <p:nvPr/>
        </p:nvSpPr>
        <p:spPr>
          <a:xfrm>
            <a:off x="762000" y="3181350"/>
            <a:ext cx="11620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3D3D3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Stadtfest / Event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4538067" y="3162300"/>
            <a:ext cx="11620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8B735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500-1.500 €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762000" y="3505200"/>
            <a:ext cx="49053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3D3D3D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80-150 Kunden × 8-12 € durchschnittlicher Bon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609600" y="4000500"/>
            <a:ext cx="5143500" cy="838200"/>
          </a:xfrm>
          <a:custGeom>
            <a:avLst/>
            <a:gdLst/>
            <a:ahLst/>
            <a:cxnLst/>
            <a:rect l="l" t="t" r="r" b="b"/>
            <a:pathLst>
              <a:path w="5143500" h="838200">
                <a:moveTo>
                  <a:pt x="76201" y="0"/>
                </a:moveTo>
                <a:lnTo>
                  <a:pt x="5067299" y="0"/>
                </a:lnTo>
                <a:cubicBezTo>
                  <a:pt x="5109384" y="0"/>
                  <a:pt x="5143500" y="34116"/>
                  <a:pt x="5143500" y="76201"/>
                </a:cubicBezTo>
                <a:lnTo>
                  <a:pt x="5143500" y="761999"/>
                </a:lnTo>
                <a:cubicBezTo>
                  <a:pt x="5143500" y="804084"/>
                  <a:pt x="5109384" y="838200"/>
                  <a:pt x="5067299" y="838200"/>
                </a:cubicBezTo>
                <a:lnTo>
                  <a:pt x="76201" y="838200"/>
                </a:lnTo>
                <a:cubicBezTo>
                  <a:pt x="34116" y="838200"/>
                  <a:pt x="0" y="804084"/>
                  <a:pt x="0" y="761999"/>
                </a:cubicBezTo>
                <a:lnTo>
                  <a:pt x="0" y="76201"/>
                </a:lnTo>
                <a:cubicBezTo>
                  <a:pt x="0" y="34144"/>
                  <a:pt x="34144" y="0"/>
                  <a:pt x="76201" y="0"/>
                </a:cubicBezTo>
                <a:close/>
              </a:path>
            </a:pathLst>
          </a:custGeom>
          <a:solidFill>
            <a:srgbClr val="E07A5F">
              <a:alpha val="10196"/>
            </a:srgbClr>
          </a:solidFill>
          <a:ln/>
        </p:spPr>
      </p:sp>
      <p:sp>
        <p:nvSpPr>
          <p:cNvPr id="16" name="Text 14"/>
          <p:cNvSpPr/>
          <p:nvPr/>
        </p:nvSpPr>
        <p:spPr>
          <a:xfrm>
            <a:off x="762000" y="4171950"/>
            <a:ext cx="18478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3D3D3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Private Feier / Firmenevent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4535537" y="4152900"/>
            <a:ext cx="11620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E07A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600-1.500 €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762000" y="4495800"/>
            <a:ext cx="49053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3D3D3D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Pauschal oder 60-120 Gäste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609600" y="4991100"/>
            <a:ext cx="5143500" cy="838200"/>
          </a:xfrm>
          <a:custGeom>
            <a:avLst/>
            <a:gdLst/>
            <a:ahLst/>
            <a:cxnLst/>
            <a:rect l="l" t="t" r="r" b="b"/>
            <a:pathLst>
              <a:path w="5143500" h="838200">
                <a:moveTo>
                  <a:pt x="76201" y="0"/>
                </a:moveTo>
                <a:lnTo>
                  <a:pt x="5067299" y="0"/>
                </a:lnTo>
                <a:cubicBezTo>
                  <a:pt x="5109384" y="0"/>
                  <a:pt x="5143500" y="34116"/>
                  <a:pt x="5143500" y="76201"/>
                </a:cubicBezTo>
                <a:lnTo>
                  <a:pt x="5143500" y="761999"/>
                </a:lnTo>
                <a:cubicBezTo>
                  <a:pt x="5143500" y="804084"/>
                  <a:pt x="5109384" y="838200"/>
                  <a:pt x="5067299" y="838200"/>
                </a:cubicBezTo>
                <a:lnTo>
                  <a:pt x="76201" y="838200"/>
                </a:lnTo>
                <a:cubicBezTo>
                  <a:pt x="34116" y="838200"/>
                  <a:pt x="0" y="804084"/>
                  <a:pt x="0" y="761999"/>
                </a:cubicBezTo>
                <a:lnTo>
                  <a:pt x="0" y="76201"/>
                </a:lnTo>
                <a:cubicBezTo>
                  <a:pt x="0" y="34144"/>
                  <a:pt x="34144" y="0"/>
                  <a:pt x="76201" y="0"/>
                </a:cubicBezTo>
                <a:close/>
              </a:path>
            </a:pathLst>
          </a:custGeom>
          <a:gradFill rotWithShape="1" flip="none">
            <a:gsLst>
              <a:gs pos="0">
                <a:srgbClr val="D4A574">
                  <a:alpha val="20000"/>
                </a:srgbClr>
              </a:gs>
              <a:gs pos="100000">
                <a:srgbClr val="E07A5F">
                  <a:alpha val="20000"/>
                </a:srgbClr>
              </a:gs>
            </a:gsLst>
            <a:lin ang="0" scaled="1"/>
          </a:gradFill>
          <a:ln/>
        </p:spPr>
      </p:sp>
      <p:sp>
        <p:nvSpPr>
          <p:cNvPr id="20" name="Text 18"/>
          <p:cNvSpPr/>
          <p:nvPr/>
        </p:nvSpPr>
        <p:spPr>
          <a:xfrm>
            <a:off x="762000" y="5162550"/>
            <a:ext cx="12477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3D3D3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Weihnachtsmarkt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4353967" y="5143500"/>
            <a:ext cx="13430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D4A57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1.000-2.000 €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762000" y="5486400"/>
            <a:ext cx="49053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3D3D3D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Saisonaler Höhepunkt mit besonderem Angebot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6210300" y="1333500"/>
            <a:ext cx="5600700" cy="3619500"/>
          </a:xfrm>
          <a:custGeom>
            <a:avLst/>
            <a:gdLst/>
            <a:ahLst/>
            <a:cxnLst/>
            <a:rect l="l" t="t" r="r" b="b"/>
            <a:pathLst>
              <a:path w="5600700" h="3619500">
                <a:moveTo>
                  <a:pt x="114304" y="0"/>
                </a:moveTo>
                <a:lnTo>
                  <a:pt x="5486396" y="0"/>
                </a:lnTo>
                <a:cubicBezTo>
                  <a:pt x="5549524" y="0"/>
                  <a:pt x="5600700" y="51176"/>
                  <a:pt x="5600700" y="114304"/>
                </a:cubicBezTo>
                <a:lnTo>
                  <a:pt x="5600700" y="3505196"/>
                </a:lnTo>
                <a:cubicBezTo>
                  <a:pt x="5600700" y="3568324"/>
                  <a:pt x="5549524" y="3619500"/>
                  <a:pt x="5486396" y="3619500"/>
                </a:cubicBezTo>
                <a:lnTo>
                  <a:pt x="114304" y="3619500"/>
                </a:lnTo>
                <a:cubicBezTo>
                  <a:pt x="51176" y="3619500"/>
                  <a:pt x="0" y="3568324"/>
                  <a:pt x="0" y="3505196"/>
                </a:cubicBezTo>
                <a:lnTo>
                  <a:pt x="0" y="114304"/>
                </a:lnTo>
                <a:cubicBezTo>
                  <a:pt x="0" y="51218"/>
                  <a:pt x="51218" y="0"/>
                  <a:pt x="114304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57150" dist="38100" dir="5400000">
              <a:srgbClr val="000000">
                <a:alpha val="10196"/>
              </a:srgbClr>
            </a:outerShdw>
          </a:effectLst>
        </p:spPr>
      </p:sp>
      <p:sp>
        <p:nvSpPr>
          <p:cNvPr id="24" name="Shape 22"/>
          <p:cNvSpPr/>
          <p:nvPr/>
        </p:nvSpPr>
        <p:spPr>
          <a:xfrm>
            <a:off x="6481763" y="1600200"/>
            <a:ext cx="200025" cy="228600"/>
          </a:xfrm>
          <a:custGeom>
            <a:avLst/>
            <a:gdLst/>
            <a:ahLst/>
            <a:cxnLst/>
            <a:rect l="l" t="t" r="r" b="b"/>
            <a:pathLst>
              <a:path w="200025" h="228600">
                <a:moveTo>
                  <a:pt x="57150" y="0"/>
                </a:moveTo>
                <a:cubicBezTo>
                  <a:pt x="65053" y="0"/>
                  <a:pt x="71438" y="6385"/>
                  <a:pt x="71438" y="14288"/>
                </a:cubicBezTo>
                <a:lnTo>
                  <a:pt x="71438" y="28575"/>
                </a:lnTo>
                <a:lnTo>
                  <a:pt x="128588" y="28575"/>
                </a:lnTo>
                <a:lnTo>
                  <a:pt x="128588" y="14288"/>
                </a:lnTo>
                <a:cubicBezTo>
                  <a:pt x="128588" y="6385"/>
                  <a:pt x="134972" y="0"/>
                  <a:pt x="142875" y="0"/>
                </a:cubicBezTo>
                <a:cubicBezTo>
                  <a:pt x="150778" y="0"/>
                  <a:pt x="157163" y="6385"/>
                  <a:pt x="157163" y="14288"/>
                </a:cubicBezTo>
                <a:lnTo>
                  <a:pt x="157163" y="28575"/>
                </a:lnTo>
                <a:lnTo>
                  <a:pt x="171450" y="28575"/>
                </a:lnTo>
                <a:cubicBezTo>
                  <a:pt x="187211" y="28575"/>
                  <a:pt x="200025" y="41389"/>
                  <a:pt x="200025" y="57150"/>
                </a:cubicBezTo>
                <a:lnTo>
                  <a:pt x="200025" y="185738"/>
                </a:lnTo>
                <a:cubicBezTo>
                  <a:pt x="200025" y="201498"/>
                  <a:pt x="187211" y="214313"/>
                  <a:pt x="171450" y="214313"/>
                </a:cubicBezTo>
                <a:lnTo>
                  <a:pt x="28575" y="214313"/>
                </a:lnTo>
                <a:cubicBezTo>
                  <a:pt x="12814" y="214313"/>
                  <a:pt x="0" y="201498"/>
                  <a:pt x="0" y="185738"/>
                </a:cubicBezTo>
                <a:lnTo>
                  <a:pt x="0" y="57150"/>
                </a:lnTo>
                <a:cubicBezTo>
                  <a:pt x="0" y="41389"/>
                  <a:pt x="12814" y="28575"/>
                  <a:pt x="28575" y="28575"/>
                </a:cubicBezTo>
                <a:lnTo>
                  <a:pt x="42863" y="28575"/>
                </a:lnTo>
                <a:lnTo>
                  <a:pt x="42863" y="14288"/>
                </a:lnTo>
                <a:cubicBezTo>
                  <a:pt x="42863" y="6385"/>
                  <a:pt x="49247" y="0"/>
                  <a:pt x="57150" y="0"/>
                </a:cubicBezTo>
                <a:close/>
                <a:moveTo>
                  <a:pt x="28575" y="107156"/>
                </a:moveTo>
                <a:lnTo>
                  <a:pt x="28575" y="121444"/>
                </a:lnTo>
                <a:cubicBezTo>
                  <a:pt x="28575" y="125373"/>
                  <a:pt x="31790" y="128588"/>
                  <a:pt x="35719" y="128588"/>
                </a:cubicBezTo>
                <a:lnTo>
                  <a:pt x="50006" y="128588"/>
                </a:lnTo>
                <a:cubicBezTo>
                  <a:pt x="53935" y="128588"/>
                  <a:pt x="57150" y="125373"/>
                  <a:pt x="57150" y="121444"/>
                </a:cubicBezTo>
                <a:lnTo>
                  <a:pt x="57150" y="107156"/>
                </a:lnTo>
                <a:cubicBezTo>
                  <a:pt x="57150" y="103227"/>
                  <a:pt x="53935" y="100013"/>
                  <a:pt x="50006" y="100013"/>
                </a:cubicBezTo>
                <a:lnTo>
                  <a:pt x="35719" y="100013"/>
                </a:lnTo>
                <a:cubicBezTo>
                  <a:pt x="31790" y="100013"/>
                  <a:pt x="28575" y="103227"/>
                  <a:pt x="28575" y="107156"/>
                </a:cubicBezTo>
                <a:close/>
                <a:moveTo>
                  <a:pt x="85725" y="107156"/>
                </a:moveTo>
                <a:lnTo>
                  <a:pt x="85725" y="121444"/>
                </a:lnTo>
                <a:cubicBezTo>
                  <a:pt x="85725" y="125373"/>
                  <a:pt x="88940" y="128588"/>
                  <a:pt x="92869" y="128588"/>
                </a:cubicBezTo>
                <a:lnTo>
                  <a:pt x="107156" y="128588"/>
                </a:lnTo>
                <a:cubicBezTo>
                  <a:pt x="111085" y="128588"/>
                  <a:pt x="114300" y="125373"/>
                  <a:pt x="114300" y="121444"/>
                </a:cubicBezTo>
                <a:lnTo>
                  <a:pt x="114300" y="107156"/>
                </a:lnTo>
                <a:cubicBezTo>
                  <a:pt x="114300" y="103227"/>
                  <a:pt x="111085" y="100013"/>
                  <a:pt x="107156" y="100013"/>
                </a:cubicBezTo>
                <a:lnTo>
                  <a:pt x="92869" y="100013"/>
                </a:lnTo>
                <a:cubicBezTo>
                  <a:pt x="88940" y="100013"/>
                  <a:pt x="85725" y="103227"/>
                  <a:pt x="85725" y="107156"/>
                </a:cubicBezTo>
                <a:close/>
                <a:moveTo>
                  <a:pt x="150019" y="100013"/>
                </a:moveTo>
                <a:cubicBezTo>
                  <a:pt x="146090" y="100013"/>
                  <a:pt x="142875" y="103227"/>
                  <a:pt x="142875" y="107156"/>
                </a:cubicBezTo>
                <a:lnTo>
                  <a:pt x="142875" y="121444"/>
                </a:lnTo>
                <a:cubicBezTo>
                  <a:pt x="142875" y="125373"/>
                  <a:pt x="146090" y="128588"/>
                  <a:pt x="150019" y="128588"/>
                </a:cubicBezTo>
                <a:lnTo>
                  <a:pt x="164306" y="128588"/>
                </a:lnTo>
                <a:cubicBezTo>
                  <a:pt x="168235" y="128588"/>
                  <a:pt x="171450" y="125373"/>
                  <a:pt x="171450" y="121444"/>
                </a:cubicBezTo>
                <a:lnTo>
                  <a:pt x="171450" y="107156"/>
                </a:lnTo>
                <a:cubicBezTo>
                  <a:pt x="171450" y="103227"/>
                  <a:pt x="168235" y="100013"/>
                  <a:pt x="164306" y="100013"/>
                </a:cubicBezTo>
                <a:lnTo>
                  <a:pt x="150019" y="100013"/>
                </a:lnTo>
                <a:close/>
                <a:moveTo>
                  <a:pt x="28575" y="164306"/>
                </a:moveTo>
                <a:lnTo>
                  <a:pt x="28575" y="178594"/>
                </a:lnTo>
                <a:cubicBezTo>
                  <a:pt x="28575" y="182523"/>
                  <a:pt x="31790" y="185738"/>
                  <a:pt x="35719" y="185738"/>
                </a:cubicBezTo>
                <a:lnTo>
                  <a:pt x="50006" y="185738"/>
                </a:lnTo>
                <a:cubicBezTo>
                  <a:pt x="53935" y="185738"/>
                  <a:pt x="57150" y="182523"/>
                  <a:pt x="57150" y="178594"/>
                </a:cubicBezTo>
                <a:lnTo>
                  <a:pt x="57150" y="164306"/>
                </a:lnTo>
                <a:cubicBezTo>
                  <a:pt x="57150" y="160377"/>
                  <a:pt x="53935" y="157163"/>
                  <a:pt x="50006" y="157163"/>
                </a:cubicBezTo>
                <a:lnTo>
                  <a:pt x="35719" y="157163"/>
                </a:lnTo>
                <a:cubicBezTo>
                  <a:pt x="31790" y="157163"/>
                  <a:pt x="28575" y="160377"/>
                  <a:pt x="28575" y="164306"/>
                </a:cubicBezTo>
                <a:close/>
                <a:moveTo>
                  <a:pt x="92869" y="157163"/>
                </a:moveTo>
                <a:cubicBezTo>
                  <a:pt x="88940" y="157163"/>
                  <a:pt x="85725" y="160377"/>
                  <a:pt x="85725" y="164306"/>
                </a:cubicBezTo>
                <a:lnTo>
                  <a:pt x="85725" y="178594"/>
                </a:lnTo>
                <a:cubicBezTo>
                  <a:pt x="85725" y="182523"/>
                  <a:pt x="88940" y="185738"/>
                  <a:pt x="92869" y="185738"/>
                </a:cubicBezTo>
                <a:lnTo>
                  <a:pt x="107156" y="185738"/>
                </a:lnTo>
                <a:cubicBezTo>
                  <a:pt x="111085" y="185738"/>
                  <a:pt x="114300" y="182523"/>
                  <a:pt x="114300" y="178594"/>
                </a:cubicBezTo>
                <a:lnTo>
                  <a:pt x="114300" y="164306"/>
                </a:lnTo>
                <a:cubicBezTo>
                  <a:pt x="114300" y="160377"/>
                  <a:pt x="111085" y="157163"/>
                  <a:pt x="107156" y="157163"/>
                </a:cubicBezTo>
                <a:lnTo>
                  <a:pt x="92869" y="157163"/>
                </a:lnTo>
                <a:close/>
                <a:moveTo>
                  <a:pt x="142875" y="164306"/>
                </a:moveTo>
                <a:lnTo>
                  <a:pt x="142875" y="178594"/>
                </a:lnTo>
                <a:cubicBezTo>
                  <a:pt x="142875" y="182523"/>
                  <a:pt x="146090" y="185738"/>
                  <a:pt x="150019" y="185738"/>
                </a:cubicBezTo>
                <a:lnTo>
                  <a:pt x="164306" y="185738"/>
                </a:lnTo>
                <a:cubicBezTo>
                  <a:pt x="168235" y="185738"/>
                  <a:pt x="171450" y="182523"/>
                  <a:pt x="171450" y="178594"/>
                </a:cubicBezTo>
                <a:lnTo>
                  <a:pt x="171450" y="164306"/>
                </a:lnTo>
                <a:cubicBezTo>
                  <a:pt x="171450" y="160377"/>
                  <a:pt x="168235" y="157163"/>
                  <a:pt x="164306" y="157163"/>
                </a:cubicBezTo>
                <a:lnTo>
                  <a:pt x="150019" y="157163"/>
                </a:lnTo>
                <a:cubicBezTo>
                  <a:pt x="146090" y="157163"/>
                  <a:pt x="142875" y="160377"/>
                  <a:pt x="142875" y="164306"/>
                </a:cubicBezTo>
                <a:close/>
              </a:path>
            </a:pathLst>
          </a:custGeom>
          <a:solidFill>
            <a:srgbClr val="8B7355"/>
          </a:solidFill>
          <a:ln/>
        </p:spPr>
      </p:sp>
      <p:sp>
        <p:nvSpPr>
          <p:cNvPr id="25" name="Text 23"/>
          <p:cNvSpPr/>
          <p:nvPr/>
        </p:nvSpPr>
        <p:spPr>
          <a:xfrm>
            <a:off x="6724650" y="1562100"/>
            <a:ext cx="497205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3D3D3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Jährliche Prognose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6438900" y="2019300"/>
            <a:ext cx="17621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3D3D3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Wochenmärkte (40 Tage)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10985153" y="2019300"/>
            <a:ext cx="6762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D4A57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16.000 €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6438900" y="2324100"/>
            <a:ext cx="5143500" cy="76200"/>
          </a:xfrm>
          <a:custGeom>
            <a:avLst/>
            <a:gdLst/>
            <a:ahLst/>
            <a:cxnLst/>
            <a:rect l="l" t="t" r="r" b="b"/>
            <a:pathLst>
              <a:path w="5143500" h="76200">
                <a:moveTo>
                  <a:pt x="38100" y="0"/>
                </a:moveTo>
                <a:lnTo>
                  <a:pt x="5105400" y="0"/>
                </a:lnTo>
                <a:cubicBezTo>
                  <a:pt x="5126428" y="0"/>
                  <a:pt x="5143500" y="17072"/>
                  <a:pt x="5143500" y="38100"/>
                </a:cubicBezTo>
                <a:lnTo>
                  <a:pt x="5143500" y="38100"/>
                </a:lnTo>
                <a:cubicBezTo>
                  <a:pt x="5143500" y="59128"/>
                  <a:pt x="5126428" y="76200"/>
                  <a:pt x="5105400" y="76200"/>
                </a:cubicBezTo>
                <a:lnTo>
                  <a:pt x="38100" y="76200"/>
                </a:lnTo>
                <a:cubicBezTo>
                  <a:pt x="17072" y="76200"/>
                  <a:pt x="0" y="59128"/>
                  <a:pt x="0" y="381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E5E7EB"/>
          </a:solidFill>
          <a:ln/>
        </p:spPr>
      </p:sp>
      <p:sp>
        <p:nvSpPr>
          <p:cNvPr id="29" name="Shape 27"/>
          <p:cNvSpPr/>
          <p:nvPr/>
        </p:nvSpPr>
        <p:spPr>
          <a:xfrm>
            <a:off x="6438900" y="2324100"/>
            <a:ext cx="1647825" cy="76200"/>
          </a:xfrm>
          <a:custGeom>
            <a:avLst/>
            <a:gdLst/>
            <a:ahLst/>
            <a:cxnLst/>
            <a:rect l="l" t="t" r="r" b="b"/>
            <a:pathLst>
              <a:path w="1647825" h="76200">
                <a:moveTo>
                  <a:pt x="38100" y="0"/>
                </a:moveTo>
                <a:lnTo>
                  <a:pt x="1609725" y="0"/>
                </a:lnTo>
                <a:cubicBezTo>
                  <a:pt x="1630753" y="0"/>
                  <a:pt x="1647825" y="17072"/>
                  <a:pt x="1647825" y="38100"/>
                </a:cubicBezTo>
                <a:lnTo>
                  <a:pt x="1647825" y="38100"/>
                </a:lnTo>
                <a:cubicBezTo>
                  <a:pt x="1647825" y="59128"/>
                  <a:pt x="1630753" y="76200"/>
                  <a:pt x="1609725" y="76200"/>
                </a:cubicBezTo>
                <a:lnTo>
                  <a:pt x="38100" y="76200"/>
                </a:lnTo>
                <a:cubicBezTo>
                  <a:pt x="17072" y="76200"/>
                  <a:pt x="0" y="59128"/>
                  <a:pt x="0" y="381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D4A574"/>
          </a:solidFill>
          <a:ln/>
        </p:spPr>
      </p:sp>
      <p:sp>
        <p:nvSpPr>
          <p:cNvPr id="30" name="Text 28"/>
          <p:cNvSpPr/>
          <p:nvPr/>
        </p:nvSpPr>
        <p:spPr>
          <a:xfrm>
            <a:off x="6438900" y="2552700"/>
            <a:ext cx="20193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3D3D3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Events &amp; Stadtfeste (30 Tage)</a:t>
            </a:r>
            <a:endParaRPr lang="en-US" sz="1600" dirty="0"/>
          </a:p>
        </p:txBody>
      </p:sp>
      <p:sp>
        <p:nvSpPr>
          <p:cNvPr id="31" name="Text 29"/>
          <p:cNvSpPr/>
          <p:nvPr/>
        </p:nvSpPr>
        <p:spPr>
          <a:xfrm>
            <a:off x="10979348" y="2552700"/>
            <a:ext cx="6762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8B735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22.500 €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6438900" y="2857500"/>
            <a:ext cx="5143500" cy="76200"/>
          </a:xfrm>
          <a:custGeom>
            <a:avLst/>
            <a:gdLst/>
            <a:ahLst/>
            <a:cxnLst/>
            <a:rect l="l" t="t" r="r" b="b"/>
            <a:pathLst>
              <a:path w="5143500" h="76200">
                <a:moveTo>
                  <a:pt x="38100" y="0"/>
                </a:moveTo>
                <a:lnTo>
                  <a:pt x="5105400" y="0"/>
                </a:lnTo>
                <a:cubicBezTo>
                  <a:pt x="5126428" y="0"/>
                  <a:pt x="5143500" y="17072"/>
                  <a:pt x="5143500" y="38100"/>
                </a:cubicBezTo>
                <a:lnTo>
                  <a:pt x="5143500" y="38100"/>
                </a:lnTo>
                <a:cubicBezTo>
                  <a:pt x="5143500" y="59128"/>
                  <a:pt x="5126428" y="76200"/>
                  <a:pt x="5105400" y="76200"/>
                </a:cubicBezTo>
                <a:lnTo>
                  <a:pt x="38100" y="76200"/>
                </a:lnTo>
                <a:cubicBezTo>
                  <a:pt x="17072" y="76200"/>
                  <a:pt x="0" y="59128"/>
                  <a:pt x="0" y="381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E5E7EB"/>
          </a:solidFill>
          <a:ln/>
        </p:spPr>
      </p:sp>
      <p:sp>
        <p:nvSpPr>
          <p:cNvPr id="33" name="Shape 31"/>
          <p:cNvSpPr/>
          <p:nvPr/>
        </p:nvSpPr>
        <p:spPr>
          <a:xfrm>
            <a:off x="6438900" y="2857500"/>
            <a:ext cx="2314575" cy="76200"/>
          </a:xfrm>
          <a:custGeom>
            <a:avLst/>
            <a:gdLst/>
            <a:ahLst/>
            <a:cxnLst/>
            <a:rect l="l" t="t" r="r" b="b"/>
            <a:pathLst>
              <a:path w="2314575" h="76200">
                <a:moveTo>
                  <a:pt x="38100" y="0"/>
                </a:moveTo>
                <a:lnTo>
                  <a:pt x="2276475" y="0"/>
                </a:lnTo>
                <a:cubicBezTo>
                  <a:pt x="2297503" y="0"/>
                  <a:pt x="2314575" y="17072"/>
                  <a:pt x="2314575" y="38100"/>
                </a:cubicBezTo>
                <a:lnTo>
                  <a:pt x="2314575" y="38100"/>
                </a:lnTo>
                <a:cubicBezTo>
                  <a:pt x="2314575" y="59128"/>
                  <a:pt x="2297503" y="76200"/>
                  <a:pt x="2276475" y="76200"/>
                </a:cubicBezTo>
                <a:lnTo>
                  <a:pt x="38100" y="76200"/>
                </a:lnTo>
                <a:cubicBezTo>
                  <a:pt x="17072" y="76200"/>
                  <a:pt x="0" y="59128"/>
                  <a:pt x="0" y="381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8B7355"/>
          </a:solidFill>
          <a:ln/>
        </p:spPr>
      </p:sp>
      <p:sp>
        <p:nvSpPr>
          <p:cNvPr id="34" name="Text 32"/>
          <p:cNvSpPr/>
          <p:nvPr/>
        </p:nvSpPr>
        <p:spPr>
          <a:xfrm>
            <a:off x="6438900" y="3086100"/>
            <a:ext cx="15811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3D3D3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Private Feiern (15 Tage)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11004649" y="3086100"/>
            <a:ext cx="6572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E07A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13.500 €</a:t>
            </a:r>
            <a:endParaRPr lang="en-US" sz="1600" dirty="0"/>
          </a:p>
        </p:txBody>
      </p:sp>
      <p:sp>
        <p:nvSpPr>
          <p:cNvPr id="36" name="Shape 34"/>
          <p:cNvSpPr/>
          <p:nvPr/>
        </p:nvSpPr>
        <p:spPr>
          <a:xfrm>
            <a:off x="6438900" y="3390900"/>
            <a:ext cx="5143500" cy="76200"/>
          </a:xfrm>
          <a:custGeom>
            <a:avLst/>
            <a:gdLst/>
            <a:ahLst/>
            <a:cxnLst/>
            <a:rect l="l" t="t" r="r" b="b"/>
            <a:pathLst>
              <a:path w="5143500" h="76200">
                <a:moveTo>
                  <a:pt x="38100" y="0"/>
                </a:moveTo>
                <a:lnTo>
                  <a:pt x="5105400" y="0"/>
                </a:lnTo>
                <a:cubicBezTo>
                  <a:pt x="5126428" y="0"/>
                  <a:pt x="5143500" y="17072"/>
                  <a:pt x="5143500" y="38100"/>
                </a:cubicBezTo>
                <a:lnTo>
                  <a:pt x="5143500" y="38100"/>
                </a:lnTo>
                <a:cubicBezTo>
                  <a:pt x="5143500" y="59128"/>
                  <a:pt x="5126428" y="76200"/>
                  <a:pt x="5105400" y="76200"/>
                </a:cubicBezTo>
                <a:lnTo>
                  <a:pt x="38100" y="76200"/>
                </a:lnTo>
                <a:cubicBezTo>
                  <a:pt x="17072" y="76200"/>
                  <a:pt x="0" y="59128"/>
                  <a:pt x="0" y="381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E5E7EB"/>
          </a:solidFill>
          <a:ln/>
        </p:spPr>
      </p:sp>
      <p:sp>
        <p:nvSpPr>
          <p:cNvPr id="37" name="Shape 35"/>
          <p:cNvSpPr/>
          <p:nvPr/>
        </p:nvSpPr>
        <p:spPr>
          <a:xfrm>
            <a:off x="6438900" y="3390900"/>
            <a:ext cx="1390650" cy="76200"/>
          </a:xfrm>
          <a:custGeom>
            <a:avLst/>
            <a:gdLst/>
            <a:ahLst/>
            <a:cxnLst/>
            <a:rect l="l" t="t" r="r" b="b"/>
            <a:pathLst>
              <a:path w="1390650" h="76200">
                <a:moveTo>
                  <a:pt x="38100" y="0"/>
                </a:moveTo>
                <a:lnTo>
                  <a:pt x="1352550" y="0"/>
                </a:lnTo>
                <a:cubicBezTo>
                  <a:pt x="1373578" y="0"/>
                  <a:pt x="1390650" y="17072"/>
                  <a:pt x="1390650" y="38100"/>
                </a:cubicBezTo>
                <a:lnTo>
                  <a:pt x="1390650" y="38100"/>
                </a:lnTo>
                <a:cubicBezTo>
                  <a:pt x="1390650" y="59128"/>
                  <a:pt x="1373578" y="76200"/>
                  <a:pt x="1352550" y="76200"/>
                </a:cubicBezTo>
                <a:lnTo>
                  <a:pt x="38100" y="76200"/>
                </a:lnTo>
                <a:cubicBezTo>
                  <a:pt x="17072" y="76200"/>
                  <a:pt x="0" y="59128"/>
                  <a:pt x="0" y="381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E07A5F"/>
          </a:solidFill>
          <a:ln/>
        </p:spPr>
      </p:sp>
      <p:sp>
        <p:nvSpPr>
          <p:cNvPr id="38" name="Text 36"/>
          <p:cNvSpPr/>
          <p:nvPr/>
        </p:nvSpPr>
        <p:spPr>
          <a:xfrm>
            <a:off x="6438900" y="3619500"/>
            <a:ext cx="19621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3D3D3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Weihnachtsmärkte (10 Tage)</a:t>
            </a:r>
            <a:endParaRPr lang="en-US" sz="1600" dirty="0"/>
          </a:p>
        </p:txBody>
      </p:sp>
      <p:sp>
        <p:nvSpPr>
          <p:cNvPr id="39" name="Text 37"/>
          <p:cNvSpPr/>
          <p:nvPr/>
        </p:nvSpPr>
        <p:spPr>
          <a:xfrm>
            <a:off x="10987236" y="3619500"/>
            <a:ext cx="6667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D4A57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15.000 €</a:t>
            </a:r>
            <a:endParaRPr lang="en-US" sz="1600" dirty="0"/>
          </a:p>
        </p:txBody>
      </p:sp>
      <p:sp>
        <p:nvSpPr>
          <p:cNvPr id="40" name="Shape 38"/>
          <p:cNvSpPr/>
          <p:nvPr/>
        </p:nvSpPr>
        <p:spPr>
          <a:xfrm>
            <a:off x="6438900" y="3924300"/>
            <a:ext cx="5143500" cy="76200"/>
          </a:xfrm>
          <a:custGeom>
            <a:avLst/>
            <a:gdLst/>
            <a:ahLst/>
            <a:cxnLst/>
            <a:rect l="l" t="t" r="r" b="b"/>
            <a:pathLst>
              <a:path w="5143500" h="76200">
                <a:moveTo>
                  <a:pt x="38100" y="0"/>
                </a:moveTo>
                <a:lnTo>
                  <a:pt x="5105400" y="0"/>
                </a:lnTo>
                <a:cubicBezTo>
                  <a:pt x="5126428" y="0"/>
                  <a:pt x="5143500" y="17072"/>
                  <a:pt x="5143500" y="38100"/>
                </a:cubicBezTo>
                <a:lnTo>
                  <a:pt x="5143500" y="38100"/>
                </a:lnTo>
                <a:cubicBezTo>
                  <a:pt x="5143500" y="59128"/>
                  <a:pt x="5126428" y="76200"/>
                  <a:pt x="5105400" y="76200"/>
                </a:cubicBezTo>
                <a:lnTo>
                  <a:pt x="38100" y="76200"/>
                </a:lnTo>
                <a:cubicBezTo>
                  <a:pt x="17072" y="76200"/>
                  <a:pt x="0" y="59128"/>
                  <a:pt x="0" y="381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E5E7EB"/>
          </a:solidFill>
          <a:ln/>
        </p:spPr>
      </p:sp>
      <p:sp>
        <p:nvSpPr>
          <p:cNvPr id="41" name="Shape 39"/>
          <p:cNvSpPr/>
          <p:nvPr/>
        </p:nvSpPr>
        <p:spPr>
          <a:xfrm>
            <a:off x="6438900" y="3924300"/>
            <a:ext cx="1543050" cy="76200"/>
          </a:xfrm>
          <a:custGeom>
            <a:avLst/>
            <a:gdLst/>
            <a:ahLst/>
            <a:cxnLst/>
            <a:rect l="l" t="t" r="r" b="b"/>
            <a:pathLst>
              <a:path w="1543050" h="76200">
                <a:moveTo>
                  <a:pt x="38100" y="0"/>
                </a:moveTo>
                <a:lnTo>
                  <a:pt x="1504950" y="0"/>
                </a:lnTo>
                <a:cubicBezTo>
                  <a:pt x="1525978" y="0"/>
                  <a:pt x="1543050" y="17072"/>
                  <a:pt x="1543050" y="38100"/>
                </a:cubicBezTo>
                <a:lnTo>
                  <a:pt x="1543050" y="38100"/>
                </a:lnTo>
                <a:cubicBezTo>
                  <a:pt x="1543050" y="59128"/>
                  <a:pt x="1525978" y="76200"/>
                  <a:pt x="1504950" y="76200"/>
                </a:cubicBezTo>
                <a:lnTo>
                  <a:pt x="38100" y="76200"/>
                </a:lnTo>
                <a:cubicBezTo>
                  <a:pt x="17072" y="76200"/>
                  <a:pt x="0" y="59128"/>
                  <a:pt x="0" y="381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D4A574"/>
          </a:solidFill>
          <a:ln/>
        </p:spPr>
      </p:sp>
      <p:sp>
        <p:nvSpPr>
          <p:cNvPr id="42" name="Shape 40"/>
          <p:cNvSpPr/>
          <p:nvPr/>
        </p:nvSpPr>
        <p:spPr>
          <a:xfrm>
            <a:off x="6438900" y="4152900"/>
            <a:ext cx="5143500" cy="571500"/>
          </a:xfrm>
          <a:custGeom>
            <a:avLst/>
            <a:gdLst/>
            <a:ahLst/>
            <a:cxnLst/>
            <a:rect l="l" t="t" r="r" b="b"/>
            <a:pathLst>
              <a:path w="5143500" h="571500">
                <a:moveTo>
                  <a:pt x="76198" y="0"/>
                </a:moveTo>
                <a:lnTo>
                  <a:pt x="5067302" y="0"/>
                </a:lnTo>
                <a:cubicBezTo>
                  <a:pt x="5109385" y="0"/>
                  <a:pt x="5143500" y="34115"/>
                  <a:pt x="5143500" y="76198"/>
                </a:cubicBezTo>
                <a:lnTo>
                  <a:pt x="5143500" y="495302"/>
                </a:lnTo>
                <a:cubicBezTo>
                  <a:pt x="5143500" y="537385"/>
                  <a:pt x="5109385" y="571500"/>
                  <a:pt x="5067302" y="571500"/>
                </a:cubicBezTo>
                <a:lnTo>
                  <a:pt x="76198" y="571500"/>
                </a:lnTo>
                <a:cubicBezTo>
                  <a:pt x="34115" y="571500"/>
                  <a:pt x="0" y="537385"/>
                  <a:pt x="0" y="495302"/>
                </a:cubicBezTo>
                <a:lnTo>
                  <a:pt x="0" y="76198"/>
                </a:lnTo>
                <a:cubicBezTo>
                  <a:pt x="0" y="34115"/>
                  <a:pt x="34115" y="0"/>
                  <a:pt x="76198" y="0"/>
                </a:cubicBezTo>
                <a:close/>
              </a:path>
            </a:pathLst>
          </a:custGeom>
          <a:gradFill rotWithShape="1" flip="none">
            <a:gsLst>
              <a:gs pos="0">
                <a:srgbClr val="D4A574">
                  <a:alpha val="20000"/>
                </a:srgbClr>
              </a:gs>
              <a:gs pos="100000">
                <a:srgbClr val="E07A5F">
                  <a:alpha val="20000"/>
                </a:srgbClr>
              </a:gs>
            </a:gsLst>
            <a:lin ang="0" scaled="1"/>
          </a:gradFill>
          <a:ln/>
        </p:spPr>
      </p:sp>
      <p:sp>
        <p:nvSpPr>
          <p:cNvPr id="43" name="Text 41"/>
          <p:cNvSpPr/>
          <p:nvPr/>
        </p:nvSpPr>
        <p:spPr>
          <a:xfrm>
            <a:off x="6591300" y="4324350"/>
            <a:ext cx="20955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3D3D3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Jahresumsatz (95 Betriebstage)</a:t>
            </a:r>
            <a:endParaRPr lang="en-US" sz="1600" dirty="0"/>
          </a:p>
        </p:txBody>
      </p:sp>
      <p:sp>
        <p:nvSpPr>
          <p:cNvPr id="44" name="Text 42"/>
          <p:cNvSpPr/>
          <p:nvPr/>
        </p:nvSpPr>
        <p:spPr>
          <a:xfrm>
            <a:off x="10270331" y="4267200"/>
            <a:ext cx="130492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b="1" dirty="0">
                <a:solidFill>
                  <a:srgbClr val="D4A57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67.000 €</a:t>
            </a:r>
            <a:endParaRPr lang="en-US" sz="1600" dirty="0"/>
          </a:p>
        </p:txBody>
      </p:sp>
      <p:sp>
        <p:nvSpPr>
          <p:cNvPr id="45" name="Shape 43"/>
          <p:cNvSpPr/>
          <p:nvPr/>
        </p:nvSpPr>
        <p:spPr>
          <a:xfrm>
            <a:off x="6210300" y="5105400"/>
            <a:ext cx="5600700" cy="1333500"/>
          </a:xfrm>
          <a:custGeom>
            <a:avLst/>
            <a:gdLst/>
            <a:ahLst/>
            <a:cxnLst/>
            <a:rect l="l" t="t" r="r" b="b"/>
            <a:pathLst>
              <a:path w="5600700" h="1333500">
                <a:moveTo>
                  <a:pt x="114294" y="0"/>
                </a:moveTo>
                <a:lnTo>
                  <a:pt x="5486406" y="0"/>
                </a:lnTo>
                <a:cubicBezTo>
                  <a:pt x="5549486" y="0"/>
                  <a:pt x="5600700" y="51214"/>
                  <a:pt x="5600700" y="114294"/>
                </a:cubicBezTo>
                <a:lnTo>
                  <a:pt x="5600700" y="1219206"/>
                </a:lnTo>
                <a:cubicBezTo>
                  <a:pt x="5600700" y="1282286"/>
                  <a:pt x="5549486" y="1333500"/>
                  <a:pt x="5486406" y="1333500"/>
                </a:cubicBezTo>
                <a:lnTo>
                  <a:pt x="114294" y="1333500"/>
                </a:lnTo>
                <a:cubicBezTo>
                  <a:pt x="51214" y="1333500"/>
                  <a:pt x="0" y="1282286"/>
                  <a:pt x="0" y="1219206"/>
                </a:cubicBezTo>
                <a:lnTo>
                  <a:pt x="0" y="114294"/>
                </a:lnTo>
                <a:cubicBezTo>
                  <a:pt x="0" y="51214"/>
                  <a:pt x="51214" y="0"/>
                  <a:pt x="114294" y="0"/>
                </a:cubicBezTo>
                <a:close/>
              </a:path>
            </a:pathLst>
          </a:custGeom>
          <a:gradFill rotWithShape="1" flip="none">
            <a:gsLst>
              <a:gs pos="0">
                <a:srgbClr val="D4A574"/>
              </a:gs>
              <a:gs pos="100000">
                <a:srgbClr val="E07A5F"/>
              </a:gs>
            </a:gsLst>
            <a:lin ang="2700000" scaled="1"/>
          </a:gradFill>
          <a:ln/>
        </p:spPr>
      </p:sp>
      <p:sp>
        <p:nvSpPr>
          <p:cNvPr id="46" name="Shape 44"/>
          <p:cNvSpPr/>
          <p:nvPr/>
        </p:nvSpPr>
        <p:spPr>
          <a:xfrm>
            <a:off x="6462713" y="5372100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95250" y="190500"/>
                </a:moveTo>
                <a:cubicBezTo>
                  <a:pt x="147820" y="190500"/>
                  <a:pt x="190500" y="147820"/>
                  <a:pt x="190500" y="95250"/>
                </a:cubicBezTo>
                <a:cubicBezTo>
                  <a:pt x="190500" y="42680"/>
                  <a:pt x="147820" y="0"/>
                  <a:pt x="95250" y="0"/>
                </a:cubicBezTo>
                <a:cubicBezTo>
                  <a:pt x="42680" y="0"/>
                  <a:pt x="0" y="42680"/>
                  <a:pt x="0" y="95250"/>
                </a:cubicBezTo>
                <a:cubicBezTo>
                  <a:pt x="0" y="147820"/>
                  <a:pt x="42680" y="190500"/>
                  <a:pt x="95250" y="190500"/>
                </a:cubicBezTo>
                <a:close/>
                <a:moveTo>
                  <a:pt x="83344" y="59531"/>
                </a:moveTo>
                <a:cubicBezTo>
                  <a:pt x="83344" y="52960"/>
                  <a:pt x="88679" y="47625"/>
                  <a:pt x="95250" y="47625"/>
                </a:cubicBezTo>
                <a:cubicBezTo>
                  <a:pt x="101821" y="47625"/>
                  <a:pt x="107156" y="52960"/>
                  <a:pt x="107156" y="59531"/>
                </a:cubicBezTo>
                <a:cubicBezTo>
                  <a:pt x="107156" y="66102"/>
                  <a:pt x="101821" y="71438"/>
                  <a:pt x="95250" y="71438"/>
                </a:cubicBezTo>
                <a:cubicBezTo>
                  <a:pt x="88679" y="71438"/>
                  <a:pt x="83344" y="66102"/>
                  <a:pt x="83344" y="59531"/>
                </a:cubicBezTo>
                <a:close/>
                <a:moveTo>
                  <a:pt x="80367" y="83344"/>
                </a:moveTo>
                <a:lnTo>
                  <a:pt x="98227" y="83344"/>
                </a:lnTo>
                <a:cubicBezTo>
                  <a:pt x="103175" y="83344"/>
                  <a:pt x="107156" y="87325"/>
                  <a:pt x="107156" y="92273"/>
                </a:cubicBezTo>
                <a:lnTo>
                  <a:pt x="107156" y="125016"/>
                </a:lnTo>
                <a:lnTo>
                  <a:pt x="110133" y="125016"/>
                </a:lnTo>
                <a:cubicBezTo>
                  <a:pt x="115081" y="125016"/>
                  <a:pt x="119063" y="128997"/>
                  <a:pt x="119063" y="133945"/>
                </a:cubicBezTo>
                <a:cubicBezTo>
                  <a:pt x="119063" y="138894"/>
                  <a:pt x="115081" y="142875"/>
                  <a:pt x="110133" y="142875"/>
                </a:cubicBezTo>
                <a:lnTo>
                  <a:pt x="80367" y="142875"/>
                </a:lnTo>
                <a:cubicBezTo>
                  <a:pt x="75419" y="142875"/>
                  <a:pt x="71438" y="138894"/>
                  <a:pt x="71438" y="133945"/>
                </a:cubicBezTo>
                <a:cubicBezTo>
                  <a:pt x="71438" y="128997"/>
                  <a:pt x="75419" y="125016"/>
                  <a:pt x="80367" y="125016"/>
                </a:cubicBezTo>
                <a:lnTo>
                  <a:pt x="89297" y="125016"/>
                </a:lnTo>
                <a:lnTo>
                  <a:pt x="89297" y="101203"/>
                </a:lnTo>
                <a:lnTo>
                  <a:pt x="80367" y="101203"/>
                </a:lnTo>
                <a:cubicBezTo>
                  <a:pt x="75419" y="101203"/>
                  <a:pt x="71438" y="97222"/>
                  <a:pt x="71438" y="92273"/>
                </a:cubicBezTo>
                <a:cubicBezTo>
                  <a:pt x="71438" y="87325"/>
                  <a:pt x="75419" y="83344"/>
                  <a:pt x="80367" y="83344"/>
                </a:cubicBezTo>
                <a:close/>
              </a:path>
            </a:pathLst>
          </a:custGeom>
          <a:solidFill>
            <a:srgbClr val="FDFBF7"/>
          </a:solidFill>
          <a:ln/>
        </p:spPr>
      </p:sp>
      <p:sp>
        <p:nvSpPr>
          <p:cNvPr id="47" name="Text 45"/>
          <p:cNvSpPr/>
          <p:nvPr/>
        </p:nvSpPr>
        <p:spPr>
          <a:xfrm>
            <a:off x="6677025" y="5334000"/>
            <a:ext cx="50006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DFBF7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Hinweis</a:t>
            </a:r>
            <a:endParaRPr lang="en-US" sz="1600" dirty="0"/>
          </a:p>
        </p:txBody>
      </p:sp>
      <p:sp>
        <p:nvSpPr>
          <p:cNvPr id="48" name="Text 46"/>
          <p:cNvSpPr/>
          <p:nvPr/>
        </p:nvSpPr>
        <p:spPr>
          <a:xfrm>
            <a:off x="6438900" y="5715000"/>
            <a:ext cx="5219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FDFBF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Die Prognose basiert auf konservativen Schätzungen. Bei guter Standortwahl und erfolgreichem Marketing können die Umsätze deutlich höher ausfallen.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DFB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37729" y="337729"/>
            <a:ext cx="11575645" cy="1688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31" b="1" spc="93" kern="0" dirty="0">
                <a:solidFill>
                  <a:srgbClr val="D4A574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09 / RENTABILITÄT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37729" y="607911"/>
            <a:ext cx="11719180" cy="4052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191" b="1" dirty="0">
                <a:solidFill>
                  <a:srgbClr val="3D3D3D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Break-Even-Analyse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37729" y="1182050"/>
            <a:ext cx="5656953" cy="5293895"/>
          </a:xfrm>
          <a:custGeom>
            <a:avLst/>
            <a:gdLst/>
            <a:ahLst/>
            <a:cxnLst/>
            <a:rect l="l" t="t" r="r" b="b"/>
            <a:pathLst>
              <a:path w="5656953" h="5293895">
                <a:moveTo>
                  <a:pt x="101325" y="0"/>
                </a:moveTo>
                <a:lnTo>
                  <a:pt x="5555628" y="0"/>
                </a:lnTo>
                <a:cubicBezTo>
                  <a:pt x="5611588" y="0"/>
                  <a:pt x="5656953" y="45365"/>
                  <a:pt x="5656953" y="101325"/>
                </a:cubicBezTo>
                <a:lnTo>
                  <a:pt x="5656953" y="5192570"/>
                </a:lnTo>
                <a:cubicBezTo>
                  <a:pt x="5656953" y="5248530"/>
                  <a:pt x="5611588" y="5293895"/>
                  <a:pt x="5555628" y="5293895"/>
                </a:cubicBezTo>
                <a:lnTo>
                  <a:pt x="101325" y="5293895"/>
                </a:lnTo>
                <a:cubicBezTo>
                  <a:pt x="45365" y="5293895"/>
                  <a:pt x="0" y="5248530"/>
                  <a:pt x="0" y="5192570"/>
                </a:cubicBezTo>
                <a:lnTo>
                  <a:pt x="0" y="101325"/>
                </a:lnTo>
                <a:cubicBezTo>
                  <a:pt x="0" y="45402"/>
                  <a:pt x="45402" y="0"/>
                  <a:pt x="101325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50659" dist="33773" dir="5400000">
              <a:srgbClr val="000000">
                <a:alpha val="10196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540366" y="1418460"/>
            <a:ext cx="253296" cy="202637"/>
          </a:xfrm>
          <a:custGeom>
            <a:avLst/>
            <a:gdLst/>
            <a:ahLst/>
            <a:cxnLst/>
            <a:rect l="l" t="t" r="r" b="b"/>
            <a:pathLst>
              <a:path w="253296" h="202637">
                <a:moveTo>
                  <a:pt x="151978" y="12665"/>
                </a:moveTo>
                <a:lnTo>
                  <a:pt x="202637" y="12665"/>
                </a:lnTo>
                <a:cubicBezTo>
                  <a:pt x="209642" y="12665"/>
                  <a:pt x="215302" y="18324"/>
                  <a:pt x="215302" y="25330"/>
                </a:cubicBezTo>
                <a:cubicBezTo>
                  <a:pt x="215302" y="32335"/>
                  <a:pt x="209642" y="37994"/>
                  <a:pt x="202637" y="37994"/>
                </a:cubicBezTo>
                <a:lnTo>
                  <a:pt x="157677" y="37994"/>
                </a:lnTo>
                <a:cubicBezTo>
                  <a:pt x="155619" y="48205"/>
                  <a:pt x="148614" y="56635"/>
                  <a:pt x="139313" y="60672"/>
                </a:cubicBezTo>
                <a:lnTo>
                  <a:pt x="139313" y="177307"/>
                </a:lnTo>
                <a:lnTo>
                  <a:pt x="202637" y="177307"/>
                </a:lnTo>
                <a:cubicBezTo>
                  <a:pt x="209642" y="177307"/>
                  <a:pt x="215302" y="182967"/>
                  <a:pt x="215302" y="189972"/>
                </a:cubicBezTo>
                <a:cubicBezTo>
                  <a:pt x="215302" y="196978"/>
                  <a:pt x="209642" y="202637"/>
                  <a:pt x="202637" y="202637"/>
                </a:cubicBezTo>
                <a:lnTo>
                  <a:pt x="50659" y="202637"/>
                </a:lnTo>
                <a:cubicBezTo>
                  <a:pt x="43654" y="202637"/>
                  <a:pt x="37994" y="196978"/>
                  <a:pt x="37994" y="189972"/>
                </a:cubicBezTo>
                <a:cubicBezTo>
                  <a:pt x="37994" y="182967"/>
                  <a:pt x="43654" y="177307"/>
                  <a:pt x="50659" y="177307"/>
                </a:cubicBezTo>
                <a:lnTo>
                  <a:pt x="113983" y="177307"/>
                </a:lnTo>
                <a:lnTo>
                  <a:pt x="113983" y="60672"/>
                </a:lnTo>
                <a:cubicBezTo>
                  <a:pt x="104683" y="56596"/>
                  <a:pt x="97677" y="48166"/>
                  <a:pt x="95619" y="37994"/>
                </a:cubicBezTo>
                <a:lnTo>
                  <a:pt x="50659" y="37994"/>
                </a:lnTo>
                <a:cubicBezTo>
                  <a:pt x="43654" y="37994"/>
                  <a:pt x="37994" y="32335"/>
                  <a:pt x="37994" y="25330"/>
                </a:cubicBezTo>
                <a:cubicBezTo>
                  <a:pt x="37994" y="18324"/>
                  <a:pt x="43654" y="12665"/>
                  <a:pt x="50659" y="12665"/>
                </a:cubicBezTo>
                <a:lnTo>
                  <a:pt x="101319" y="12665"/>
                </a:lnTo>
                <a:cubicBezTo>
                  <a:pt x="107097" y="4987"/>
                  <a:pt x="116279" y="0"/>
                  <a:pt x="126648" y="0"/>
                </a:cubicBezTo>
                <a:cubicBezTo>
                  <a:pt x="137018" y="0"/>
                  <a:pt x="146200" y="4987"/>
                  <a:pt x="151978" y="12665"/>
                </a:cubicBezTo>
                <a:close/>
                <a:moveTo>
                  <a:pt x="173983" y="126648"/>
                </a:moveTo>
                <a:lnTo>
                  <a:pt x="231291" y="126648"/>
                </a:lnTo>
                <a:lnTo>
                  <a:pt x="202637" y="77493"/>
                </a:lnTo>
                <a:lnTo>
                  <a:pt x="173983" y="126648"/>
                </a:lnTo>
                <a:close/>
                <a:moveTo>
                  <a:pt x="202637" y="164643"/>
                </a:moveTo>
                <a:cubicBezTo>
                  <a:pt x="177743" y="164643"/>
                  <a:pt x="157044" y="151186"/>
                  <a:pt x="152769" y="133416"/>
                </a:cubicBezTo>
                <a:cubicBezTo>
                  <a:pt x="151740" y="129062"/>
                  <a:pt x="153165" y="124590"/>
                  <a:pt x="155421" y="120712"/>
                </a:cubicBezTo>
                <a:lnTo>
                  <a:pt x="193099" y="56121"/>
                </a:lnTo>
                <a:cubicBezTo>
                  <a:pt x="195078" y="52717"/>
                  <a:pt x="198719" y="50659"/>
                  <a:pt x="202637" y="50659"/>
                </a:cubicBezTo>
                <a:cubicBezTo>
                  <a:pt x="206555" y="50659"/>
                  <a:pt x="210196" y="52757"/>
                  <a:pt x="212175" y="56121"/>
                </a:cubicBezTo>
                <a:lnTo>
                  <a:pt x="249853" y="120712"/>
                </a:lnTo>
                <a:cubicBezTo>
                  <a:pt x="252109" y="124590"/>
                  <a:pt x="253534" y="129062"/>
                  <a:pt x="252505" y="133416"/>
                </a:cubicBezTo>
                <a:cubicBezTo>
                  <a:pt x="248230" y="151147"/>
                  <a:pt x="227531" y="164643"/>
                  <a:pt x="202637" y="164643"/>
                </a:cubicBezTo>
                <a:close/>
                <a:moveTo>
                  <a:pt x="50184" y="77493"/>
                </a:moveTo>
                <a:lnTo>
                  <a:pt x="21530" y="126648"/>
                </a:lnTo>
                <a:lnTo>
                  <a:pt x="78878" y="126648"/>
                </a:lnTo>
                <a:lnTo>
                  <a:pt x="50184" y="77493"/>
                </a:lnTo>
                <a:close/>
                <a:moveTo>
                  <a:pt x="356" y="133416"/>
                </a:moveTo>
                <a:cubicBezTo>
                  <a:pt x="-673" y="129062"/>
                  <a:pt x="752" y="124590"/>
                  <a:pt x="3008" y="120712"/>
                </a:cubicBezTo>
                <a:lnTo>
                  <a:pt x="40686" y="56121"/>
                </a:lnTo>
                <a:cubicBezTo>
                  <a:pt x="42665" y="52717"/>
                  <a:pt x="46306" y="50659"/>
                  <a:pt x="50224" y="50659"/>
                </a:cubicBezTo>
                <a:cubicBezTo>
                  <a:pt x="54142" y="50659"/>
                  <a:pt x="57783" y="52757"/>
                  <a:pt x="59762" y="56121"/>
                </a:cubicBezTo>
                <a:lnTo>
                  <a:pt x="97440" y="120712"/>
                </a:lnTo>
                <a:cubicBezTo>
                  <a:pt x="99696" y="124590"/>
                  <a:pt x="101121" y="129062"/>
                  <a:pt x="100092" y="133416"/>
                </a:cubicBezTo>
                <a:cubicBezTo>
                  <a:pt x="95817" y="151147"/>
                  <a:pt x="75118" y="164643"/>
                  <a:pt x="50224" y="164643"/>
                </a:cubicBezTo>
                <a:cubicBezTo>
                  <a:pt x="25330" y="164643"/>
                  <a:pt x="4631" y="151186"/>
                  <a:pt x="356" y="133416"/>
                </a:cubicBezTo>
                <a:close/>
              </a:path>
            </a:pathLst>
          </a:custGeom>
          <a:solidFill>
            <a:srgbClr val="D4A574"/>
          </a:solidFill>
          <a:ln/>
        </p:spPr>
      </p:sp>
      <p:sp>
        <p:nvSpPr>
          <p:cNvPr id="6" name="Text 4"/>
          <p:cNvSpPr/>
          <p:nvPr/>
        </p:nvSpPr>
        <p:spPr>
          <a:xfrm>
            <a:off x="793662" y="1384687"/>
            <a:ext cx="5099701" cy="2701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96" b="1" dirty="0">
                <a:solidFill>
                  <a:srgbClr val="3D3D3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Gewinnschwelle</a:t>
            </a:r>
            <a:endParaRPr lang="en-US" sz="1600" dirty="0"/>
          </a:p>
        </p:txBody>
      </p:sp>
      <p:sp>
        <p:nvSpPr>
          <p:cNvPr id="7" name="Shape 5"/>
          <p:cNvSpPr/>
          <p:nvPr/>
        </p:nvSpPr>
        <p:spPr>
          <a:xfrm>
            <a:off x="540366" y="1789961"/>
            <a:ext cx="5251679" cy="1426903"/>
          </a:xfrm>
          <a:custGeom>
            <a:avLst/>
            <a:gdLst/>
            <a:ahLst/>
            <a:cxnLst/>
            <a:rect l="l" t="t" r="r" b="b"/>
            <a:pathLst>
              <a:path w="5251679" h="1426903">
                <a:moveTo>
                  <a:pt x="67550" y="0"/>
                </a:moveTo>
                <a:lnTo>
                  <a:pt x="5184129" y="0"/>
                </a:lnTo>
                <a:cubicBezTo>
                  <a:pt x="5221436" y="0"/>
                  <a:pt x="5251679" y="30243"/>
                  <a:pt x="5251679" y="67550"/>
                </a:cubicBezTo>
                <a:lnTo>
                  <a:pt x="5251679" y="1359353"/>
                </a:lnTo>
                <a:cubicBezTo>
                  <a:pt x="5251679" y="1396660"/>
                  <a:pt x="5221436" y="1426903"/>
                  <a:pt x="5184129" y="1426903"/>
                </a:cubicBezTo>
                <a:lnTo>
                  <a:pt x="67550" y="1426903"/>
                </a:lnTo>
                <a:cubicBezTo>
                  <a:pt x="30243" y="1426903"/>
                  <a:pt x="0" y="1396660"/>
                  <a:pt x="0" y="1359353"/>
                </a:cubicBezTo>
                <a:lnTo>
                  <a:pt x="0" y="67550"/>
                </a:lnTo>
                <a:cubicBezTo>
                  <a:pt x="0" y="30243"/>
                  <a:pt x="30243" y="0"/>
                  <a:pt x="67550" y="0"/>
                </a:cubicBezTo>
                <a:close/>
              </a:path>
            </a:pathLst>
          </a:custGeom>
          <a:solidFill>
            <a:srgbClr val="D4A574">
              <a:alpha val="10196"/>
            </a:srgbClr>
          </a:solidFill>
          <a:ln/>
        </p:spPr>
      </p:sp>
      <p:sp>
        <p:nvSpPr>
          <p:cNvPr id="8" name="Text 6"/>
          <p:cNvSpPr/>
          <p:nvPr/>
        </p:nvSpPr>
        <p:spPr>
          <a:xfrm>
            <a:off x="675457" y="1925053"/>
            <a:ext cx="5049042" cy="2026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64" b="1" dirty="0">
                <a:solidFill>
                  <a:srgbClr val="3D3D3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Monatliche Kosten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675457" y="2229008"/>
            <a:ext cx="616355" cy="2026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64" dirty="0">
                <a:solidFill>
                  <a:srgbClr val="3D3D3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Fixkosten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5300623" y="2229008"/>
            <a:ext cx="422161" cy="2026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64" b="1" dirty="0">
                <a:solidFill>
                  <a:srgbClr val="3D3D3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700 €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675457" y="2499191"/>
            <a:ext cx="1376244" cy="2026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64" dirty="0">
                <a:solidFill>
                  <a:srgbClr val="3D3D3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Variable Kosten (60%)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5212365" y="2499191"/>
            <a:ext cx="506593" cy="2026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64" b="1" dirty="0">
                <a:solidFill>
                  <a:srgbClr val="3D3D3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1.800 €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675457" y="2773596"/>
            <a:ext cx="4981496" cy="8443"/>
          </a:xfrm>
          <a:custGeom>
            <a:avLst/>
            <a:gdLst/>
            <a:ahLst/>
            <a:cxnLst/>
            <a:rect l="l" t="t" r="r" b="b"/>
            <a:pathLst>
              <a:path w="4981496" h="8443">
                <a:moveTo>
                  <a:pt x="0" y="0"/>
                </a:moveTo>
                <a:lnTo>
                  <a:pt x="4981496" y="0"/>
                </a:lnTo>
                <a:lnTo>
                  <a:pt x="4981496" y="8443"/>
                </a:lnTo>
                <a:lnTo>
                  <a:pt x="0" y="8443"/>
                </a:lnTo>
                <a:lnTo>
                  <a:pt x="0" y="0"/>
                </a:lnTo>
                <a:close/>
              </a:path>
            </a:pathLst>
          </a:custGeom>
          <a:solidFill>
            <a:srgbClr val="D4A574">
              <a:alpha val="30196"/>
            </a:srgbClr>
          </a:solidFill>
          <a:ln/>
        </p:spPr>
      </p:sp>
      <p:sp>
        <p:nvSpPr>
          <p:cNvPr id="14" name="Text 12"/>
          <p:cNvSpPr/>
          <p:nvPr/>
        </p:nvSpPr>
        <p:spPr>
          <a:xfrm>
            <a:off x="675457" y="2862249"/>
            <a:ext cx="894981" cy="2026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64" b="1" dirty="0">
                <a:solidFill>
                  <a:srgbClr val="3D3D3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Gesamtkosten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5072656" y="2845363"/>
            <a:ext cx="667014" cy="236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30" b="1" dirty="0">
                <a:solidFill>
                  <a:srgbClr val="D4A57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2.500 €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540366" y="3351956"/>
            <a:ext cx="5251679" cy="1325584"/>
          </a:xfrm>
          <a:custGeom>
            <a:avLst/>
            <a:gdLst/>
            <a:ahLst/>
            <a:cxnLst/>
            <a:rect l="l" t="t" r="r" b="b"/>
            <a:pathLst>
              <a:path w="5251679" h="1325584">
                <a:moveTo>
                  <a:pt x="67552" y="0"/>
                </a:moveTo>
                <a:lnTo>
                  <a:pt x="5184127" y="0"/>
                </a:lnTo>
                <a:cubicBezTo>
                  <a:pt x="5221435" y="0"/>
                  <a:pt x="5251679" y="30244"/>
                  <a:pt x="5251679" y="67552"/>
                </a:cubicBezTo>
                <a:lnTo>
                  <a:pt x="5251679" y="1258033"/>
                </a:lnTo>
                <a:cubicBezTo>
                  <a:pt x="5251679" y="1295341"/>
                  <a:pt x="5221435" y="1325584"/>
                  <a:pt x="5184127" y="1325584"/>
                </a:cubicBezTo>
                <a:lnTo>
                  <a:pt x="67552" y="1325584"/>
                </a:lnTo>
                <a:cubicBezTo>
                  <a:pt x="30244" y="1325584"/>
                  <a:pt x="0" y="1295341"/>
                  <a:pt x="0" y="1258033"/>
                </a:cubicBezTo>
                <a:lnTo>
                  <a:pt x="0" y="67552"/>
                </a:lnTo>
                <a:cubicBezTo>
                  <a:pt x="0" y="30269"/>
                  <a:pt x="30269" y="0"/>
                  <a:pt x="67552" y="0"/>
                </a:cubicBezTo>
                <a:close/>
              </a:path>
            </a:pathLst>
          </a:custGeom>
          <a:solidFill>
            <a:srgbClr val="8B7355">
              <a:alpha val="10196"/>
            </a:srgbClr>
          </a:solidFill>
          <a:ln/>
        </p:spPr>
      </p:sp>
      <p:sp>
        <p:nvSpPr>
          <p:cNvPr id="17" name="Text 15"/>
          <p:cNvSpPr/>
          <p:nvPr/>
        </p:nvSpPr>
        <p:spPr>
          <a:xfrm>
            <a:off x="675457" y="3487047"/>
            <a:ext cx="5049042" cy="2026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64" b="1" dirty="0">
                <a:solidFill>
                  <a:srgbClr val="3D3D3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Break-Even-Berechnung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675457" y="3791003"/>
            <a:ext cx="5040598" cy="337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31" dirty="0">
                <a:solidFill>
                  <a:srgbClr val="3D3D3D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Um die Kosten zu decken, müssen wir bei einem durchschnittlichen Tagesumsatz von 400 € mindestens 7 Betriebstage pro Monat erreichen.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675457" y="4234271"/>
            <a:ext cx="4981496" cy="8443"/>
          </a:xfrm>
          <a:custGeom>
            <a:avLst/>
            <a:gdLst/>
            <a:ahLst/>
            <a:cxnLst/>
            <a:rect l="l" t="t" r="r" b="b"/>
            <a:pathLst>
              <a:path w="4981496" h="8443">
                <a:moveTo>
                  <a:pt x="0" y="0"/>
                </a:moveTo>
                <a:lnTo>
                  <a:pt x="4981496" y="0"/>
                </a:lnTo>
                <a:lnTo>
                  <a:pt x="4981496" y="8443"/>
                </a:lnTo>
                <a:lnTo>
                  <a:pt x="0" y="8443"/>
                </a:lnTo>
                <a:lnTo>
                  <a:pt x="0" y="0"/>
                </a:lnTo>
                <a:close/>
              </a:path>
            </a:pathLst>
          </a:custGeom>
          <a:solidFill>
            <a:srgbClr val="8B7355">
              <a:alpha val="30196"/>
            </a:srgbClr>
          </a:solidFill>
          <a:ln/>
        </p:spPr>
      </p:sp>
      <p:sp>
        <p:nvSpPr>
          <p:cNvPr id="20" name="Text 18"/>
          <p:cNvSpPr/>
          <p:nvPr/>
        </p:nvSpPr>
        <p:spPr>
          <a:xfrm>
            <a:off x="675457" y="4322925"/>
            <a:ext cx="1131391" cy="2026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64" b="1" dirty="0">
                <a:solidFill>
                  <a:srgbClr val="3D3D3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Break-Even-Punkt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5189146" y="4306039"/>
            <a:ext cx="548809" cy="236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30" b="1" dirty="0">
                <a:solidFill>
                  <a:srgbClr val="8B735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7 Tage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540366" y="4812632"/>
            <a:ext cx="5251679" cy="1460676"/>
          </a:xfrm>
          <a:custGeom>
            <a:avLst/>
            <a:gdLst/>
            <a:ahLst/>
            <a:cxnLst/>
            <a:rect l="l" t="t" r="r" b="b"/>
            <a:pathLst>
              <a:path w="5251679" h="1460676">
                <a:moveTo>
                  <a:pt x="67542" y="0"/>
                </a:moveTo>
                <a:lnTo>
                  <a:pt x="5184137" y="0"/>
                </a:lnTo>
                <a:cubicBezTo>
                  <a:pt x="5221439" y="0"/>
                  <a:pt x="5251679" y="30239"/>
                  <a:pt x="5251679" y="67542"/>
                </a:cubicBezTo>
                <a:lnTo>
                  <a:pt x="5251679" y="1393134"/>
                </a:lnTo>
                <a:cubicBezTo>
                  <a:pt x="5251679" y="1430436"/>
                  <a:pt x="5221439" y="1460676"/>
                  <a:pt x="5184137" y="1460676"/>
                </a:cubicBezTo>
                <a:lnTo>
                  <a:pt x="67542" y="1460676"/>
                </a:lnTo>
                <a:cubicBezTo>
                  <a:pt x="30239" y="1460676"/>
                  <a:pt x="0" y="1430436"/>
                  <a:pt x="0" y="1393134"/>
                </a:cubicBezTo>
                <a:lnTo>
                  <a:pt x="0" y="67542"/>
                </a:lnTo>
                <a:cubicBezTo>
                  <a:pt x="0" y="30264"/>
                  <a:pt x="30264" y="0"/>
                  <a:pt x="67542" y="0"/>
                </a:cubicBezTo>
                <a:close/>
              </a:path>
            </a:pathLst>
          </a:custGeom>
          <a:gradFill rotWithShape="1" flip="none">
            <a:gsLst>
              <a:gs pos="0">
                <a:srgbClr val="D4A574">
                  <a:alpha val="20000"/>
                </a:srgbClr>
              </a:gs>
              <a:gs pos="100000">
                <a:srgbClr val="E07A5F">
                  <a:alpha val="20000"/>
                </a:srgbClr>
              </a:gs>
            </a:gsLst>
            <a:lin ang="0" scaled="1"/>
          </a:gradFill>
          <a:ln/>
        </p:spPr>
      </p:sp>
      <p:sp>
        <p:nvSpPr>
          <p:cNvPr id="23" name="Text 21"/>
          <p:cNvSpPr/>
          <p:nvPr/>
        </p:nvSpPr>
        <p:spPr>
          <a:xfrm>
            <a:off x="675457" y="4947723"/>
            <a:ext cx="5049042" cy="2026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64" b="1" dirty="0">
                <a:solidFill>
                  <a:srgbClr val="3D3D3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Gewinn bei 10 Betriebstage/Monat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675457" y="5251679"/>
            <a:ext cx="1241152" cy="2026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64" dirty="0">
                <a:solidFill>
                  <a:srgbClr val="3D3D3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Umsatz (10 × 400 €)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5174239" y="5251679"/>
            <a:ext cx="548809" cy="2026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64" b="1" dirty="0">
                <a:solidFill>
                  <a:srgbClr val="3D3D3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4.000 €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675457" y="5521861"/>
            <a:ext cx="472820" cy="2026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64" dirty="0">
                <a:solidFill>
                  <a:srgbClr val="3D3D3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Kosten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5189146" y="5521861"/>
            <a:ext cx="531922" cy="2026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64" b="1" dirty="0">
                <a:solidFill>
                  <a:srgbClr val="3D3D3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2.500 €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675457" y="5796266"/>
            <a:ext cx="4981496" cy="8443"/>
          </a:xfrm>
          <a:custGeom>
            <a:avLst/>
            <a:gdLst/>
            <a:ahLst/>
            <a:cxnLst/>
            <a:rect l="l" t="t" r="r" b="b"/>
            <a:pathLst>
              <a:path w="4981496" h="8443">
                <a:moveTo>
                  <a:pt x="0" y="0"/>
                </a:moveTo>
                <a:lnTo>
                  <a:pt x="4981496" y="0"/>
                </a:lnTo>
                <a:lnTo>
                  <a:pt x="4981496" y="8443"/>
                </a:lnTo>
                <a:lnTo>
                  <a:pt x="0" y="8443"/>
                </a:lnTo>
                <a:lnTo>
                  <a:pt x="0" y="0"/>
                </a:lnTo>
                <a:close/>
              </a:path>
            </a:pathLst>
          </a:custGeom>
          <a:solidFill>
            <a:srgbClr val="D4A574">
              <a:alpha val="30196"/>
            </a:srgbClr>
          </a:solidFill>
          <a:ln/>
        </p:spPr>
      </p:sp>
      <p:sp>
        <p:nvSpPr>
          <p:cNvPr id="29" name="Text 27"/>
          <p:cNvSpPr/>
          <p:nvPr/>
        </p:nvSpPr>
        <p:spPr>
          <a:xfrm>
            <a:off x="675457" y="5901806"/>
            <a:ext cx="1241152" cy="2026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64" b="1" dirty="0">
                <a:solidFill>
                  <a:srgbClr val="3D3D3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Monatlicher Gewinn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4995084" y="5868033"/>
            <a:ext cx="759889" cy="2701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96" b="1" dirty="0">
                <a:solidFill>
                  <a:srgbClr val="E07A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1.500 €</a:t>
            </a:r>
            <a:endParaRPr lang="en-US" sz="1600" dirty="0"/>
          </a:p>
        </p:txBody>
      </p:sp>
      <p:sp>
        <p:nvSpPr>
          <p:cNvPr id="31" name="Shape 29"/>
          <p:cNvSpPr/>
          <p:nvPr/>
        </p:nvSpPr>
        <p:spPr>
          <a:xfrm>
            <a:off x="6195340" y="1182050"/>
            <a:ext cx="5656953" cy="3715014"/>
          </a:xfrm>
          <a:custGeom>
            <a:avLst/>
            <a:gdLst/>
            <a:ahLst/>
            <a:cxnLst/>
            <a:rect l="l" t="t" r="r" b="b"/>
            <a:pathLst>
              <a:path w="5656953" h="3715014">
                <a:moveTo>
                  <a:pt x="101308" y="0"/>
                </a:moveTo>
                <a:lnTo>
                  <a:pt x="5555644" y="0"/>
                </a:lnTo>
                <a:cubicBezTo>
                  <a:pt x="5611596" y="0"/>
                  <a:pt x="5656953" y="45357"/>
                  <a:pt x="5656953" y="101308"/>
                </a:cubicBezTo>
                <a:lnTo>
                  <a:pt x="5656953" y="3613705"/>
                </a:lnTo>
                <a:cubicBezTo>
                  <a:pt x="5656953" y="3669657"/>
                  <a:pt x="5611596" y="3715014"/>
                  <a:pt x="5555644" y="3715014"/>
                </a:cubicBezTo>
                <a:lnTo>
                  <a:pt x="101308" y="3715014"/>
                </a:lnTo>
                <a:cubicBezTo>
                  <a:pt x="45357" y="3715014"/>
                  <a:pt x="0" y="3669657"/>
                  <a:pt x="0" y="3613705"/>
                </a:cubicBezTo>
                <a:lnTo>
                  <a:pt x="0" y="101308"/>
                </a:lnTo>
                <a:cubicBezTo>
                  <a:pt x="0" y="45357"/>
                  <a:pt x="45357" y="0"/>
                  <a:pt x="101308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50659" dist="33773" dir="5400000">
              <a:srgbClr val="000000">
                <a:alpha val="10196"/>
              </a:srgbClr>
            </a:outerShdw>
          </a:effectLst>
        </p:spPr>
      </p:sp>
      <p:sp>
        <p:nvSpPr>
          <p:cNvPr id="32" name="Shape 30"/>
          <p:cNvSpPr/>
          <p:nvPr/>
        </p:nvSpPr>
        <p:spPr>
          <a:xfrm>
            <a:off x="6423306" y="1418460"/>
            <a:ext cx="202637" cy="202637"/>
          </a:xfrm>
          <a:custGeom>
            <a:avLst/>
            <a:gdLst/>
            <a:ahLst/>
            <a:cxnLst/>
            <a:rect l="l" t="t" r="r" b="b"/>
            <a:pathLst>
              <a:path w="202637" h="202637">
                <a:moveTo>
                  <a:pt x="12665" y="12665"/>
                </a:moveTo>
                <a:cubicBezTo>
                  <a:pt x="19670" y="12665"/>
                  <a:pt x="25330" y="18324"/>
                  <a:pt x="25330" y="25330"/>
                </a:cubicBezTo>
                <a:lnTo>
                  <a:pt x="25330" y="158310"/>
                </a:lnTo>
                <a:cubicBezTo>
                  <a:pt x="25330" y="161793"/>
                  <a:pt x="28179" y="164643"/>
                  <a:pt x="31662" y="164643"/>
                </a:cubicBezTo>
                <a:lnTo>
                  <a:pt x="189972" y="164643"/>
                </a:lnTo>
                <a:cubicBezTo>
                  <a:pt x="196978" y="164643"/>
                  <a:pt x="202637" y="170302"/>
                  <a:pt x="202637" y="177307"/>
                </a:cubicBezTo>
                <a:cubicBezTo>
                  <a:pt x="202637" y="184313"/>
                  <a:pt x="196978" y="189972"/>
                  <a:pt x="189972" y="189972"/>
                </a:cubicBezTo>
                <a:lnTo>
                  <a:pt x="31662" y="189972"/>
                </a:lnTo>
                <a:cubicBezTo>
                  <a:pt x="14169" y="189972"/>
                  <a:pt x="0" y="175804"/>
                  <a:pt x="0" y="158310"/>
                </a:cubicBezTo>
                <a:lnTo>
                  <a:pt x="0" y="25330"/>
                </a:lnTo>
                <a:cubicBezTo>
                  <a:pt x="0" y="18324"/>
                  <a:pt x="5660" y="12665"/>
                  <a:pt x="12665" y="12665"/>
                </a:cubicBezTo>
                <a:close/>
                <a:moveTo>
                  <a:pt x="50659" y="37994"/>
                </a:moveTo>
                <a:cubicBezTo>
                  <a:pt x="50659" y="30989"/>
                  <a:pt x="56319" y="25330"/>
                  <a:pt x="63324" y="25330"/>
                </a:cubicBezTo>
                <a:lnTo>
                  <a:pt x="139313" y="25330"/>
                </a:lnTo>
                <a:cubicBezTo>
                  <a:pt x="146318" y="25330"/>
                  <a:pt x="151978" y="30989"/>
                  <a:pt x="151978" y="37994"/>
                </a:cubicBezTo>
                <a:cubicBezTo>
                  <a:pt x="151978" y="45000"/>
                  <a:pt x="146318" y="50659"/>
                  <a:pt x="139313" y="50659"/>
                </a:cubicBezTo>
                <a:lnTo>
                  <a:pt x="63324" y="50659"/>
                </a:lnTo>
                <a:cubicBezTo>
                  <a:pt x="56319" y="50659"/>
                  <a:pt x="50659" y="45000"/>
                  <a:pt x="50659" y="37994"/>
                </a:cubicBezTo>
                <a:close/>
                <a:moveTo>
                  <a:pt x="63324" y="69657"/>
                </a:moveTo>
                <a:lnTo>
                  <a:pt x="113983" y="69657"/>
                </a:lnTo>
                <a:cubicBezTo>
                  <a:pt x="120989" y="69657"/>
                  <a:pt x="126648" y="75316"/>
                  <a:pt x="126648" y="82321"/>
                </a:cubicBezTo>
                <a:cubicBezTo>
                  <a:pt x="126648" y="89327"/>
                  <a:pt x="120989" y="94986"/>
                  <a:pt x="113983" y="94986"/>
                </a:cubicBezTo>
                <a:lnTo>
                  <a:pt x="63324" y="94986"/>
                </a:lnTo>
                <a:cubicBezTo>
                  <a:pt x="56319" y="94986"/>
                  <a:pt x="50659" y="89327"/>
                  <a:pt x="50659" y="82321"/>
                </a:cubicBezTo>
                <a:cubicBezTo>
                  <a:pt x="50659" y="75316"/>
                  <a:pt x="56319" y="69657"/>
                  <a:pt x="63324" y="69657"/>
                </a:cubicBezTo>
                <a:close/>
                <a:moveTo>
                  <a:pt x="63324" y="113983"/>
                </a:moveTo>
                <a:lnTo>
                  <a:pt x="164643" y="113983"/>
                </a:lnTo>
                <a:cubicBezTo>
                  <a:pt x="171648" y="113983"/>
                  <a:pt x="177307" y="119643"/>
                  <a:pt x="177307" y="126648"/>
                </a:cubicBezTo>
                <a:cubicBezTo>
                  <a:pt x="177307" y="133653"/>
                  <a:pt x="171648" y="139313"/>
                  <a:pt x="164643" y="139313"/>
                </a:cubicBezTo>
                <a:lnTo>
                  <a:pt x="63324" y="139313"/>
                </a:lnTo>
                <a:cubicBezTo>
                  <a:pt x="56319" y="139313"/>
                  <a:pt x="50659" y="133653"/>
                  <a:pt x="50659" y="126648"/>
                </a:cubicBezTo>
                <a:cubicBezTo>
                  <a:pt x="50659" y="119643"/>
                  <a:pt x="56319" y="113983"/>
                  <a:pt x="63324" y="113983"/>
                </a:cubicBezTo>
                <a:close/>
              </a:path>
            </a:pathLst>
          </a:custGeom>
          <a:solidFill>
            <a:srgbClr val="8B7355"/>
          </a:solidFill>
          <a:ln/>
        </p:spPr>
      </p:sp>
      <p:sp>
        <p:nvSpPr>
          <p:cNvPr id="33" name="Text 31"/>
          <p:cNvSpPr/>
          <p:nvPr/>
        </p:nvSpPr>
        <p:spPr>
          <a:xfrm>
            <a:off x="6651273" y="1384687"/>
            <a:ext cx="5099701" cy="2701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96" b="1" dirty="0">
                <a:solidFill>
                  <a:srgbClr val="3D3D3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Szenarienanalyse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6414863" y="1789961"/>
            <a:ext cx="33773" cy="878094"/>
          </a:xfrm>
          <a:custGeom>
            <a:avLst/>
            <a:gdLst/>
            <a:ahLst/>
            <a:cxnLst/>
            <a:rect l="l" t="t" r="r" b="b"/>
            <a:pathLst>
              <a:path w="33773" h="878094">
                <a:moveTo>
                  <a:pt x="0" y="0"/>
                </a:moveTo>
                <a:lnTo>
                  <a:pt x="33773" y="0"/>
                </a:lnTo>
                <a:lnTo>
                  <a:pt x="33773" y="878094"/>
                </a:lnTo>
                <a:lnTo>
                  <a:pt x="0" y="878094"/>
                </a:lnTo>
                <a:lnTo>
                  <a:pt x="0" y="0"/>
                </a:lnTo>
                <a:close/>
              </a:path>
            </a:pathLst>
          </a:custGeom>
          <a:solidFill>
            <a:srgbClr val="FF6467"/>
          </a:solidFill>
          <a:ln/>
        </p:spPr>
      </p:sp>
      <p:sp>
        <p:nvSpPr>
          <p:cNvPr id="35" name="Text 33"/>
          <p:cNvSpPr/>
          <p:nvPr/>
        </p:nvSpPr>
        <p:spPr>
          <a:xfrm>
            <a:off x="6566841" y="1874393"/>
            <a:ext cx="759889" cy="2026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64" b="1" dirty="0">
                <a:solidFill>
                  <a:srgbClr val="3D3D3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Worst Case</a:t>
            </a:r>
            <a:endParaRPr lang="en-US" sz="1600" dirty="0"/>
          </a:p>
        </p:txBody>
      </p:sp>
      <p:sp>
        <p:nvSpPr>
          <p:cNvPr id="36" name="Shape 34"/>
          <p:cNvSpPr/>
          <p:nvPr/>
        </p:nvSpPr>
        <p:spPr>
          <a:xfrm>
            <a:off x="11066150" y="1857507"/>
            <a:ext cx="582582" cy="236410"/>
          </a:xfrm>
          <a:custGeom>
            <a:avLst/>
            <a:gdLst/>
            <a:ahLst/>
            <a:cxnLst/>
            <a:rect l="l" t="t" r="r" b="b"/>
            <a:pathLst>
              <a:path w="582582" h="236410">
                <a:moveTo>
                  <a:pt x="118205" y="0"/>
                </a:moveTo>
                <a:lnTo>
                  <a:pt x="464377" y="0"/>
                </a:lnTo>
                <a:cubicBezTo>
                  <a:pt x="529660" y="0"/>
                  <a:pt x="582582" y="52922"/>
                  <a:pt x="582582" y="118205"/>
                </a:cubicBezTo>
                <a:lnTo>
                  <a:pt x="582582" y="118205"/>
                </a:lnTo>
                <a:cubicBezTo>
                  <a:pt x="582582" y="183488"/>
                  <a:pt x="529660" y="236410"/>
                  <a:pt x="464377" y="236410"/>
                </a:cubicBezTo>
                <a:lnTo>
                  <a:pt x="118205" y="236410"/>
                </a:lnTo>
                <a:cubicBezTo>
                  <a:pt x="52966" y="236410"/>
                  <a:pt x="0" y="183444"/>
                  <a:pt x="0" y="118205"/>
                </a:cubicBezTo>
                <a:lnTo>
                  <a:pt x="0" y="118205"/>
                </a:lnTo>
                <a:cubicBezTo>
                  <a:pt x="0" y="52966"/>
                  <a:pt x="52966" y="0"/>
                  <a:pt x="118205" y="0"/>
                </a:cubicBezTo>
                <a:close/>
              </a:path>
            </a:pathLst>
          </a:custGeom>
          <a:solidFill>
            <a:srgbClr val="FFE2E2"/>
          </a:solidFill>
          <a:ln/>
        </p:spPr>
      </p:sp>
      <p:sp>
        <p:nvSpPr>
          <p:cNvPr id="37" name="Text 35"/>
          <p:cNvSpPr/>
          <p:nvPr/>
        </p:nvSpPr>
        <p:spPr>
          <a:xfrm>
            <a:off x="11066150" y="1857507"/>
            <a:ext cx="641684" cy="236410"/>
          </a:xfrm>
          <a:prstGeom prst="rect">
            <a:avLst/>
          </a:prstGeom>
          <a:noFill/>
          <a:ln/>
        </p:spPr>
        <p:txBody>
          <a:bodyPr wrap="square" lIns="101319" tIns="33773" rIns="101319" bIns="33773" rtlCol="0" anchor="ctr"/>
          <a:lstStyle/>
          <a:p>
            <a:pPr>
              <a:lnSpc>
                <a:spcPct val="120000"/>
              </a:lnSpc>
            </a:pPr>
            <a:r>
              <a:rPr lang="en-US" sz="931" b="1" dirty="0">
                <a:solidFill>
                  <a:srgbClr val="C1000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Kritisch</a:t>
            </a:r>
            <a:endParaRPr lang="en-US" sz="1600" dirty="0"/>
          </a:p>
        </p:txBody>
      </p:sp>
      <p:sp>
        <p:nvSpPr>
          <p:cNvPr id="38" name="Text 36"/>
          <p:cNvSpPr/>
          <p:nvPr/>
        </p:nvSpPr>
        <p:spPr>
          <a:xfrm>
            <a:off x="6566841" y="2161463"/>
            <a:ext cx="5141917" cy="1688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31" dirty="0">
                <a:solidFill>
                  <a:srgbClr val="3D3D3D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Nur 5 Betriebstage/Monat, niedrige Umsätze</a:t>
            </a:r>
            <a:endParaRPr lang="en-US" sz="1600" dirty="0"/>
          </a:p>
        </p:txBody>
      </p:sp>
      <p:sp>
        <p:nvSpPr>
          <p:cNvPr id="39" name="Text 37"/>
          <p:cNvSpPr/>
          <p:nvPr/>
        </p:nvSpPr>
        <p:spPr>
          <a:xfrm>
            <a:off x="6566841" y="2397873"/>
            <a:ext cx="1241152" cy="2026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64" dirty="0">
                <a:solidFill>
                  <a:srgbClr val="3D3D3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Monatlicher Gewinn</a:t>
            </a:r>
            <a:endParaRPr lang="en-US" sz="1600" dirty="0"/>
          </a:p>
        </p:txBody>
      </p:sp>
      <p:sp>
        <p:nvSpPr>
          <p:cNvPr id="40" name="Text 38"/>
          <p:cNvSpPr/>
          <p:nvPr/>
        </p:nvSpPr>
        <p:spPr>
          <a:xfrm>
            <a:off x="11216809" y="2397873"/>
            <a:ext cx="498150" cy="2026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64" b="1" dirty="0">
                <a:solidFill>
                  <a:srgbClr val="E7000B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-500 €</a:t>
            </a:r>
            <a:endParaRPr lang="en-US" sz="1600" dirty="0"/>
          </a:p>
        </p:txBody>
      </p:sp>
      <p:sp>
        <p:nvSpPr>
          <p:cNvPr id="41" name="Shape 39"/>
          <p:cNvSpPr/>
          <p:nvPr/>
        </p:nvSpPr>
        <p:spPr>
          <a:xfrm>
            <a:off x="6414863" y="2803147"/>
            <a:ext cx="33773" cy="878094"/>
          </a:xfrm>
          <a:custGeom>
            <a:avLst/>
            <a:gdLst/>
            <a:ahLst/>
            <a:cxnLst/>
            <a:rect l="l" t="t" r="r" b="b"/>
            <a:pathLst>
              <a:path w="33773" h="878094">
                <a:moveTo>
                  <a:pt x="0" y="0"/>
                </a:moveTo>
                <a:lnTo>
                  <a:pt x="33773" y="0"/>
                </a:lnTo>
                <a:lnTo>
                  <a:pt x="33773" y="878094"/>
                </a:lnTo>
                <a:lnTo>
                  <a:pt x="0" y="878094"/>
                </a:lnTo>
                <a:lnTo>
                  <a:pt x="0" y="0"/>
                </a:lnTo>
                <a:close/>
              </a:path>
            </a:pathLst>
          </a:custGeom>
          <a:solidFill>
            <a:srgbClr val="FDC700"/>
          </a:solidFill>
          <a:ln/>
        </p:spPr>
      </p:sp>
      <p:sp>
        <p:nvSpPr>
          <p:cNvPr id="42" name="Text 40"/>
          <p:cNvSpPr/>
          <p:nvPr/>
        </p:nvSpPr>
        <p:spPr>
          <a:xfrm>
            <a:off x="6566841" y="2887579"/>
            <a:ext cx="861208" cy="2026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64" b="1" dirty="0">
                <a:solidFill>
                  <a:srgbClr val="3D3D3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Realistic Case</a:t>
            </a:r>
            <a:endParaRPr lang="en-US" sz="1600" dirty="0"/>
          </a:p>
        </p:txBody>
      </p:sp>
      <p:sp>
        <p:nvSpPr>
          <p:cNvPr id="43" name="Shape 41"/>
          <p:cNvSpPr/>
          <p:nvPr/>
        </p:nvSpPr>
        <p:spPr>
          <a:xfrm>
            <a:off x="11129738" y="2870693"/>
            <a:ext cx="515036" cy="236410"/>
          </a:xfrm>
          <a:custGeom>
            <a:avLst/>
            <a:gdLst/>
            <a:ahLst/>
            <a:cxnLst/>
            <a:rect l="l" t="t" r="r" b="b"/>
            <a:pathLst>
              <a:path w="515036" h="236410">
                <a:moveTo>
                  <a:pt x="118205" y="0"/>
                </a:moveTo>
                <a:lnTo>
                  <a:pt x="396831" y="0"/>
                </a:lnTo>
                <a:cubicBezTo>
                  <a:pt x="462070" y="0"/>
                  <a:pt x="515036" y="52966"/>
                  <a:pt x="515036" y="118205"/>
                </a:cubicBezTo>
                <a:lnTo>
                  <a:pt x="515036" y="118205"/>
                </a:lnTo>
                <a:cubicBezTo>
                  <a:pt x="515036" y="183444"/>
                  <a:pt x="462070" y="236410"/>
                  <a:pt x="396831" y="236410"/>
                </a:cubicBezTo>
                <a:lnTo>
                  <a:pt x="118205" y="236410"/>
                </a:lnTo>
                <a:cubicBezTo>
                  <a:pt x="52966" y="236410"/>
                  <a:pt x="0" y="183444"/>
                  <a:pt x="0" y="118205"/>
                </a:cubicBezTo>
                <a:lnTo>
                  <a:pt x="0" y="118205"/>
                </a:lnTo>
                <a:cubicBezTo>
                  <a:pt x="0" y="52966"/>
                  <a:pt x="52966" y="0"/>
                  <a:pt x="118205" y="0"/>
                </a:cubicBezTo>
                <a:close/>
              </a:path>
            </a:pathLst>
          </a:custGeom>
          <a:solidFill>
            <a:srgbClr val="FEF9C2"/>
          </a:solidFill>
          <a:ln/>
        </p:spPr>
      </p:sp>
      <p:sp>
        <p:nvSpPr>
          <p:cNvPr id="44" name="Text 42"/>
          <p:cNvSpPr/>
          <p:nvPr/>
        </p:nvSpPr>
        <p:spPr>
          <a:xfrm>
            <a:off x="11129738" y="2870693"/>
            <a:ext cx="574139" cy="236410"/>
          </a:xfrm>
          <a:prstGeom prst="rect">
            <a:avLst/>
          </a:prstGeom>
          <a:noFill/>
          <a:ln/>
        </p:spPr>
        <p:txBody>
          <a:bodyPr wrap="square" lIns="101319" tIns="33773" rIns="101319" bIns="33773" rtlCol="0" anchor="ctr"/>
          <a:lstStyle/>
          <a:p>
            <a:pPr>
              <a:lnSpc>
                <a:spcPct val="120000"/>
              </a:lnSpc>
            </a:pPr>
            <a:r>
              <a:rPr lang="en-US" sz="931" b="1" dirty="0">
                <a:solidFill>
                  <a:srgbClr val="A65F00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Solide</a:t>
            </a:r>
            <a:endParaRPr lang="en-US" sz="1600" dirty="0"/>
          </a:p>
        </p:txBody>
      </p:sp>
      <p:sp>
        <p:nvSpPr>
          <p:cNvPr id="45" name="Text 43"/>
          <p:cNvSpPr/>
          <p:nvPr/>
        </p:nvSpPr>
        <p:spPr>
          <a:xfrm>
            <a:off x="6566841" y="3174648"/>
            <a:ext cx="5141917" cy="1688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31" dirty="0">
                <a:solidFill>
                  <a:srgbClr val="3D3D3D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8 Betriebstage/Monat, durchschnittliche Umsätze</a:t>
            </a:r>
            <a:endParaRPr lang="en-US" sz="1600" dirty="0"/>
          </a:p>
        </p:txBody>
      </p:sp>
      <p:sp>
        <p:nvSpPr>
          <p:cNvPr id="46" name="Text 44"/>
          <p:cNvSpPr/>
          <p:nvPr/>
        </p:nvSpPr>
        <p:spPr>
          <a:xfrm>
            <a:off x="6566841" y="3411058"/>
            <a:ext cx="1241152" cy="2026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64" dirty="0">
                <a:solidFill>
                  <a:srgbClr val="3D3D3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Monatlicher Gewinn</a:t>
            </a:r>
            <a:endParaRPr lang="en-US" sz="1600" dirty="0"/>
          </a:p>
        </p:txBody>
      </p:sp>
      <p:sp>
        <p:nvSpPr>
          <p:cNvPr id="47" name="Text 45"/>
          <p:cNvSpPr/>
          <p:nvPr/>
        </p:nvSpPr>
        <p:spPr>
          <a:xfrm>
            <a:off x="11293457" y="3411058"/>
            <a:ext cx="422161" cy="2026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64" b="1" dirty="0">
                <a:solidFill>
                  <a:srgbClr val="D4A57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700 €</a:t>
            </a:r>
            <a:endParaRPr lang="en-US" sz="1600" dirty="0"/>
          </a:p>
        </p:txBody>
      </p:sp>
      <p:sp>
        <p:nvSpPr>
          <p:cNvPr id="48" name="Shape 46"/>
          <p:cNvSpPr/>
          <p:nvPr/>
        </p:nvSpPr>
        <p:spPr>
          <a:xfrm>
            <a:off x="6414863" y="3816332"/>
            <a:ext cx="33773" cy="878094"/>
          </a:xfrm>
          <a:custGeom>
            <a:avLst/>
            <a:gdLst/>
            <a:ahLst/>
            <a:cxnLst/>
            <a:rect l="l" t="t" r="r" b="b"/>
            <a:pathLst>
              <a:path w="33773" h="878094">
                <a:moveTo>
                  <a:pt x="0" y="0"/>
                </a:moveTo>
                <a:lnTo>
                  <a:pt x="33773" y="0"/>
                </a:lnTo>
                <a:lnTo>
                  <a:pt x="33773" y="878094"/>
                </a:lnTo>
                <a:lnTo>
                  <a:pt x="0" y="878094"/>
                </a:lnTo>
                <a:lnTo>
                  <a:pt x="0" y="0"/>
                </a:lnTo>
                <a:close/>
              </a:path>
            </a:pathLst>
          </a:custGeom>
          <a:solidFill>
            <a:srgbClr val="05DF72"/>
          </a:solidFill>
          <a:ln/>
        </p:spPr>
      </p:sp>
      <p:sp>
        <p:nvSpPr>
          <p:cNvPr id="49" name="Text 47"/>
          <p:cNvSpPr/>
          <p:nvPr/>
        </p:nvSpPr>
        <p:spPr>
          <a:xfrm>
            <a:off x="6566841" y="3900765"/>
            <a:ext cx="633241" cy="2026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64" b="1" dirty="0">
                <a:solidFill>
                  <a:srgbClr val="3D3D3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Best Case</a:t>
            </a:r>
            <a:endParaRPr lang="en-US" sz="1600" dirty="0"/>
          </a:p>
        </p:txBody>
      </p:sp>
      <p:sp>
        <p:nvSpPr>
          <p:cNvPr id="50" name="Shape 48"/>
          <p:cNvSpPr/>
          <p:nvPr/>
        </p:nvSpPr>
        <p:spPr>
          <a:xfrm>
            <a:off x="11035544" y="3883878"/>
            <a:ext cx="616355" cy="236410"/>
          </a:xfrm>
          <a:custGeom>
            <a:avLst/>
            <a:gdLst/>
            <a:ahLst/>
            <a:cxnLst/>
            <a:rect l="l" t="t" r="r" b="b"/>
            <a:pathLst>
              <a:path w="616355" h="236410">
                <a:moveTo>
                  <a:pt x="118205" y="0"/>
                </a:moveTo>
                <a:lnTo>
                  <a:pt x="498150" y="0"/>
                </a:lnTo>
                <a:cubicBezTo>
                  <a:pt x="563432" y="0"/>
                  <a:pt x="616355" y="52922"/>
                  <a:pt x="616355" y="118205"/>
                </a:cubicBezTo>
                <a:lnTo>
                  <a:pt x="616355" y="118205"/>
                </a:lnTo>
                <a:cubicBezTo>
                  <a:pt x="616355" y="183488"/>
                  <a:pt x="563432" y="236410"/>
                  <a:pt x="498150" y="236410"/>
                </a:cubicBezTo>
                <a:lnTo>
                  <a:pt x="118205" y="236410"/>
                </a:lnTo>
                <a:cubicBezTo>
                  <a:pt x="52966" y="236410"/>
                  <a:pt x="0" y="183444"/>
                  <a:pt x="0" y="118205"/>
                </a:cubicBezTo>
                <a:lnTo>
                  <a:pt x="0" y="118205"/>
                </a:lnTo>
                <a:cubicBezTo>
                  <a:pt x="0" y="52966"/>
                  <a:pt x="52966" y="0"/>
                  <a:pt x="118205" y="0"/>
                </a:cubicBezTo>
                <a:close/>
              </a:path>
            </a:pathLst>
          </a:custGeom>
          <a:solidFill>
            <a:srgbClr val="DCFCE7"/>
          </a:solidFill>
          <a:ln/>
        </p:spPr>
      </p:sp>
      <p:sp>
        <p:nvSpPr>
          <p:cNvPr id="51" name="Text 49"/>
          <p:cNvSpPr/>
          <p:nvPr/>
        </p:nvSpPr>
        <p:spPr>
          <a:xfrm>
            <a:off x="11035544" y="3883878"/>
            <a:ext cx="675457" cy="236410"/>
          </a:xfrm>
          <a:prstGeom prst="rect">
            <a:avLst/>
          </a:prstGeom>
          <a:noFill/>
          <a:ln/>
        </p:spPr>
        <p:txBody>
          <a:bodyPr wrap="square" lIns="101319" tIns="33773" rIns="101319" bIns="33773" rtlCol="0" anchor="ctr"/>
          <a:lstStyle/>
          <a:p>
            <a:pPr>
              <a:lnSpc>
                <a:spcPct val="120000"/>
              </a:lnSpc>
            </a:pPr>
            <a:r>
              <a:rPr lang="en-US" sz="931" b="1" dirty="0">
                <a:solidFill>
                  <a:srgbClr val="008236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Optimal</a:t>
            </a:r>
            <a:endParaRPr lang="en-US" sz="1600" dirty="0"/>
          </a:p>
        </p:txBody>
      </p:sp>
      <p:sp>
        <p:nvSpPr>
          <p:cNvPr id="52" name="Text 50"/>
          <p:cNvSpPr/>
          <p:nvPr/>
        </p:nvSpPr>
        <p:spPr>
          <a:xfrm>
            <a:off x="6566841" y="4187834"/>
            <a:ext cx="5141917" cy="1688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31" dirty="0">
                <a:solidFill>
                  <a:srgbClr val="3D3D3D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12 Betriebstage/Monat, hohe Umsätze</a:t>
            </a:r>
            <a:endParaRPr lang="en-US" sz="1600" dirty="0"/>
          </a:p>
        </p:txBody>
      </p:sp>
      <p:sp>
        <p:nvSpPr>
          <p:cNvPr id="53" name="Text 51"/>
          <p:cNvSpPr/>
          <p:nvPr/>
        </p:nvSpPr>
        <p:spPr>
          <a:xfrm>
            <a:off x="6566841" y="4424244"/>
            <a:ext cx="1241152" cy="2026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64" dirty="0">
                <a:solidFill>
                  <a:srgbClr val="3D3D3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Monatlicher Gewinn</a:t>
            </a:r>
            <a:endParaRPr lang="en-US" sz="1600" dirty="0"/>
          </a:p>
        </p:txBody>
      </p:sp>
      <p:sp>
        <p:nvSpPr>
          <p:cNvPr id="54" name="Text 52"/>
          <p:cNvSpPr/>
          <p:nvPr/>
        </p:nvSpPr>
        <p:spPr>
          <a:xfrm>
            <a:off x="11182376" y="4424244"/>
            <a:ext cx="531922" cy="2026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64" b="1" dirty="0">
                <a:solidFill>
                  <a:srgbClr val="00A63E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2.300 €</a:t>
            </a:r>
            <a:endParaRPr lang="en-US" sz="1600" dirty="0"/>
          </a:p>
        </p:txBody>
      </p:sp>
      <p:sp>
        <p:nvSpPr>
          <p:cNvPr id="55" name="Shape 53"/>
          <p:cNvSpPr/>
          <p:nvPr/>
        </p:nvSpPr>
        <p:spPr>
          <a:xfrm>
            <a:off x="6195340" y="5032155"/>
            <a:ext cx="5656953" cy="1823734"/>
          </a:xfrm>
          <a:custGeom>
            <a:avLst/>
            <a:gdLst/>
            <a:ahLst/>
            <a:cxnLst/>
            <a:rect l="l" t="t" r="r" b="b"/>
            <a:pathLst>
              <a:path w="5656953" h="1823734">
                <a:moveTo>
                  <a:pt x="101327" y="0"/>
                </a:moveTo>
                <a:lnTo>
                  <a:pt x="5555626" y="0"/>
                </a:lnTo>
                <a:cubicBezTo>
                  <a:pt x="5611587" y="0"/>
                  <a:pt x="5656953" y="45365"/>
                  <a:pt x="5656953" y="101327"/>
                </a:cubicBezTo>
                <a:lnTo>
                  <a:pt x="5656953" y="1722407"/>
                </a:lnTo>
                <a:cubicBezTo>
                  <a:pt x="5656953" y="1778369"/>
                  <a:pt x="5611587" y="1823734"/>
                  <a:pt x="5555626" y="1823734"/>
                </a:cubicBezTo>
                <a:lnTo>
                  <a:pt x="101327" y="1823734"/>
                </a:lnTo>
                <a:cubicBezTo>
                  <a:pt x="45365" y="1823734"/>
                  <a:pt x="0" y="1778369"/>
                  <a:pt x="0" y="1722407"/>
                </a:cubicBezTo>
                <a:lnTo>
                  <a:pt x="0" y="101327"/>
                </a:lnTo>
                <a:cubicBezTo>
                  <a:pt x="0" y="45403"/>
                  <a:pt x="45403" y="0"/>
                  <a:pt x="101327" y="0"/>
                </a:cubicBezTo>
                <a:close/>
              </a:path>
            </a:pathLst>
          </a:custGeom>
          <a:gradFill rotWithShape="1" flip="none">
            <a:gsLst>
              <a:gs pos="0">
                <a:srgbClr val="D4A574"/>
              </a:gs>
              <a:gs pos="100000">
                <a:srgbClr val="E07A5F"/>
              </a:gs>
            </a:gsLst>
            <a:lin ang="2700000" scaled="1"/>
          </a:gradFill>
          <a:ln/>
        </p:spPr>
      </p:sp>
      <p:sp>
        <p:nvSpPr>
          <p:cNvPr id="56" name="Shape 54"/>
          <p:cNvSpPr/>
          <p:nvPr/>
        </p:nvSpPr>
        <p:spPr>
          <a:xfrm>
            <a:off x="6419085" y="5268565"/>
            <a:ext cx="168864" cy="168864"/>
          </a:xfrm>
          <a:custGeom>
            <a:avLst/>
            <a:gdLst/>
            <a:ahLst/>
            <a:cxnLst/>
            <a:rect l="l" t="t" r="r" b="b"/>
            <a:pathLst>
              <a:path w="168864" h="168864">
                <a:moveTo>
                  <a:pt x="84432" y="0"/>
                </a:moveTo>
                <a:cubicBezTo>
                  <a:pt x="131031" y="0"/>
                  <a:pt x="168864" y="37833"/>
                  <a:pt x="168864" y="84432"/>
                </a:cubicBezTo>
                <a:cubicBezTo>
                  <a:pt x="168864" y="131031"/>
                  <a:pt x="131031" y="168864"/>
                  <a:pt x="84432" y="168864"/>
                </a:cubicBezTo>
                <a:cubicBezTo>
                  <a:pt x="37833" y="168864"/>
                  <a:pt x="0" y="131031"/>
                  <a:pt x="0" y="84432"/>
                </a:cubicBezTo>
                <a:cubicBezTo>
                  <a:pt x="0" y="37833"/>
                  <a:pt x="37833" y="0"/>
                  <a:pt x="84432" y="0"/>
                </a:cubicBezTo>
                <a:close/>
                <a:moveTo>
                  <a:pt x="76517" y="39578"/>
                </a:moveTo>
                <a:lnTo>
                  <a:pt x="76517" y="84432"/>
                </a:lnTo>
                <a:cubicBezTo>
                  <a:pt x="76517" y="87071"/>
                  <a:pt x="77836" y="89544"/>
                  <a:pt x="80046" y="91028"/>
                </a:cubicBezTo>
                <a:lnTo>
                  <a:pt x="111708" y="112136"/>
                </a:lnTo>
                <a:cubicBezTo>
                  <a:pt x="115336" y="114577"/>
                  <a:pt x="120250" y="113588"/>
                  <a:pt x="122690" y="109927"/>
                </a:cubicBezTo>
                <a:cubicBezTo>
                  <a:pt x="125131" y="106266"/>
                  <a:pt x="124142" y="101385"/>
                  <a:pt x="120481" y="98944"/>
                </a:cubicBezTo>
                <a:lnTo>
                  <a:pt x="92348" y="80211"/>
                </a:lnTo>
                <a:lnTo>
                  <a:pt x="92348" y="39578"/>
                </a:lnTo>
                <a:cubicBezTo>
                  <a:pt x="92348" y="35191"/>
                  <a:pt x="88819" y="31662"/>
                  <a:pt x="84432" y="31662"/>
                </a:cubicBezTo>
                <a:cubicBezTo>
                  <a:pt x="80046" y="31662"/>
                  <a:pt x="76517" y="35191"/>
                  <a:pt x="76517" y="39578"/>
                </a:cubicBezTo>
                <a:close/>
              </a:path>
            </a:pathLst>
          </a:custGeom>
          <a:solidFill>
            <a:srgbClr val="FDFBF7"/>
          </a:solidFill>
          <a:ln/>
        </p:spPr>
      </p:sp>
      <p:sp>
        <p:nvSpPr>
          <p:cNvPr id="57" name="Text 55"/>
          <p:cNvSpPr/>
          <p:nvPr/>
        </p:nvSpPr>
        <p:spPr>
          <a:xfrm>
            <a:off x="6609057" y="5234792"/>
            <a:ext cx="5125030" cy="236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30" b="1" dirty="0">
                <a:solidFill>
                  <a:srgbClr val="FDFBF7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Zeit bis zur Rentabilität</a:t>
            </a:r>
            <a:endParaRPr lang="en-US" sz="1600" dirty="0"/>
          </a:p>
        </p:txBody>
      </p:sp>
      <p:sp>
        <p:nvSpPr>
          <p:cNvPr id="58" name="Text 56"/>
          <p:cNvSpPr/>
          <p:nvPr/>
        </p:nvSpPr>
        <p:spPr>
          <a:xfrm>
            <a:off x="6397977" y="5572521"/>
            <a:ext cx="5319224" cy="4390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64" dirty="0">
                <a:solidFill>
                  <a:srgbClr val="FDFBF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Bei einem durchschnittlichen Monatsgewinn von 1.500 € ist die Anfangsinvestition von 19.000 € nach ca. </a:t>
            </a:r>
            <a:pPr>
              <a:lnSpc>
                <a:spcPct val="140000"/>
              </a:lnSpc>
            </a:pPr>
            <a:r>
              <a:rPr lang="en-US" sz="1064" b="1" dirty="0">
                <a:solidFill>
                  <a:srgbClr val="FDFBF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13 Monaten</a:t>
            </a:r>
            <a:pPr>
              <a:lnSpc>
                <a:spcPct val="140000"/>
              </a:lnSpc>
            </a:pPr>
            <a:r>
              <a:rPr lang="en-US" sz="1064" dirty="0">
                <a:solidFill>
                  <a:srgbClr val="FDFBF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amortisiert.</a:t>
            </a:r>
            <a:endParaRPr lang="en-US" sz="1600" dirty="0"/>
          </a:p>
        </p:txBody>
      </p:sp>
      <p:sp>
        <p:nvSpPr>
          <p:cNvPr id="59" name="Shape 57"/>
          <p:cNvSpPr/>
          <p:nvPr/>
        </p:nvSpPr>
        <p:spPr>
          <a:xfrm>
            <a:off x="6397977" y="6112886"/>
            <a:ext cx="5251679" cy="540366"/>
          </a:xfrm>
          <a:custGeom>
            <a:avLst/>
            <a:gdLst/>
            <a:ahLst/>
            <a:cxnLst/>
            <a:rect l="l" t="t" r="r" b="b"/>
            <a:pathLst>
              <a:path w="5251679" h="540366">
                <a:moveTo>
                  <a:pt x="67546" y="0"/>
                </a:moveTo>
                <a:lnTo>
                  <a:pt x="5184133" y="0"/>
                </a:lnTo>
                <a:cubicBezTo>
                  <a:pt x="5221437" y="0"/>
                  <a:pt x="5251679" y="30241"/>
                  <a:pt x="5251679" y="67546"/>
                </a:cubicBezTo>
                <a:lnTo>
                  <a:pt x="5251679" y="472820"/>
                </a:lnTo>
                <a:cubicBezTo>
                  <a:pt x="5251679" y="510124"/>
                  <a:pt x="5221437" y="540366"/>
                  <a:pt x="5184133" y="540366"/>
                </a:cubicBezTo>
                <a:lnTo>
                  <a:pt x="67546" y="540366"/>
                </a:lnTo>
                <a:cubicBezTo>
                  <a:pt x="30266" y="540366"/>
                  <a:pt x="0" y="510099"/>
                  <a:pt x="0" y="472820"/>
                </a:cubicBezTo>
                <a:lnTo>
                  <a:pt x="0" y="67546"/>
                </a:lnTo>
                <a:cubicBezTo>
                  <a:pt x="0" y="30241"/>
                  <a:pt x="30241" y="0"/>
                  <a:pt x="67546" y="0"/>
                </a:cubicBezTo>
                <a:close/>
              </a:path>
            </a:pathLst>
          </a:custGeom>
          <a:solidFill>
            <a:srgbClr val="FDFBF7">
              <a:alpha val="20000"/>
            </a:srgbClr>
          </a:solidFill>
          <a:ln/>
        </p:spPr>
      </p:sp>
      <p:sp>
        <p:nvSpPr>
          <p:cNvPr id="60" name="Text 58"/>
          <p:cNvSpPr/>
          <p:nvPr/>
        </p:nvSpPr>
        <p:spPr>
          <a:xfrm>
            <a:off x="6499295" y="6214205"/>
            <a:ext cx="5108144" cy="337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31" b="1" dirty="0">
                <a:solidFill>
                  <a:srgbClr val="FDFBF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Hinweis:</a:t>
            </a:r>
            <a:pPr>
              <a:lnSpc>
                <a:spcPct val="120000"/>
              </a:lnSpc>
            </a:pPr>
            <a:r>
              <a:rPr lang="en-US" sz="931" dirty="0">
                <a:solidFill>
                  <a:srgbClr val="FDFBF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In der Anlaufphase (erste 3-6 Monate) sind geringere Gewinne normal, da Aufbau der Kundenbasis und Bekanntheit wichtig sind.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DFB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4966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spc="105" kern="0" dirty="0">
                <a:solidFill>
                  <a:srgbClr val="D4A574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10 / RECHT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685800"/>
            <a:ext cx="11658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3D3D3D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Rechtliche Grundlagen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400050" y="1333500"/>
            <a:ext cx="3667125" cy="2019300"/>
          </a:xfrm>
          <a:custGeom>
            <a:avLst/>
            <a:gdLst/>
            <a:ahLst/>
            <a:cxnLst/>
            <a:rect l="l" t="t" r="r" b="b"/>
            <a:pathLst>
              <a:path w="3667125" h="2019300">
                <a:moveTo>
                  <a:pt x="38100" y="0"/>
                </a:moveTo>
                <a:lnTo>
                  <a:pt x="3552833" y="0"/>
                </a:lnTo>
                <a:cubicBezTo>
                  <a:pt x="3615955" y="0"/>
                  <a:pt x="3667125" y="51170"/>
                  <a:pt x="3667125" y="114292"/>
                </a:cubicBezTo>
                <a:lnTo>
                  <a:pt x="3667125" y="1905008"/>
                </a:lnTo>
                <a:cubicBezTo>
                  <a:pt x="3667125" y="1968130"/>
                  <a:pt x="3615955" y="2019300"/>
                  <a:pt x="3552833" y="2019300"/>
                </a:cubicBezTo>
                <a:lnTo>
                  <a:pt x="38100" y="2019300"/>
                </a:lnTo>
                <a:cubicBezTo>
                  <a:pt x="17058" y="2019300"/>
                  <a:pt x="0" y="2002242"/>
                  <a:pt x="0" y="19812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57150" dist="38100" dir="5400000">
              <a:srgbClr val="000000">
                <a:alpha val="10196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400050" y="1333500"/>
            <a:ext cx="38100" cy="2019300"/>
          </a:xfrm>
          <a:custGeom>
            <a:avLst/>
            <a:gdLst/>
            <a:ahLst/>
            <a:cxnLst/>
            <a:rect l="l" t="t" r="r" b="b"/>
            <a:pathLst>
              <a:path w="38100" h="2019300">
                <a:moveTo>
                  <a:pt x="38100" y="0"/>
                </a:moveTo>
                <a:lnTo>
                  <a:pt x="38100" y="0"/>
                </a:lnTo>
                <a:lnTo>
                  <a:pt x="38100" y="2019300"/>
                </a:lnTo>
                <a:lnTo>
                  <a:pt x="38100" y="2019300"/>
                </a:lnTo>
                <a:cubicBezTo>
                  <a:pt x="17072" y="2019300"/>
                  <a:pt x="0" y="2002228"/>
                  <a:pt x="0" y="19812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D4A574"/>
          </a:solidFill>
          <a:ln/>
        </p:spPr>
      </p:sp>
      <p:sp>
        <p:nvSpPr>
          <p:cNvPr id="6" name="Shape 4"/>
          <p:cNvSpPr/>
          <p:nvPr/>
        </p:nvSpPr>
        <p:spPr>
          <a:xfrm>
            <a:off x="609600" y="1524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D4A574"/>
          </a:solidFill>
          <a:ln/>
        </p:spPr>
      </p:sp>
      <p:sp>
        <p:nvSpPr>
          <p:cNvPr id="7" name="Shape 5"/>
          <p:cNvSpPr/>
          <p:nvPr/>
        </p:nvSpPr>
        <p:spPr>
          <a:xfrm>
            <a:off x="766763" y="1657350"/>
            <a:ext cx="142875" cy="190500"/>
          </a:xfrm>
          <a:custGeom>
            <a:avLst/>
            <a:gdLst/>
            <a:ahLst/>
            <a:cxnLst/>
            <a:rect l="l" t="t" r="r" b="b"/>
            <a:pathLst>
              <a:path w="142875" h="190500">
                <a:moveTo>
                  <a:pt x="0" y="23812"/>
                </a:moveTo>
                <a:cubicBezTo>
                  <a:pt x="0" y="10678"/>
                  <a:pt x="10678" y="0"/>
                  <a:pt x="23812" y="0"/>
                </a:cubicBezTo>
                <a:lnTo>
                  <a:pt x="79437" y="0"/>
                </a:lnTo>
                <a:cubicBezTo>
                  <a:pt x="85762" y="0"/>
                  <a:pt x="91827" y="2493"/>
                  <a:pt x="96292" y="6958"/>
                </a:cubicBezTo>
                <a:lnTo>
                  <a:pt x="135917" y="46620"/>
                </a:lnTo>
                <a:cubicBezTo>
                  <a:pt x="140382" y="51085"/>
                  <a:pt x="142875" y="57150"/>
                  <a:pt x="142875" y="63475"/>
                </a:cubicBezTo>
                <a:lnTo>
                  <a:pt x="142875" y="166688"/>
                </a:lnTo>
                <a:cubicBezTo>
                  <a:pt x="142875" y="179822"/>
                  <a:pt x="132197" y="190500"/>
                  <a:pt x="119063" y="190500"/>
                </a:cubicBezTo>
                <a:lnTo>
                  <a:pt x="23812" y="190500"/>
                </a:lnTo>
                <a:cubicBezTo>
                  <a:pt x="10678" y="190500"/>
                  <a:pt x="0" y="179822"/>
                  <a:pt x="0" y="166688"/>
                </a:cubicBezTo>
                <a:lnTo>
                  <a:pt x="0" y="23812"/>
                </a:lnTo>
                <a:close/>
                <a:moveTo>
                  <a:pt x="77391" y="21766"/>
                </a:moveTo>
                <a:lnTo>
                  <a:pt x="77391" y="56555"/>
                </a:lnTo>
                <a:cubicBezTo>
                  <a:pt x="77391" y="61503"/>
                  <a:pt x="81372" y="65484"/>
                  <a:pt x="86320" y="65484"/>
                </a:cubicBezTo>
                <a:lnTo>
                  <a:pt x="121109" y="65484"/>
                </a:lnTo>
                <a:lnTo>
                  <a:pt x="77391" y="21766"/>
                </a:lnTo>
                <a:close/>
                <a:moveTo>
                  <a:pt x="32742" y="23812"/>
                </a:moveTo>
                <a:cubicBezTo>
                  <a:pt x="27794" y="23812"/>
                  <a:pt x="23812" y="27794"/>
                  <a:pt x="23812" y="32742"/>
                </a:cubicBezTo>
                <a:cubicBezTo>
                  <a:pt x="23812" y="37691"/>
                  <a:pt x="27794" y="41672"/>
                  <a:pt x="32742" y="41672"/>
                </a:cubicBezTo>
                <a:lnTo>
                  <a:pt x="50602" y="41672"/>
                </a:lnTo>
                <a:cubicBezTo>
                  <a:pt x="55550" y="41672"/>
                  <a:pt x="59531" y="37691"/>
                  <a:pt x="59531" y="32742"/>
                </a:cubicBezTo>
                <a:cubicBezTo>
                  <a:pt x="59531" y="27794"/>
                  <a:pt x="55550" y="23812"/>
                  <a:pt x="50602" y="23812"/>
                </a:cubicBezTo>
                <a:lnTo>
                  <a:pt x="32742" y="23812"/>
                </a:lnTo>
                <a:close/>
                <a:moveTo>
                  <a:pt x="32742" y="59531"/>
                </a:moveTo>
                <a:cubicBezTo>
                  <a:pt x="27794" y="59531"/>
                  <a:pt x="23812" y="63512"/>
                  <a:pt x="23812" y="68461"/>
                </a:cubicBezTo>
                <a:cubicBezTo>
                  <a:pt x="23812" y="73409"/>
                  <a:pt x="27794" y="77391"/>
                  <a:pt x="32742" y="77391"/>
                </a:cubicBezTo>
                <a:lnTo>
                  <a:pt x="50602" y="77391"/>
                </a:lnTo>
                <a:cubicBezTo>
                  <a:pt x="55550" y="77391"/>
                  <a:pt x="59531" y="73409"/>
                  <a:pt x="59531" y="68461"/>
                </a:cubicBezTo>
                <a:cubicBezTo>
                  <a:pt x="59531" y="63512"/>
                  <a:pt x="55550" y="59531"/>
                  <a:pt x="50602" y="59531"/>
                </a:cubicBezTo>
                <a:lnTo>
                  <a:pt x="32742" y="59531"/>
                </a:lnTo>
                <a:close/>
                <a:moveTo>
                  <a:pt x="58899" y="119063"/>
                </a:moveTo>
                <a:cubicBezTo>
                  <a:pt x="54694" y="119063"/>
                  <a:pt x="50750" y="120960"/>
                  <a:pt x="48146" y="124234"/>
                </a:cubicBezTo>
                <a:lnTo>
                  <a:pt x="25784" y="152177"/>
                </a:lnTo>
                <a:cubicBezTo>
                  <a:pt x="22696" y="156009"/>
                  <a:pt x="23329" y="161665"/>
                  <a:pt x="27161" y="164716"/>
                </a:cubicBezTo>
                <a:cubicBezTo>
                  <a:pt x="30993" y="167767"/>
                  <a:pt x="36649" y="167171"/>
                  <a:pt x="39700" y="163302"/>
                </a:cubicBezTo>
                <a:lnTo>
                  <a:pt x="57224" y="141424"/>
                </a:lnTo>
                <a:lnTo>
                  <a:pt x="62880" y="160288"/>
                </a:lnTo>
                <a:cubicBezTo>
                  <a:pt x="63996" y="164083"/>
                  <a:pt x="67494" y="166650"/>
                  <a:pt x="71438" y="166650"/>
                </a:cubicBezTo>
                <a:lnTo>
                  <a:pt x="110133" y="166650"/>
                </a:lnTo>
                <a:cubicBezTo>
                  <a:pt x="115081" y="166650"/>
                  <a:pt x="119063" y="162669"/>
                  <a:pt x="119063" y="157721"/>
                </a:cubicBezTo>
                <a:cubicBezTo>
                  <a:pt x="119063" y="152772"/>
                  <a:pt x="115081" y="148791"/>
                  <a:pt x="110133" y="148791"/>
                </a:cubicBezTo>
                <a:lnTo>
                  <a:pt x="78098" y="148791"/>
                </a:lnTo>
                <a:lnTo>
                  <a:pt x="72107" y="128848"/>
                </a:lnTo>
                <a:cubicBezTo>
                  <a:pt x="70358" y="123006"/>
                  <a:pt x="65001" y="119025"/>
                  <a:pt x="58899" y="119025"/>
                </a:cubicBezTo>
                <a:close/>
              </a:path>
            </a:pathLst>
          </a:custGeom>
          <a:solidFill>
            <a:srgbClr val="FDFBF7"/>
          </a:solidFill>
          <a:ln/>
        </p:spPr>
      </p:sp>
      <p:sp>
        <p:nvSpPr>
          <p:cNvPr id="8" name="Text 6"/>
          <p:cNvSpPr/>
          <p:nvPr/>
        </p:nvSpPr>
        <p:spPr>
          <a:xfrm>
            <a:off x="1181100" y="1619250"/>
            <a:ext cx="16097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3D3D3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Gewerbeanmeldung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609600" y="2095500"/>
            <a:ext cx="3333750" cy="6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50" dirty="0">
                <a:solidFill>
                  <a:srgbClr val="3D3D3D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Jede gewerbliche Tätigkeit muss beim zuständigen Gewerbeamt angemeldet werden. Dies ist die Grundlage für alle weiteren Schritte.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609600" y="2859881"/>
            <a:ext cx="3324225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b="1" dirty="0">
                <a:solidFill>
                  <a:srgbClr val="3D3D3D">
                    <a:alpha val="6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Kosten:</a:t>
            </a:r>
            <a:pPr>
              <a:lnSpc>
                <a:spcPct val="110000"/>
              </a:lnSpc>
            </a:pPr>
            <a:r>
              <a:rPr lang="en-US" sz="900" dirty="0">
                <a:solidFill>
                  <a:srgbClr val="3D3D3D">
                    <a:alpha val="6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ca. 20-50 €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609600" y="3012281"/>
            <a:ext cx="3324225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b="1" dirty="0">
                <a:solidFill>
                  <a:srgbClr val="3D3D3D">
                    <a:alpha val="6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Dauer:</a:t>
            </a:r>
            <a:pPr>
              <a:lnSpc>
                <a:spcPct val="110000"/>
              </a:lnSpc>
            </a:pPr>
            <a:r>
              <a:rPr lang="en-US" sz="900" dirty="0">
                <a:solidFill>
                  <a:srgbClr val="3D3D3D">
                    <a:alpha val="6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Sofort bis wenige Tage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400050" y="3507581"/>
            <a:ext cx="3667125" cy="1809750"/>
          </a:xfrm>
          <a:custGeom>
            <a:avLst/>
            <a:gdLst/>
            <a:ahLst/>
            <a:cxnLst/>
            <a:rect l="l" t="t" r="r" b="b"/>
            <a:pathLst>
              <a:path w="3667125" h="1809750">
                <a:moveTo>
                  <a:pt x="38100" y="0"/>
                </a:moveTo>
                <a:lnTo>
                  <a:pt x="3552821" y="0"/>
                </a:lnTo>
                <a:cubicBezTo>
                  <a:pt x="3615949" y="0"/>
                  <a:pt x="3667125" y="51176"/>
                  <a:pt x="3667125" y="114304"/>
                </a:cubicBezTo>
                <a:lnTo>
                  <a:pt x="3667125" y="1695446"/>
                </a:lnTo>
                <a:cubicBezTo>
                  <a:pt x="3667125" y="1758574"/>
                  <a:pt x="3615949" y="1809750"/>
                  <a:pt x="3552821" y="1809750"/>
                </a:cubicBezTo>
                <a:lnTo>
                  <a:pt x="38100" y="1809750"/>
                </a:lnTo>
                <a:cubicBezTo>
                  <a:pt x="17072" y="1809750"/>
                  <a:pt x="0" y="1792678"/>
                  <a:pt x="0" y="17716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57150" dist="38100" dir="5400000">
              <a:srgbClr val="000000">
                <a:alpha val="10196"/>
              </a:srgbClr>
            </a:outerShdw>
          </a:effectLst>
        </p:spPr>
      </p:sp>
      <p:sp>
        <p:nvSpPr>
          <p:cNvPr id="13" name="Shape 11"/>
          <p:cNvSpPr/>
          <p:nvPr/>
        </p:nvSpPr>
        <p:spPr>
          <a:xfrm>
            <a:off x="400050" y="3507581"/>
            <a:ext cx="38100" cy="1809750"/>
          </a:xfrm>
          <a:custGeom>
            <a:avLst/>
            <a:gdLst/>
            <a:ahLst/>
            <a:cxnLst/>
            <a:rect l="l" t="t" r="r" b="b"/>
            <a:pathLst>
              <a:path w="38100" h="1809750">
                <a:moveTo>
                  <a:pt x="38100" y="0"/>
                </a:moveTo>
                <a:lnTo>
                  <a:pt x="38100" y="0"/>
                </a:lnTo>
                <a:lnTo>
                  <a:pt x="38100" y="1809750"/>
                </a:lnTo>
                <a:lnTo>
                  <a:pt x="38100" y="1809750"/>
                </a:lnTo>
                <a:cubicBezTo>
                  <a:pt x="17072" y="1809750"/>
                  <a:pt x="0" y="1792678"/>
                  <a:pt x="0" y="17716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8B7355"/>
          </a:solidFill>
          <a:ln/>
        </p:spPr>
      </p:sp>
      <p:sp>
        <p:nvSpPr>
          <p:cNvPr id="14" name="Shape 12"/>
          <p:cNvSpPr/>
          <p:nvPr/>
        </p:nvSpPr>
        <p:spPr>
          <a:xfrm>
            <a:off x="609600" y="3698081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8B7355"/>
          </a:solidFill>
          <a:ln/>
        </p:spPr>
      </p:sp>
      <p:sp>
        <p:nvSpPr>
          <p:cNvPr id="15" name="Shape 13"/>
          <p:cNvSpPr/>
          <p:nvPr/>
        </p:nvSpPr>
        <p:spPr>
          <a:xfrm>
            <a:off x="731044" y="3831431"/>
            <a:ext cx="214313" cy="190500"/>
          </a:xfrm>
          <a:custGeom>
            <a:avLst/>
            <a:gdLst/>
            <a:ahLst/>
            <a:cxnLst/>
            <a:rect l="l" t="t" r="r" b="b"/>
            <a:pathLst>
              <a:path w="214313" h="190500">
                <a:moveTo>
                  <a:pt x="0" y="35719"/>
                </a:moveTo>
                <a:cubicBezTo>
                  <a:pt x="0" y="22585"/>
                  <a:pt x="10678" y="11906"/>
                  <a:pt x="23812" y="11906"/>
                </a:cubicBezTo>
                <a:lnTo>
                  <a:pt x="190500" y="11906"/>
                </a:lnTo>
                <a:cubicBezTo>
                  <a:pt x="203634" y="11906"/>
                  <a:pt x="214313" y="22585"/>
                  <a:pt x="214313" y="35719"/>
                </a:cubicBezTo>
                <a:lnTo>
                  <a:pt x="0" y="35719"/>
                </a:lnTo>
                <a:close/>
                <a:moveTo>
                  <a:pt x="0" y="53578"/>
                </a:moveTo>
                <a:lnTo>
                  <a:pt x="214313" y="53578"/>
                </a:lnTo>
                <a:lnTo>
                  <a:pt x="214313" y="154781"/>
                </a:lnTo>
                <a:cubicBezTo>
                  <a:pt x="214313" y="167915"/>
                  <a:pt x="203634" y="178594"/>
                  <a:pt x="190500" y="178594"/>
                </a:cubicBezTo>
                <a:lnTo>
                  <a:pt x="23812" y="178594"/>
                </a:lnTo>
                <a:cubicBezTo>
                  <a:pt x="10678" y="178594"/>
                  <a:pt x="0" y="167915"/>
                  <a:pt x="0" y="154781"/>
                </a:cubicBezTo>
                <a:lnTo>
                  <a:pt x="0" y="53578"/>
                </a:lnTo>
                <a:close/>
                <a:moveTo>
                  <a:pt x="92013" y="154781"/>
                </a:moveTo>
                <a:cubicBezTo>
                  <a:pt x="99529" y="154781"/>
                  <a:pt x="105147" y="147563"/>
                  <a:pt x="100347" y="141759"/>
                </a:cubicBezTo>
                <a:cubicBezTo>
                  <a:pt x="94878" y="135173"/>
                  <a:pt x="86618" y="130969"/>
                  <a:pt x="77391" y="130969"/>
                </a:cubicBezTo>
                <a:lnTo>
                  <a:pt x="53578" y="130969"/>
                </a:lnTo>
                <a:cubicBezTo>
                  <a:pt x="44351" y="130969"/>
                  <a:pt x="36091" y="135173"/>
                  <a:pt x="30621" y="141759"/>
                </a:cubicBezTo>
                <a:cubicBezTo>
                  <a:pt x="25822" y="147563"/>
                  <a:pt x="31440" y="154781"/>
                  <a:pt x="38956" y="154781"/>
                </a:cubicBezTo>
                <a:lnTo>
                  <a:pt x="91976" y="154781"/>
                </a:lnTo>
                <a:close/>
                <a:moveTo>
                  <a:pt x="65484" y="116086"/>
                </a:moveTo>
                <a:cubicBezTo>
                  <a:pt x="76984" y="116086"/>
                  <a:pt x="86320" y="106750"/>
                  <a:pt x="86320" y="95250"/>
                </a:cubicBezTo>
                <a:cubicBezTo>
                  <a:pt x="86320" y="83750"/>
                  <a:pt x="76984" y="74414"/>
                  <a:pt x="65484" y="74414"/>
                </a:cubicBezTo>
                <a:cubicBezTo>
                  <a:pt x="53985" y="74414"/>
                  <a:pt x="44648" y="83750"/>
                  <a:pt x="44648" y="95250"/>
                </a:cubicBezTo>
                <a:cubicBezTo>
                  <a:pt x="44648" y="106750"/>
                  <a:pt x="53985" y="116086"/>
                  <a:pt x="65484" y="116086"/>
                </a:cubicBezTo>
                <a:close/>
                <a:moveTo>
                  <a:pt x="133945" y="77391"/>
                </a:moveTo>
                <a:cubicBezTo>
                  <a:pt x="128997" y="77391"/>
                  <a:pt x="125016" y="81372"/>
                  <a:pt x="125016" y="86320"/>
                </a:cubicBezTo>
                <a:cubicBezTo>
                  <a:pt x="125016" y="91269"/>
                  <a:pt x="128997" y="95250"/>
                  <a:pt x="133945" y="95250"/>
                </a:cubicBezTo>
                <a:lnTo>
                  <a:pt x="175617" y="95250"/>
                </a:lnTo>
                <a:cubicBezTo>
                  <a:pt x="180566" y="95250"/>
                  <a:pt x="184547" y="91269"/>
                  <a:pt x="184547" y="86320"/>
                </a:cubicBezTo>
                <a:cubicBezTo>
                  <a:pt x="184547" y="81372"/>
                  <a:pt x="180566" y="77391"/>
                  <a:pt x="175617" y="77391"/>
                </a:cubicBezTo>
                <a:lnTo>
                  <a:pt x="133945" y="77391"/>
                </a:lnTo>
                <a:close/>
                <a:moveTo>
                  <a:pt x="133945" y="113109"/>
                </a:moveTo>
                <a:cubicBezTo>
                  <a:pt x="128997" y="113109"/>
                  <a:pt x="125016" y="117091"/>
                  <a:pt x="125016" y="122039"/>
                </a:cubicBezTo>
                <a:cubicBezTo>
                  <a:pt x="125016" y="126988"/>
                  <a:pt x="128997" y="130969"/>
                  <a:pt x="133945" y="130969"/>
                </a:cubicBezTo>
                <a:lnTo>
                  <a:pt x="175617" y="130969"/>
                </a:lnTo>
                <a:cubicBezTo>
                  <a:pt x="180566" y="130969"/>
                  <a:pt x="184547" y="126988"/>
                  <a:pt x="184547" y="122039"/>
                </a:cubicBezTo>
                <a:cubicBezTo>
                  <a:pt x="184547" y="117091"/>
                  <a:pt x="180566" y="113109"/>
                  <a:pt x="175617" y="113109"/>
                </a:cubicBezTo>
                <a:lnTo>
                  <a:pt x="133945" y="113109"/>
                </a:lnTo>
                <a:close/>
              </a:path>
            </a:pathLst>
          </a:custGeom>
          <a:solidFill>
            <a:srgbClr val="FDFBF7"/>
          </a:solidFill>
          <a:ln/>
        </p:spPr>
      </p:sp>
      <p:sp>
        <p:nvSpPr>
          <p:cNvPr id="16" name="Text 14"/>
          <p:cNvSpPr/>
          <p:nvPr/>
        </p:nvSpPr>
        <p:spPr>
          <a:xfrm>
            <a:off x="1181100" y="3793331"/>
            <a:ext cx="15430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3D3D3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Reisegewerbekarte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609600" y="4269581"/>
            <a:ext cx="3333750" cy="4381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50" dirty="0">
                <a:solidFill>
                  <a:srgbClr val="3D3D3D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Für den mobilen Verkauf an wechselnden Standorten ist eine Reisegewerbekarte erforderlich. Bundesweit gültig.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609600" y="4817269"/>
            <a:ext cx="3324225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b="1" dirty="0">
                <a:solidFill>
                  <a:srgbClr val="3D3D3D">
                    <a:alpha val="6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Kosten:</a:t>
            </a:r>
            <a:pPr>
              <a:lnSpc>
                <a:spcPct val="110000"/>
              </a:lnSpc>
            </a:pPr>
            <a:r>
              <a:rPr lang="en-US" sz="900" dirty="0">
                <a:solidFill>
                  <a:srgbClr val="3D3D3D">
                    <a:alpha val="6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ca. 100-200 €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609600" y="4969669"/>
            <a:ext cx="3324225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b="1" dirty="0">
                <a:solidFill>
                  <a:srgbClr val="3D3D3D">
                    <a:alpha val="6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Gültigkeit:</a:t>
            </a:r>
            <a:pPr>
              <a:lnSpc>
                <a:spcPct val="110000"/>
              </a:lnSpc>
            </a:pPr>
            <a:r>
              <a:rPr lang="en-US" sz="900" dirty="0">
                <a:solidFill>
                  <a:srgbClr val="3D3D3D">
                    <a:alpha val="6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Unbegrenzt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4273451" y="1333500"/>
            <a:ext cx="3667125" cy="1809750"/>
          </a:xfrm>
          <a:custGeom>
            <a:avLst/>
            <a:gdLst/>
            <a:ahLst/>
            <a:cxnLst/>
            <a:rect l="l" t="t" r="r" b="b"/>
            <a:pathLst>
              <a:path w="3667125" h="1809750">
                <a:moveTo>
                  <a:pt x="38100" y="0"/>
                </a:moveTo>
                <a:lnTo>
                  <a:pt x="3552821" y="0"/>
                </a:lnTo>
                <a:cubicBezTo>
                  <a:pt x="3615949" y="0"/>
                  <a:pt x="3667125" y="51176"/>
                  <a:pt x="3667125" y="114304"/>
                </a:cubicBezTo>
                <a:lnTo>
                  <a:pt x="3667125" y="1695446"/>
                </a:lnTo>
                <a:cubicBezTo>
                  <a:pt x="3667125" y="1758574"/>
                  <a:pt x="3615949" y="1809750"/>
                  <a:pt x="3552821" y="1809750"/>
                </a:cubicBezTo>
                <a:lnTo>
                  <a:pt x="38100" y="1809750"/>
                </a:lnTo>
                <a:cubicBezTo>
                  <a:pt x="17072" y="1809750"/>
                  <a:pt x="0" y="1792678"/>
                  <a:pt x="0" y="17716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57150" dist="38100" dir="5400000">
              <a:srgbClr val="000000">
                <a:alpha val="10196"/>
              </a:srgbClr>
            </a:outerShdw>
          </a:effectLst>
        </p:spPr>
      </p:sp>
      <p:sp>
        <p:nvSpPr>
          <p:cNvPr id="21" name="Shape 19"/>
          <p:cNvSpPr/>
          <p:nvPr/>
        </p:nvSpPr>
        <p:spPr>
          <a:xfrm>
            <a:off x="4273451" y="1333500"/>
            <a:ext cx="38100" cy="1809750"/>
          </a:xfrm>
          <a:custGeom>
            <a:avLst/>
            <a:gdLst/>
            <a:ahLst/>
            <a:cxnLst/>
            <a:rect l="l" t="t" r="r" b="b"/>
            <a:pathLst>
              <a:path w="38100" h="1809750">
                <a:moveTo>
                  <a:pt x="38100" y="0"/>
                </a:moveTo>
                <a:lnTo>
                  <a:pt x="38100" y="0"/>
                </a:lnTo>
                <a:lnTo>
                  <a:pt x="38100" y="1809750"/>
                </a:lnTo>
                <a:lnTo>
                  <a:pt x="38100" y="1809750"/>
                </a:lnTo>
                <a:cubicBezTo>
                  <a:pt x="17072" y="1809750"/>
                  <a:pt x="0" y="1792678"/>
                  <a:pt x="0" y="17716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E07A5F"/>
          </a:solidFill>
          <a:ln/>
        </p:spPr>
      </p:sp>
      <p:sp>
        <p:nvSpPr>
          <p:cNvPr id="22" name="Shape 20"/>
          <p:cNvSpPr/>
          <p:nvPr/>
        </p:nvSpPr>
        <p:spPr>
          <a:xfrm>
            <a:off x="4483001" y="1524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E07A5F"/>
          </a:solidFill>
          <a:ln/>
        </p:spPr>
      </p:sp>
      <p:sp>
        <p:nvSpPr>
          <p:cNvPr id="23" name="Shape 21"/>
          <p:cNvSpPr/>
          <p:nvPr/>
        </p:nvSpPr>
        <p:spPr>
          <a:xfrm>
            <a:off x="4616351" y="1657350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95250" y="40146"/>
                </a:moveTo>
                <a:lnTo>
                  <a:pt x="89669" y="32407"/>
                </a:lnTo>
                <a:cubicBezTo>
                  <a:pt x="80367" y="19534"/>
                  <a:pt x="65447" y="11906"/>
                  <a:pt x="49523" y="11906"/>
                </a:cubicBezTo>
                <a:cubicBezTo>
                  <a:pt x="22175" y="11906"/>
                  <a:pt x="0" y="34082"/>
                  <a:pt x="0" y="61429"/>
                </a:cubicBezTo>
                <a:lnTo>
                  <a:pt x="0" y="62396"/>
                </a:lnTo>
                <a:cubicBezTo>
                  <a:pt x="0" y="71177"/>
                  <a:pt x="2307" y="80256"/>
                  <a:pt x="6176" y="89297"/>
                </a:cubicBezTo>
                <a:lnTo>
                  <a:pt x="45616" y="89297"/>
                </a:lnTo>
                <a:cubicBezTo>
                  <a:pt x="46806" y="89297"/>
                  <a:pt x="47885" y="88590"/>
                  <a:pt x="48369" y="87474"/>
                </a:cubicBezTo>
                <a:lnTo>
                  <a:pt x="60201" y="59085"/>
                </a:lnTo>
                <a:cubicBezTo>
                  <a:pt x="61578" y="55811"/>
                  <a:pt x="64777" y="53653"/>
                  <a:pt x="68312" y="53578"/>
                </a:cubicBezTo>
                <a:cubicBezTo>
                  <a:pt x="71847" y="53504"/>
                  <a:pt x="75121" y="55587"/>
                  <a:pt x="76572" y="58824"/>
                </a:cubicBezTo>
                <a:lnTo>
                  <a:pt x="95659" y="101203"/>
                </a:lnTo>
                <a:lnTo>
                  <a:pt x="111063" y="70396"/>
                </a:lnTo>
                <a:cubicBezTo>
                  <a:pt x="112588" y="67382"/>
                  <a:pt x="115677" y="65447"/>
                  <a:pt x="119063" y="65447"/>
                </a:cubicBezTo>
                <a:cubicBezTo>
                  <a:pt x="122448" y="65447"/>
                  <a:pt x="125537" y="67345"/>
                  <a:pt x="127062" y="70396"/>
                </a:cubicBezTo>
                <a:lnTo>
                  <a:pt x="135694" y="87623"/>
                </a:lnTo>
                <a:cubicBezTo>
                  <a:pt x="136215" y="88627"/>
                  <a:pt x="137220" y="89260"/>
                  <a:pt x="138373" y="89260"/>
                </a:cubicBezTo>
                <a:lnTo>
                  <a:pt x="184361" y="89260"/>
                </a:lnTo>
                <a:cubicBezTo>
                  <a:pt x="188268" y="80218"/>
                  <a:pt x="190537" y="71140"/>
                  <a:pt x="190537" y="62359"/>
                </a:cubicBezTo>
                <a:lnTo>
                  <a:pt x="190537" y="61392"/>
                </a:lnTo>
                <a:cubicBezTo>
                  <a:pt x="190500" y="34082"/>
                  <a:pt x="168325" y="11906"/>
                  <a:pt x="140977" y="11906"/>
                </a:cubicBezTo>
                <a:cubicBezTo>
                  <a:pt x="125090" y="11906"/>
                  <a:pt x="110133" y="19534"/>
                  <a:pt x="100831" y="32407"/>
                </a:cubicBezTo>
                <a:lnTo>
                  <a:pt x="95250" y="40109"/>
                </a:lnTo>
                <a:close/>
                <a:moveTo>
                  <a:pt x="174724" y="107156"/>
                </a:moveTo>
                <a:lnTo>
                  <a:pt x="138336" y="107156"/>
                </a:lnTo>
                <a:cubicBezTo>
                  <a:pt x="130448" y="107156"/>
                  <a:pt x="123230" y="102691"/>
                  <a:pt x="119695" y="95622"/>
                </a:cubicBezTo>
                <a:lnTo>
                  <a:pt x="119063" y="94357"/>
                </a:lnTo>
                <a:lnTo>
                  <a:pt x="103250" y="126020"/>
                </a:lnTo>
                <a:cubicBezTo>
                  <a:pt x="101724" y="129108"/>
                  <a:pt x="98524" y="131043"/>
                  <a:pt x="95064" y="130969"/>
                </a:cubicBezTo>
                <a:cubicBezTo>
                  <a:pt x="91604" y="130894"/>
                  <a:pt x="88516" y="128848"/>
                  <a:pt x="87102" y="125723"/>
                </a:cubicBezTo>
                <a:lnTo>
                  <a:pt x="68759" y="84981"/>
                </a:lnTo>
                <a:lnTo>
                  <a:pt x="64852" y="94357"/>
                </a:lnTo>
                <a:cubicBezTo>
                  <a:pt x="61615" y="102133"/>
                  <a:pt x="54025" y="107193"/>
                  <a:pt x="45616" y="107193"/>
                </a:cubicBezTo>
                <a:lnTo>
                  <a:pt x="15776" y="107193"/>
                </a:lnTo>
                <a:cubicBezTo>
                  <a:pt x="33338" y="134652"/>
                  <a:pt x="61540" y="159916"/>
                  <a:pt x="79177" y="173385"/>
                </a:cubicBezTo>
                <a:cubicBezTo>
                  <a:pt x="83790" y="176882"/>
                  <a:pt x="89446" y="178631"/>
                  <a:pt x="95213" y="178631"/>
                </a:cubicBezTo>
                <a:cubicBezTo>
                  <a:pt x="100980" y="178631"/>
                  <a:pt x="106673" y="176919"/>
                  <a:pt x="111249" y="173385"/>
                </a:cubicBezTo>
                <a:cubicBezTo>
                  <a:pt x="128960" y="159879"/>
                  <a:pt x="157163" y="134615"/>
                  <a:pt x="174724" y="107156"/>
                </a:cubicBezTo>
                <a:close/>
              </a:path>
            </a:pathLst>
          </a:custGeom>
          <a:solidFill>
            <a:srgbClr val="FDFBF7"/>
          </a:solidFill>
          <a:ln/>
        </p:spPr>
      </p:sp>
      <p:sp>
        <p:nvSpPr>
          <p:cNvPr id="24" name="Text 22"/>
          <p:cNvSpPr/>
          <p:nvPr/>
        </p:nvSpPr>
        <p:spPr>
          <a:xfrm>
            <a:off x="5054501" y="1619250"/>
            <a:ext cx="16192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3D3D3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Gesundheitszeugnis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4483001" y="2095500"/>
            <a:ext cx="3333750" cy="4381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50" dirty="0">
                <a:solidFill>
                  <a:srgbClr val="3D3D3D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Belehrung nach § 43 Infektionsschutzgesetz (IfSG) beim Gesundheitsamt. Nachweis über Hygienebelehrung.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4483001" y="2643188"/>
            <a:ext cx="3324225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b="1" dirty="0">
                <a:solidFill>
                  <a:srgbClr val="3D3D3D">
                    <a:alpha val="6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Kosten:</a:t>
            </a:r>
            <a:pPr>
              <a:lnSpc>
                <a:spcPct val="110000"/>
              </a:lnSpc>
            </a:pPr>
            <a:r>
              <a:rPr lang="en-US" sz="900" dirty="0">
                <a:solidFill>
                  <a:srgbClr val="3D3D3D">
                    <a:alpha val="6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ca. 20-50 €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4483001" y="2795588"/>
            <a:ext cx="3324225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b="1" dirty="0">
                <a:solidFill>
                  <a:srgbClr val="3D3D3D">
                    <a:alpha val="6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Dauer:</a:t>
            </a:r>
            <a:pPr>
              <a:lnSpc>
                <a:spcPct val="110000"/>
              </a:lnSpc>
            </a:pPr>
            <a:r>
              <a:rPr lang="en-US" sz="900" dirty="0">
                <a:solidFill>
                  <a:srgbClr val="3D3D3D">
                    <a:alpha val="6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Halber Tag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4273451" y="3290888"/>
            <a:ext cx="3667125" cy="2019300"/>
          </a:xfrm>
          <a:custGeom>
            <a:avLst/>
            <a:gdLst/>
            <a:ahLst/>
            <a:cxnLst/>
            <a:rect l="l" t="t" r="r" b="b"/>
            <a:pathLst>
              <a:path w="3667125" h="2019300">
                <a:moveTo>
                  <a:pt x="38100" y="0"/>
                </a:moveTo>
                <a:lnTo>
                  <a:pt x="3552833" y="0"/>
                </a:lnTo>
                <a:cubicBezTo>
                  <a:pt x="3615955" y="0"/>
                  <a:pt x="3667125" y="51170"/>
                  <a:pt x="3667125" y="114292"/>
                </a:cubicBezTo>
                <a:lnTo>
                  <a:pt x="3667125" y="1905008"/>
                </a:lnTo>
                <a:cubicBezTo>
                  <a:pt x="3667125" y="1968130"/>
                  <a:pt x="3615955" y="2019300"/>
                  <a:pt x="3552833" y="2019300"/>
                </a:cubicBezTo>
                <a:lnTo>
                  <a:pt x="38100" y="2019300"/>
                </a:lnTo>
                <a:cubicBezTo>
                  <a:pt x="17058" y="2019300"/>
                  <a:pt x="0" y="2002242"/>
                  <a:pt x="0" y="19812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57150" dist="38100" dir="5400000">
              <a:srgbClr val="000000">
                <a:alpha val="10196"/>
              </a:srgbClr>
            </a:outerShdw>
          </a:effectLst>
        </p:spPr>
      </p:sp>
      <p:sp>
        <p:nvSpPr>
          <p:cNvPr id="29" name="Shape 27"/>
          <p:cNvSpPr/>
          <p:nvPr/>
        </p:nvSpPr>
        <p:spPr>
          <a:xfrm>
            <a:off x="4273451" y="3290888"/>
            <a:ext cx="38100" cy="2019300"/>
          </a:xfrm>
          <a:custGeom>
            <a:avLst/>
            <a:gdLst/>
            <a:ahLst/>
            <a:cxnLst/>
            <a:rect l="l" t="t" r="r" b="b"/>
            <a:pathLst>
              <a:path w="38100" h="2019300">
                <a:moveTo>
                  <a:pt x="38100" y="0"/>
                </a:moveTo>
                <a:lnTo>
                  <a:pt x="38100" y="0"/>
                </a:lnTo>
                <a:lnTo>
                  <a:pt x="38100" y="2019300"/>
                </a:lnTo>
                <a:lnTo>
                  <a:pt x="38100" y="2019300"/>
                </a:lnTo>
                <a:cubicBezTo>
                  <a:pt x="17072" y="2019300"/>
                  <a:pt x="0" y="2002228"/>
                  <a:pt x="0" y="19812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D4A574"/>
          </a:solidFill>
          <a:ln/>
        </p:spPr>
      </p:sp>
      <p:sp>
        <p:nvSpPr>
          <p:cNvPr id="30" name="Shape 28"/>
          <p:cNvSpPr/>
          <p:nvPr/>
        </p:nvSpPr>
        <p:spPr>
          <a:xfrm>
            <a:off x="4483001" y="3481388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D4A574"/>
          </a:solidFill>
          <a:ln/>
        </p:spPr>
      </p:sp>
      <p:sp>
        <p:nvSpPr>
          <p:cNvPr id="31" name="Shape 29"/>
          <p:cNvSpPr/>
          <p:nvPr/>
        </p:nvSpPr>
        <p:spPr>
          <a:xfrm>
            <a:off x="4604445" y="3614738"/>
            <a:ext cx="214313" cy="190500"/>
          </a:xfrm>
          <a:custGeom>
            <a:avLst/>
            <a:gdLst/>
            <a:ahLst/>
            <a:cxnLst/>
            <a:rect l="l" t="t" r="r" b="b"/>
            <a:pathLst>
              <a:path w="214313" h="190500">
                <a:moveTo>
                  <a:pt x="17859" y="72851"/>
                </a:moveTo>
                <a:lnTo>
                  <a:pt x="95696" y="104887"/>
                </a:lnTo>
                <a:cubicBezTo>
                  <a:pt x="99343" y="106375"/>
                  <a:pt x="103212" y="107156"/>
                  <a:pt x="107156" y="107156"/>
                </a:cubicBezTo>
                <a:cubicBezTo>
                  <a:pt x="111100" y="107156"/>
                  <a:pt x="114970" y="106375"/>
                  <a:pt x="118616" y="104887"/>
                </a:cubicBezTo>
                <a:lnTo>
                  <a:pt x="208806" y="67754"/>
                </a:lnTo>
                <a:cubicBezTo>
                  <a:pt x="212154" y="66377"/>
                  <a:pt x="214313" y="63140"/>
                  <a:pt x="214313" y="59531"/>
                </a:cubicBezTo>
                <a:cubicBezTo>
                  <a:pt x="214313" y="55922"/>
                  <a:pt x="212154" y="52685"/>
                  <a:pt x="208806" y="51308"/>
                </a:cubicBezTo>
                <a:lnTo>
                  <a:pt x="118616" y="14176"/>
                </a:lnTo>
                <a:cubicBezTo>
                  <a:pt x="114970" y="12688"/>
                  <a:pt x="111100" y="11906"/>
                  <a:pt x="107156" y="11906"/>
                </a:cubicBezTo>
                <a:cubicBezTo>
                  <a:pt x="103212" y="11906"/>
                  <a:pt x="99343" y="12688"/>
                  <a:pt x="95696" y="14176"/>
                </a:cubicBezTo>
                <a:lnTo>
                  <a:pt x="5507" y="51308"/>
                </a:lnTo>
                <a:cubicBezTo>
                  <a:pt x="2158" y="52685"/>
                  <a:pt x="0" y="55922"/>
                  <a:pt x="0" y="59531"/>
                </a:cubicBezTo>
                <a:lnTo>
                  <a:pt x="0" y="169664"/>
                </a:lnTo>
                <a:cubicBezTo>
                  <a:pt x="0" y="174613"/>
                  <a:pt x="3981" y="178594"/>
                  <a:pt x="8930" y="178594"/>
                </a:cubicBezTo>
                <a:cubicBezTo>
                  <a:pt x="13878" y="178594"/>
                  <a:pt x="17859" y="174613"/>
                  <a:pt x="17859" y="169664"/>
                </a:cubicBezTo>
                <a:lnTo>
                  <a:pt x="17859" y="72851"/>
                </a:lnTo>
                <a:close/>
                <a:moveTo>
                  <a:pt x="35719" y="99529"/>
                </a:moveTo>
                <a:lnTo>
                  <a:pt x="35719" y="142875"/>
                </a:lnTo>
                <a:cubicBezTo>
                  <a:pt x="35719" y="162595"/>
                  <a:pt x="67717" y="178594"/>
                  <a:pt x="107156" y="178594"/>
                </a:cubicBezTo>
                <a:cubicBezTo>
                  <a:pt x="146596" y="178594"/>
                  <a:pt x="178594" y="162595"/>
                  <a:pt x="178594" y="142875"/>
                </a:cubicBezTo>
                <a:lnTo>
                  <a:pt x="178594" y="99492"/>
                </a:lnTo>
                <a:lnTo>
                  <a:pt x="125425" y="121407"/>
                </a:lnTo>
                <a:cubicBezTo>
                  <a:pt x="119621" y="123788"/>
                  <a:pt x="113444" y="125016"/>
                  <a:pt x="107156" y="125016"/>
                </a:cubicBezTo>
                <a:cubicBezTo>
                  <a:pt x="100868" y="125016"/>
                  <a:pt x="94692" y="123788"/>
                  <a:pt x="88888" y="121407"/>
                </a:cubicBezTo>
                <a:lnTo>
                  <a:pt x="35719" y="99492"/>
                </a:lnTo>
                <a:close/>
              </a:path>
            </a:pathLst>
          </a:custGeom>
          <a:solidFill>
            <a:srgbClr val="FDFBF7"/>
          </a:solidFill>
          <a:ln/>
        </p:spPr>
      </p:sp>
      <p:sp>
        <p:nvSpPr>
          <p:cNvPr id="32" name="Text 30"/>
          <p:cNvSpPr/>
          <p:nvPr/>
        </p:nvSpPr>
        <p:spPr>
          <a:xfrm>
            <a:off x="5054501" y="3576638"/>
            <a:ext cx="16764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3D3D3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Lebensmittelhygiene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4483001" y="4052888"/>
            <a:ext cx="3333750" cy="6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50" dirty="0">
                <a:solidFill>
                  <a:srgbClr val="3D3D3D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Schulung nach EU-Verordnung (EG) Nr. 852/2004. Nachweis über Grundkenntnisse der Lebensmittelhygiene.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4483001" y="4817269"/>
            <a:ext cx="3324225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b="1" dirty="0">
                <a:solidFill>
                  <a:srgbClr val="3D3D3D">
                    <a:alpha val="6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Kosten:</a:t>
            </a:r>
            <a:pPr>
              <a:lnSpc>
                <a:spcPct val="110000"/>
              </a:lnSpc>
            </a:pPr>
            <a:r>
              <a:rPr lang="en-US" sz="900" dirty="0">
                <a:solidFill>
                  <a:srgbClr val="3D3D3D">
                    <a:alpha val="6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ca. 50-100 €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4483001" y="4969669"/>
            <a:ext cx="3324225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b="1" dirty="0">
                <a:solidFill>
                  <a:srgbClr val="3D3D3D">
                    <a:alpha val="6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Dauer:</a:t>
            </a:r>
            <a:pPr>
              <a:lnSpc>
                <a:spcPct val="110000"/>
              </a:lnSpc>
            </a:pPr>
            <a:r>
              <a:rPr lang="en-US" sz="900" dirty="0">
                <a:solidFill>
                  <a:srgbClr val="3D3D3D">
                    <a:alpha val="6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1 Tag</a:t>
            </a:r>
            <a:endParaRPr lang="en-US" sz="1600" dirty="0"/>
          </a:p>
        </p:txBody>
      </p:sp>
      <p:sp>
        <p:nvSpPr>
          <p:cNvPr id="36" name="Shape 34"/>
          <p:cNvSpPr/>
          <p:nvPr/>
        </p:nvSpPr>
        <p:spPr>
          <a:xfrm>
            <a:off x="8147000" y="1333500"/>
            <a:ext cx="3667125" cy="1809750"/>
          </a:xfrm>
          <a:custGeom>
            <a:avLst/>
            <a:gdLst/>
            <a:ahLst/>
            <a:cxnLst/>
            <a:rect l="l" t="t" r="r" b="b"/>
            <a:pathLst>
              <a:path w="3667125" h="1809750">
                <a:moveTo>
                  <a:pt x="38100" y="0"/>
                </a:moveTo>
                <a:lnTo>
                  <a:pt x="3552821" y="0"/>
                </a:lnTo>
                <a:cubicBezTo>
                  <a:pt x="3615949" y="0"/>
                  <a:pt x="3667125" y="51176"/>
                  <a:pt x="3667125" y="114304"/>
                </a:cubicBezTo>
                <a:lnTo>
                  <a:pt x="3667125" y="1695446"/>
                </a:lnTo>
                <a:cubicBezTo>
                  <a:pt x="3667125" y="1758574"/>
                  <a:pt x="3615949" y="1809750"/>
                  <a:pt x="3552821" y="1809750"/>
                </a:cubicBezTo>
                <a:lnTo>
                  <a:pt x="38100" y="1809750"/>
                </a:lnTo>
                <a:cubicBezTo>
                  <a:pt x="17072" y="1809750"/>
                  <a:pt x="0" y="1792678"/>
                  <a:pt x="0" y="17716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57150" dist="38100" dir="5400000">
              <a:srgbClr val="000000">
                <a:alpha val="10196"/>
              </a:srgbClr>
            </a:outerShdw>
          </a:effectLst>
        </p:spPr>
      </p:sp>
      <p:sp>
        <p:nvSpPr>
          <p:cNvPr id="37" name="Shape 35"/>
          <p:cNvSpPr/>
          <p:nvPr/>
        </p:nvSpPr>
        <p:spPr>
          <a:xfrm>
            <a:off x="8147000" y="1333500"/>
            <a:ext cx="38100" cy="1809750"/>
          </a:xfrm>
          <a:custGeom>
            <a:avLst/>
            <a:gdLst/>
            <a:ahLst/>
            <a:cxnLst/>
            <a:rect l="l" t="t" r="r" b="b"/>
            <a:pathLst>
              <a:path w="38100" h="1809750">
                <a:moveTo>
                  <a:pt x="38100" y="0"/>
                </a:moveTo>
                <a:lnTo>
                  <a:pt x="38100" y="0"/>
                </a:lnTo>
                <a:lnTo>
                  <a:pt x="38100" y="1809750"/>
                </a:lnTo>
                <a:lnTo>
                  <a:pt x="38100" y="1809750"/>
                </a:lnTo>
                <a:cubicBezTo>
                  <a:pt x="17072" y="1809750"/>
                  <a:pt x="0" y="1792678"/>
                  <a:pt x="0" y="17716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8B7355"/>
          </a:solidFill>
          <a:ln/>
        </p:spPr>
      </p:sp>
      <p:sp>
        <p:nvSpPr>
          <p:cNvPr id="38" name="Shape 36"/>
          <p:cNvSpPr/>
          <p:nvPr/>
        </p:nvSpPr>
        <p:spPr>
          <a:xfrm>
            <a:off x="8356550" y="1524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8B7355"/>
          </a:solidFill>
          <a:ln/>
        </p:spPr>
      </p:sp>
      <p:sp>
        <p:nvSpPr>
          <p:cNvPr id="39" name="Shape 37"/>
          <p:cNvSpPr/>
          <p:nvPr/>
        </p:nvSpPr>
        <p:spPr>
          <a:xfrm>
            <a:off x="8513713" y="1657350"/>
            <a:ext cx="142875" cy="190500"/>
          </a:xfrm>
          <a:custGeom>
            <a:avLst/>
            <a:gdLst/>
            <a:ahLst/>
            <a:cxnLst/>
            <a:rect l="l" t="t" r="r" b="b"/>
            <a:pathLst>
              <a:path w="142875" h="190500">
                <a:moveTo>
                  <a:pt x="0" y="70172"/>
                </a:moveTo>
                <a:cubicBezTo>
                  <a:pt x="0" y="31403"/>
                  <a:pt x="31998" y="0"/>
                  <a:pt x="71438" y="0"/>
                </a:cubicBezTo>
                <a:cubicBezTo>
                  <a:pt x="110877" y="0"/>
                  <a:pt x="142875" y="31403"/>
                  <a:pt x="142875" y="70172"/>
                </a:cubicBezTo>
                <a:cubicBezTo>
                  <a:pt x="142875" y="114560"/>
                  <a:pt x="98152" y="167767"/>
                  <a:pt x="79474" y="188044"/>
                </a:cubicBezTo>
                <a:cubicBezTo>
                  <a:pt x="75084" y="192807"/>
                  <a:pt x="67754" y="192807"/>
                  <a:pt x="63364" y="188044"/>
                </a:cubicBezTo>
                <a:cubicBezTo>
                  <a:pt x="44686" y="167767"/>
                  <a:pt x="-37" y="114560"/>
                  <a:pt x="-37" y="70172"/>
                </a:cubicBezTo>
                <a:close/>
                <a:moveTo>
                  <a:pt x="71438" y="95250"/>
                </a:moveTo>
                <a:cubicBezTo>
                  <a:pt x="84580" y="95250"/>
                  <a:pt x="95250" y="84580"/>
                  <a:pt x="95250" y="71438"/>
                </a:cubicBezTo>
                <a:cubicBezTo>
                  <a:pt x="95250" y="58295"/>
                  <a:pt x="84580" y="47625"/>
                  <a:pt x="71438" y="47625"/>
                </a:cubicBezTo>
                <a:cubicBezTo>
                  <a:pt x="58295" y="47625"/>
                  <a:pt x="47625" y="58295"/>
                  <a:pt x="47625" y="71438"/>
                </a:cubicBezTo>
                <a:cubicBezTo>
                  <a:pt x="47625" y="84580"/>
                  <a:pt x="58295" y="95250"/>
                  <a:pt x="71438" y="95250"/>
                </a:cubicBezTo>
                <a:close/>
              </a:path>
            </a:pathLst>
          </a:custGeom>
          <a:solidFill>
            <a:srgbClr val="FDFBF7"/>
          </a:solidFill>
          <a:ln/>
        </p:spPr>
      </p:sp>
      <p:sp>
        <p:nvSpPr>
          <p:cNvPr id="40" name="Text 38"/>
          <p:cNvSpPr/>
          <p:nvPr/>
        </p:nvSpPr>
        <p:spPr>
          <a:xfrm>
            <a:off x="8928050" y="1619250"/>
            <a:ext cx="20193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3D3D3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Sondernutzungserlaubnis</a:t>
            </a:r>
            <a:endParaRPr lang="en-US" sz="1600" dirty="0"/>
          </a:p>
        </p:txBody>
      </p:sp>
      <p:sp>
        <p:nvSpPr>
          <p:cNvPr id="41" name="Text 39"/>
          <p:cNvSpPr/>
          <p:nvPr/>
        </p:nvSpPr>
        <p:spPr>
          <a:xfrm>
            <a:off x="8356550" y="2095500"/>
            <a:ext cx="3333750" cy="4381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50" dirty="0">
                <a:solidFill>
                  <a:srgbClr val="3D3D3D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Für den Verkauf auf öffentlichen Straßen und Plätzen ("Standschein"). Bei privaten Events nicht erforderlich.</a:t>
            </a:r>
            <a:endParaRPr lang="en-US" sz="1600" dirty="0"/>
          </a:p>
        </p:txBody>
      </p:sp>
      <p:sp>
        <p:nvSpPr>
          <p:cNvPr id="42" name="Text 40"/>
          <p:cNvSpPr/>
          <p:nvPr/>
        </p:nvSpPr>
        <p:spPr>
          <a:xfrm>
            <a:off x="8356550" y="2643188"/>
            <a:ext cx="3324225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b="1" dirty="0">
                <a:solidFill>
                  <a:srgbClr val="3D3D3D">
                    <a:alpha val="6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Kosten:</a:t>
            </a:r>
            <a:pPr>
              <a:lnSpc>
                <a:spcPct val="110000"/>
              </a:lnSpc>
            </a:pPr>
            <a:r>
              <a:rPr lang="en-US" sz="900" dirty="0">
                <a:solidFill>
                  <a:srgbClr val="3D3D3D">
                    <a:alpha val="6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Je nach Kommune</a:t>
            </a:r>
            <a:endParaRPr lang="en-US" sz="1600" dirty="0"/>
          </a:p>
        </p:txBody>
      </p:sp>
      <p:sp>
        <p:nvSpPr>
          <p:cNvPr id="43" name="Text 41"/>
          <p:cNvSpPr/>
          <p:nvPr/>
        </p:nvSpPr>
        <p:spPr>
          <a:xfrm>
            <a:off x="8356550" y="2795588"/>
            <a:ext cx="3324225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b="1" dirty="0">
                <a:solidFill>
                  <a:srgbClr val="3D3D3D">
                    <a:alpha val="6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Dauer:</a:t>
            </a:r>
            <a:pPr>
              <a:lnSpc>
                <a:spcPct val="110000"/>
              </a:lnSpc>
            </a:pPr>
            <a:r>
              <a:rPr lang="en-US" sz="900" dirty="0">
                <a:solidFill>
                  <a:srgbClr val="3D3D3D">
                    <a:alpha val="6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2-4 Wochen</a:t>
            </a:r>
            <a:endParaRPr lang="en-US" sz="1600" dirty="0"/>
          </a:p>
        </p:txBody>
      </p:sp>
      <p:sp>
        <p:nvSpPr>
          <p:cNvPr id="44" name="Shape 42"/>
          <p:cNvSpPr/>
          <p:nvPr/>
        </p:nvSpPr>
        <p:spPr>
          <a:xfrm>
            <a:off x="8147000" y="3290888"/>
            <a:ext cx="3667125" cy="1809750"/>
          </a:xfrm>
          <a:custGeom>
            <a:avLst/>
            <a:gdLst/>
            <a:ahLst/>
            <a:cxnLst/>
            <a:rect l="l" t="t" r="r" b="b"/>
            <a:pathLst>
              <a:path w="3667125" h="1809750">
                <a:moveTo>
                  <a:pt x="38100" y="0"/>
                </a:moveTo>
                <a:lnTo>
                  <a:pt x="3552821" y="0"/>
                </a:lnTo>
                <a:cubicBezTo>
                  <a:pt x="3615949" y="0"/>
                  <a:pt x="3667125" y="51176"/>
                  <a:pt x="3667125" y="114304"/>
                </a:cubicBezTo>
                <a:lnTo>
                  <a:pt x="3667125" y="1695446"/>
                </a:lnTo>
                <a:cubicBezTo>
                  <a:pt x="3667125" y="1758574"/>
                  <a:pt x="3615949" y="1809750"/>
                  <a:pt x="3552821" y="1809750"/>
                </a:cubicBezTo>
                <a:lnTo>
                  <a:pt x="38100" y="1809750"/>
                </a:lnTo>
                <a:cubicBezTo>
                  <a:pt x="17072" y="1809750"/>
                  <a:pt x="0" y="1792678"/>
                  <a:pt x="0" y="17716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57150" dist="38100" dir="5400000">
              <a:srgbClr val="000000">
                <a:alpha val="10196"/>
              </a:srgbClr>
            </a:outerShdw>
          </a:effectLst>
        </p:spPr>
      </p:sp>
      <p:sp>
        <p:nvSpPr>
          <p:cNvPr id="45" name="Shape 43"/>
          <p:cNvSpPr/>
          <p:nvPr/>
        </p:nvSpPr>
        <p:spPr>
          <a:xfrm>
            <a:off x="8147000" y="3290888"/>
            <a:ext cx="38100" cy="1809750"/>
          </a:xfrm>
          <a:custGeom>
            <a:avLst/>
            <a:gdLst/>
            <a:ahLst/>
            <a:cxnLst/>
            <a:rect l="l" t="t" r="r" b="b"/>
            <a:pathLst>
              <a:path w="38100" h="1809750">
                <a:moveTo>
                  <a:pt x="38100" y="0"/>
                </a:moveTo>
                <a:lnTo>
                  <a:pt x="38100" y="0"/>
                </a:lnTo>
                <a:lnTo>
                  <a:pt x="38100" y="1809750"/>
                </a:lnTo>
                <a:lnTo>
                  <a:pt x="38100" y="1809750"/>
                </a:lnTo>
                <a:cubicBezTo>
                  <a:pt x="17072" y="1809750"/>
                  <a:pt x="0" y="1792678"/>
                  <a:pt x="0" y="17716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E07A5F"/>
          </a:solidFill>
          <a:ln/>
        </p:spPr>
      </p:sp>
      <p:sp>
        <p:nvSpPr>
          <p:cNvPr id="46" name="Shape 44"/>
          <p:cNvSpPr/>
          <p:nvPr/>
        </p:nvSpPr>
        <p:spPr>
          <a:xfrm>
            <a:off x="8356550" y="3481388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E07A5F"/>
          </a:solidFill>
          <a:ln/>
        </p:spPr>
      </p:sp>
      <p:sp>
        <p:nvSpPr>
          <p:cNvPr id="47" name="Shape 45"/>
          <p:cNvSpPr/>
          <p:nvPr/>
        </p:nvSpPr>
        <p:spPr>
          <a:xfrm>
            <a:off x="8525619" y="3614738"/>
            <a:ext cx="119063" cy="190500"/>
          </a:xfrm>
          <a:custGeom>
            <a:avLst/>
            <a:gdLst/>
            <a:ahLst/>
            <a:cxnLst/>
            <a:rect l="l" t="t" r="r" b="b"/>
            <a:pathLst>
              <a:path w="119063" h="190500">
                <a:moveTo>
                  <a:pt x="12129" y="9562"/>
                </a:moveTo>
                <a:cubicBezTo>
                  <a:pt x="13246" y="4018"/>
                  <a:pt x="18120" y="0"/>
                  <a:pt x="23812" y="0"/>
                </a:cubicBezTo>
                <a:lnTo>
                  <a:pt x="95250" y="0"/>
                </a:lnTo>
                <a:cubicBezTo>
                  <a:pt x="100943" y="0"/>
                  <a:pt x="105817" y="4018"/>
                  <a:pt x="106933" y="9562"/>
                </a:cubicBezTo>
                <a:lnTo>
                  <a:pt x="117872" y="64368"/>
                </a:lnTo>
                <a:cubicBezTo>
                  <a:pt x="118653" y="68275"/>
                  <a:pt x="119063" y="72256"/>
                  <a:pt x="119063" y="76274"/>
                </a:cubicBezTo>
                <a:lnTo>
                  <a:pt x="119063" y="77391"/>
                </a:lnTo>
                <a:cubicBezTo>
                  <a:pt x="119063" y="106189"/>
                  <a:pt x="98599" y="130225"/>
                  <a:pt x="71438" y="135731"/>
                </a:cubicBezTo>
                <a:lnTo>
                  <a:pt x="71438" y="178594"/>
                </a:lnTo>
                <a:lnTo>
                  <a:pt x="95250" y="178594"/>
                </a:lnTo>
                <a:cubicBezTo>
                  <a:pt x="101836" y="178594"/>
                  <a:pt x="107156" y="183914"/>
                  <a:pt x="107156" y="190500"/>
                </a:cubicBezTo>
                <a:cubicBezTo>
                  <a:pt x="107156" y="197086"/>
                  <a:pt x="101836" y="202406"/>
                  <a:pt x="95250" y="202406"/>
                </a:cubicBezTo>
                <a:lnTo>
                  <a:pt x="23812" y="202406"/>
                </a:lnTo>
                <a:cubicBezTo>
                  <a:pt x="17227" y="202406"/>
                  <a:pt x="11906" y="197086"/>
                  <a:pt x="11906" y="190500"/>
                </a:cubicBezTo>
                <a:cubicBezTo>
                  <a:pt x="11906" y="183914"/>
                  <a:pt x="17227" y="178594"/>
                  <a:pt x="23812" y="178594"/>
                </a:cubicBezTo>
                <a:lnTo>
                  <a:pt x="47625" y="178594"/>
                </a:lnTo>
                <a:lnTo>
                  <a:pt x="47625" y="135731"/>
                </a:lnTo>
                <a:cubicBezTo>
                  <a:pt x="20464" y="130225"/>
                  <a:pt x="0" y="106189"/>
                  <a:pt x="0" y="77391"/>
                </a:cubicBezTo>
                <a:lnTo>
                  <a:pt x="0" y="76274"/>
                </a:lnTo>
                <a:cubicBezTo>
                  <a:pt x="0" y="72293"/>
                  <a:pt x="409" y="68312"/>
                  <a:pt x="1191" y="64368"/>
                </a:cubicBezTo>
                <a:lnTo>
                  <a:pt x="12129" y="9562"/>
                </a:lnTo>
                <a:close/>
                <a:moveTo>
                  <a:pt x="28798" y="47625"/>
                </a:moveTo>
                <a:lnTo>
                  <a:pt x="90227" y="47625"/>
                </a:lnTo>
                <a:lnTo>
                  <a:pt x="85465" y="23812"/>
                </a:lnTo>
                <a:lnTo>
                  <a:pt x="33561" y="23812"/>
                </a:lnTo>
                <a:lnTo>
                  <a:pt x="28798" y="47625"/>
                </a:lnTo>
                <a:close/>
              </a:path>
            </a:pathLst>
          </a:custGeom>
          <a:solidFill>
            <a:srgbClr val="FDFBF7"/>
          </a:solidFill>
          <a:ln/>
        </p:spPr>
      </p:sp>
      <p:sp>
        <p:nvSpPr>
          <p:cNvPr id="48" name="Text 46"/>
          <p:cNvSpPr/>
          <p:nvPr/>
        </p:nvSpPr>
        <p:spPr>
          <a:xfrm>
            <a:off x="8928050" y="3576638"/>
            <a:ext cx="18478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3D3D3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Schanklizenz (optional)</a:t>
            </a:r>
            <a:endParaRPr lang="en-US" sz="1600" dirty="0"/>
          </a:p>
        </p:txBody>
      </p:sp>
      <p:sp>
        <p:nvSpPr>
          <p:cNvPr id="49" name="Text 47"/>
          <p:cNvSpPr/>
          <p:nvPr/>
        </p:nvSpPr>
        <p:spPr>
          <a:xfrm>
            <a:off x="8356550" y="4052888"/>
            <a:ext cx="3333750" cy="4381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50" dirty="0">
                <a:solidFill>
                  <a:srgbClr val="3D3D3D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Nur erforderlich, wenn alkoholische Getränke ausgeschenkt werden sollen (z.B. Aperol, Bier).</a:t>
            </a:r>
            <a:endParaRPr lang="en-US" sz="1600" dirty="0"/>
          </a:p>
        </p:txBody>
      </p:sp>
      <p:sp>
        <p:nvSpPr>
          <p:cNvPr id="50" name="Text 48"/>
          <p:cNvSpPr/>
          <p:nvPr/>
        </p:nvSpPr>
        <p:spPr>
          <a:xfrm>
            <a:off x="8356550" y="4600575"/>
            <a:ext cx="3324225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b="1" dirty="0">
                <a:solidFill>
                  <a:srgbClr val="3D3D3D">
                    <a:alpha val="6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Kosten:</a:t>
            </a:r>
            <a:pPr>
              <a:lnSpc>
                <a:spcPct val="110000"/>
              </a:lnSpc>
            </a:pPr>
            <a:r>
              <a:rPr lang="en-US" sz="900" dirty="0">
                <a:solidFill>
                  <a:srgbClr val="3D3D3D">
                    <a:alpha val="6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ca. 100-300 €</a:t>
            </a:r>
            <a:endParaRPr lang="en-US" sz="1600" dirty="0"/>
          </a:p>
        </p:txBody>
      </p:sp>
      <p:sp>
        <p:nvSpPr>
          <p:cNvPr id="51" name="Text 49"/>
          <p:cNvSpPr/>
          <p:nvPr/>
        </p:nvSpPr>
        <p:spPr>
          <a:xfrm>
            <a:off x="8356550" y="4752975"/>
            <a:ext cx="3324225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b="1" dirty="0">
                <a:solidFill>
                  <a:srgbClr val="3D3D3D">
                    <a:alpha val="6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Dauer:</a:t>
            </a:r>
            <a:pPr>
              <a:lnSpc>
                <a:spcPct val="110000"/>
              </a:lnSpc>
            </a:pPr>
            <a:r>
              <a:rPr lang="en-US" sz="900" dirty="0">
                <a:solidFill>
                  <a:srgbClr val="3D3D3D">
                    <a:alpha val="6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2-6 Wochen</a:t>
            </a:r>
            <a:endParaRPr lang="en-US" sz="1600" dirty="0"/>
          </a:p>
        </p:txBody>
      </p:sp>
      <p:sp>
        <p:nvSpPr>
          <p:cNvPr id="52" name="Shape 50"/>
          <p:cNvSpPr/>
          <p:nvPr/>
        </p:nvSpPr>
        <p:spPr>
          <a:xfrm>
            <a:off x="381000" y="5464969"/>
            <a:ext cx="11430000" cy="1085850"/>
          </a:xfrm>
          <a:custGeom>
            <a:avLst/>
            <a:gdLst/>
            <a:ahLst/>
            <a:cxnLst/>
            <a:rect l="l" t="t" r="r" b="b"/>
            <a:pathLst>
              <a:path w="11430000" h="1085850">
                <a:moveTo>
                  <a:pt x="114297" y="0"/>
                </a:moveTo>
                <a:lnTo>
                  <a:pt x="11315703" y="0"/>
                </a:lnTo>
                <a:cubicBezTo>
                  <a:pt x="11378828" y="0"/>
                  <a:pt x="11430000" y="51172"/>
                  <a:pt x="11430000" y="114297"/>
                </a:cubicBezTo>
                <a:lnTo>
                  <a:pt x="11430000" y="971553"/>
                </a:lnTo>
                <a:cubicBezTo>
                  <a:pt x="11430000" y="1034678"/>
                  <a:pt x="11378828" y="1085850"/>
                  <a:pt x="11315703" y="1085850"/>
                </a:cubicBezTo>
                <a:lnTo>
                  <a:pt x="114297" y="1085850"/>
                </a:lnTo>
                <a:cubicBezTo>
                  <a:pt x="51172" y="1085850"/>
                  <a:pt x="0" y="1034678"/>
                  <a:pt x="0" y="971553"/>
                </a:cubicBezTo>
                <a:lnTo>
                  <a:pt x="0" y="114297"/>
                </a:lnTo>
                <a:cubicBezTo>
                  <a:pt x="0" y="51172"/>
                  <a:pt x="51172" y="0"/>
                  <a:pt x="114297" y="0"/>
                </a:cubicBezTo>
                <a:close/>
              </a:path>
            </a:pathLst>
          </a:custGeom>
          <a:gradFill rotWithShape="1" flip="none">
            <a:gsLst>
              <a:gs pos="0">
                <a:srgbClr val="D4A574">
                  <a:alpha val="20000"/>
                </a:srgbClr>
              </a:gs>
              <a:gs pos="100000">
                <a:srgbClr val="E07A5F">
                  <a:alpha val="20000"/>
                </a:srgbClr>
              </a:gs>
            </a:gsLst>
            <a:lin ang="0" scaled="1"/>
          </a:gradFill>
          <a:ln/>
        </p:spPr>
      </p:sp>
      <p:sp>
        <p:nvSpPr>
          <p:cNvPr id="53" name="Shape 51"/>
          <p:cNvSpPr/>
          <p:nvPr/>
        </p:nvSpPr>
        <p:spPr>
          <a:xfrm>
            <a:off x="528638" y="5655469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228600"/>
                </a:moveTo>
                <a:cubicBezTo>
                  <a:pt x="177384" y="228600"/>
                  <a:pt x="228600" y="177384"/>
                  <a:pt x="228600" y="114300"/>
                </a:cubicBezTo>
                <a:cubicBezTo>
                  <a:pt x="228600" y="51216"/>
                  <a:pt x="177384" y="0"/>
                  <a:pt x="114300" y="0"/>
                </a:cubicBezTo>
                <a:cubicBezTo>
                  <a:pt x="51216" y="0"/>
                  <a:pt x="0" y="51216"/>
                  <a:pt x="0" y="114300"/>
                </a:cubicBezTo>
                <a:cubicBezTo>
                  <a:pt x="0" y="177384"/>
                  <a:pt x="51216" y="228600"/>
                  <a:pt x="114300" y="228600"/>
                </a:cubicBezTo>
                <a:close/>
                <a:moveTo>
                  <a:pt x="100013" y="71438"/>
                </a:moveTo>
                <a:cubicBezTo>
                  <a:pt x="100013" y="63552"/>
                  <a:pt x="106415" y="57150"/>
                  <a:pt x="114300" y="57150"/>
                </a:cubicBezTo>
                <a:cubicBezTo>
                  <a:pt x="122185" y="57150"/>
                  <a:pt x="128588" y="63552"/>
                  <a:pt x="128588" y="71438"/>
                </a:cubicBezTo>
                <a:cubicBezTo>
                  <a:pt x="128588" y="79323"/>
                  <a:pt x="122185" y="85725"/>
                  <a:pt x="114300" y="85725"/>
                </a:cubicBezTo>
                <a:cubicBezTo>
                  <a:pt x="106415" y="85725"/>
                  <a:pt x="100013" y="79323"/>
                  <a:pt x="100013" y="71438"/>
                </a:cubicBezTo>
                <a:close/>
                <a:moveTo>
                  <a:pt x="96441" y="100013"/>
                </a:moveTo>
                <a:lnTo>
                  <a:pt x="117872" y="100013"/>
                </a:lnTo>
                <a:cubicBezTo>
                  <a:pt x="123810" y="100013"/>
                  <a:pt x="128588" y="104790"/>
                  <a:pt x="128588" y="110728"/>
                </a:cubicBezTo>
                <a:lnTo>
                  <a:pt x="128588" y="150019"/>
                </a:lnTo>
                <a:lnTo>
                  <a:pt x="132159" y="150019"/>
                </a:lnTo>
                <a:cubicBezTo>
                  <a:pt x="138098" y="150019"/>
                  <a:pt x="142875" y="154796"/>
                  <a:pt x="142875" y="160734"/>
                </a:cubicBezTo>
                <a:cubicBezTo>
                  <a:pt x="142875" y="166673"/>
                  <a:pt x="138098" y="171450"/>
                  <a:pt x="132159" y="171450"/>
                </a:cubicBezTo>
                <a:lnTo>
                  <a:pt x="96441" y="171450"/>
                </a:lnTo>
                <a:cubicBezTo>
                  <a:pt x="90502" y="171450"/>
                  <a:pt x="85725" y="166673"/>
                  <a:pt x="85725" y="160734"/>
                </a:cubicBezTo>
                <a:cubicBezTo>
                  <a:pt x="85725" y="154796"/>
                  <a:pt x="90502" y="150019"/>
                  <a:pt x="96441" y="150019"/>
                </a:cubicBezTo>
                <a:lnTo>
                  <a:pt x="107156" y="150019"/>
                </a:lnTo>
                <a:lnTo>
                  <a:pt x="107156" y="121444"/>
                </a:lnTo>
                <a:lnTo>
                  <a:pt x="96441" y="121444"/>
                </a:lnTo>
                <a:cubicBezTo>
                  <a:pt x="90502" y="121444"/>
                  <a:pt x="85725" y="116666"/>
                  <a:pt x="85725" y="110728"/>
                </a:cubicBezTo>
                <a:cubicBezTo>
                  <a:pt x="85725" y="104790"/>
                  <a:pt x="90502" y="100013"/>
                  <a:pt x="96441" y="100013"/>
                </a:cubicBezTo>
                <a:close/>
              </a:path>
            </a:pathLst>
          </a:custGeom>
          <a:solidFill>
            <a:srgbClr val="D4A574"/>
          </a:solidFill>
          <a:ln/>
        </p:spPr>
      </p:sp>
      <p:sp>
        <p:nvSpPr>
          <p:cNvPr id="54" name="Text 52"/>
          <p:cNvSpPr/>
          <p:nvPr/>
        </p:nvSpPr>
        <p:spPr>
          <a:xfrm>
            <a:off x="867221" y="5617369"/>
            <a:ext cx="108775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3D3D3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Wichtiger Hinweis</a:t>
            </a:r>
            <a:endParaRPr lang="en-US" sz="1600" dirty="0"/>
          </a:p>
        </p:txBody>
      </p:sp>
      <p:sp>
        <p:nvSpPr>
          <p:cNvPr id="55" name="Text 53"/>
          <p:cNvSpPr/>
          <p:nvPr/>
        </p:nvSpPr>
        <p:spPr>
          <a:xfrm>
            <a:off x="867221" y="5960269"/>
            <a:ext cx="10858500" cy="4381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50" dirty="0">
                <a:solidFill>
                  <a:srgbClr val="3D3D3D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Die genauen Anforderungen können je nach Bundesland und Kommune variieren. Empfohlen wird eine frühzeitige Kontaktaufnahme mit dem zuständigen Gewerbeamt und Gesundheitsamt. Gesamtkosten für alle Genehmigungen: ca. </a:t>
            </a:r>
            <a:pPr>
              <a:lnSpc>
                <a:spcPct val="140000"/>
              </a:lnSpc>
            </a:pPr>
            <a:r>
              <a:rPr lang="en-US" sz="1050" b="1" dirty="0">
                <a:solidFill>
                  <a:srgbClr val="3D3D3D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300-500 €</a:t>
            </a:r>
            <a:pPr>
              <a:lnSpc>
                <a:spcPct val="140000"/>
              </a:lnSpc>
            </a:pPr>
            <a:r>
              <a:rPr lang="en-US" sz="1050" dirty="0">
                <a:solidFill>
                  <a:srgbClr val="3D3D3D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DFB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26644" y="326644"/>
            <a:ext cx="11595874" cy="1633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00" b="1" spc="90" kern="0" dirty="0">
                <a:solidFill>
                  <a:srgbClr val="D4A574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11 / ZEITPLAN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26644" y="587960"/>
            <a:ext cx="11734698" cy="39197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086" b="1" dirty="0">
                <a:solidFill>
                  <a:srgbClr val="3D3D3D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Roadmap: Nächste Schritte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522631" y="1175920"/>
            <a:ext cx="32664" cy="5683612"/>
          </a:xfrm>
          <a:custGeom>
            <a:avLst/>
            <a:gdLst/>
            <a:ahLst/>
            <a:cxnLst/>
            <a:rect l="l" t="t" r="r" b="b"/>
            <a:pathLst>
              <a:path w="32664" h="5683612">
                <a:moveTo>
                  <a:pt x="0" y="0"/>
                </a:moveTo>
                <a:lnTo>
                  <a:pt x="32664" y="0"/>
                </a:lnTo>
                <a:lnTo>
                  <a:pt x="32664" y="5683612"/>
                </a:lnTo>
                <a:lnTo>
                  <a:pt x="0" y="5683612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D4A574"/>
              </a:gs>
              <a:gs pos="0">
                <a:srgbClr val="FFFFFF"/>
              </a:gs>
              <a:gs pos="50000">
                <a:srgbClr val="8B7355"/>
              </a:gs>
              <a:gs pos="100000">
                <a:srgbClr val="E07A5F"/>
              </a:gs>
            </a:gsLst>
            <a:lin ang="5400000" scaled="1"/>
          </a:gradFill>
          <a:ln/>
        </p:spPr>
      </p:sp>
      <p:sp>
        <p:nvSpPr>
          <p:cNvPr id="5" name="Shape 3"/>
          <p:cNvSpPr/>
          <p:nvPr/>
        </p:nvSpPr>
        <p:spPr>
          <a:xfrm>
            <a:off x="914604" y="1175920"/>
            <a:ext cx="7586315" cy="1273913"/>
          </a:xfrm>
          <a:custGeom>
            <a:avLst/>
            <a:gdLst/>
            <a:ahLst/>
            <a:cxnLst/>
            <a:rect l="l" t="t" r="r" b="b"/>
            <a:pathLst>
              <a:path w="7586315" h="1273913">
                <a:moveTo>
                  <a:pt x="97989" y="0"/>
                </a:moveTo>
                <a:lnTo>
                  <a:pt x="7488325" y="0"/>
                </a:lnTo>
                <a:cubicBezTo>
                  <a:pt x="7542443" y="0"/>
                  <a:pt x="7586315" y="43871"/>
                  <a:pt x="7586315" y="97989"/>
                </a:cubicBezTo>
                <a:lnTo>
                  <a:pt x="7586315" y="1175924"/>
                </a:lnTo>
                <a:cubicBezTo>
                  <a:pt x="7586315" y="1230042"/>
                  <a:pt x="7542443" y="1273913"/>
                  <a:pt x="7488325" y="1273913"/>
                </a:cubicBezTo>
                <a:lnTo>
                  <a:pt x="97989" y="1273913"/>
                </a:lnTo>
                <a:cubicBezTo>
                  <a:pt x="43871" y="1273913"/>
                  <a:pt x="0" y="1230042"/>
                  <a:pt x="0" y="1175924"/>
                </a:cubicBezTo>
                <a:lnTo>
                  <a:pt x="0" y="97989"/>
                </a:lnTo>
                <a:cubicBezTo>
                  <a:pt x="0" y="43871"/>
                  <a:pt x="43871" y="0"/>
                  <a:pt x="97989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48997" dist="32664" dir="5400000">
              <a:srgbClr val="000000">
                <a:alpha val="10196"/>
              </a:srgbClr>
            </a:outerShdw>
          </a:effectLst>
        </p:spPr>
      </p:sp>
      <p:sp>
        <p:nvSpPr>
          <p:cNvPr id="6" name="Text 4"/>
          <p:cNvSpPr/>
          <p:nvPr/>
        </p:nvSpPr>
        <p:spPr>
          <a:xfrm>
            <a:off x="1077926" y="1339242"/>
            <a:ext cx="7341332" cy="228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86" b="1" dirty="0">
                <a:solidFill>
                  <a:srgbClr val="3D3D3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Gründungsphase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1077926" y="1633222"/>
            <a:ext cx="7316833" cy="1633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00" dirty="0">
                <a:solidFill>
                  <a:srgbClr val="3D3D3D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Monate 1-3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1101404" y="1919035"/>
            <a:ext cx="100035" cy="114326"/>
          </a:xfrm>
          <a:custGeom>
            <a:avLst/>
            <a:gdLst/>
            <a:ahLst/>
            <a:cxnLst/>
            <a:rect l="l" t="t" r="r" b="b"/>
            <a:pathLst>
              <a:path w="100035" h="114326">
                <a:moveTo>
                  <a:pt x="97087" y="15653"/>
                </a:moveTo>
                <a:cubicBezTo>
                  <a:pt x="100280" y="17975"/>
                  <a:pt x="100995" y="22441"/>
                  <a:pt x="98673" y="25634"/>
                </a:cubicBezTo>
                <a:lnTo>
                  <a:pt x="41510" y="104233"/>
                </a:lnTo>
                <a:cubicBezTo>
                  <a:pt x="40282" y="105930"/>
                  <a:pt x="38384" y="106979"/>
                  <a:pt x="36285" y="107158"/>
                </a:cubicBezTo>
                <a:cubicBezTo>
                  <a:pt x="34186" y="107336"/>
                  <a:pt x="32154" y="106555"/>
                  <a:pt x="30680" y="105081"/>
                </a:cubicBezTo>
                <a:lnTo>
                  <a:pt x="2099" y="76500"/>
                </a:lnTo>
                <a:cubicBezTo>
                  <a:pt x="-692" y="73709"/>
                  <a:pt x="-692" y="69176"/>
                  <a:pt x="2099" y="66385"/>
                </a:cubicBezTo>
                <a:cubicBezTo>
                  <a:pt x="4890" y="63594"/>
                  <a:pt x="9423" y="63594"/>
                  <a:pt x="12214" y="66385"/>
                </a:cubicBezTo>
                <a:lnTo>
                  <a:pt x="34878" y="89049"/>
                </a:lnTo>
                <a:lnTo>
                  <a:pt x="87129" y="17216"/>
                </a:lnTo>
                <a:cubicBezTo>
                  <a:pt x="89451" y="14023"/>
                  <a:pt x="93917" y="13308"/>
                  <a:pt x="97110" y="15630"/>
                </a:cubicBezTo>
                <a:close/>
              </a:path>
            </a:pathLst>
          </a:custGeom>
          <a:solidFill>
            <a:srgbClr val="D4A574"/>
          </a:solidFill>
          <a:ln/>
        </p:spPr>
      </p:sp>
      <p:sp>
        <p:nvSpPr>
          <p:cNvPr id="9" name="Text 7"/>
          <p:cNvSpPr/>
          <p:nvPr/>
        </p:nvSpPr>
        <p:spPr>
          <a:xfrm>
            <a:off x="1286162" y="1894537"/>
            <a:ext cx="1143255" cy="1633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00" dirty="0">
                <a:solidFill>
                  <a:srgbClr val="3D3D3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Businessplan erstellen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4765180" y="1919035"/>
            <a:ext cx="100035" cy="114326"/>
          </a:xfrm>
          <a:custGeom>
            <a:avLst/>
            <a:gdLst/>
            <a:ahLst/>
            <a:cxnLst/>
            <a:rect l="l" t="t" r="r" b="b"/>
            <a:pathLst>
              <a:path w="100035" h="114326">
                <a:moveTo>
                  <a:pt x="97087" y="15653"/>
                </a:moveTo>
                <a:cubicBezTo>
                  <a:pt x="100280" y="17975"/>
                  <a:pt x="100995" y="22441"/>
                  <a:pt x="98673" y="25634"/>
                </a:cubicBezTo>
                <a:lnTo>
                  <a:pt x="41510" y="104233"/>
                </a:lnTo>
                <a:cubicBezTo>
                  <a:pt x="40282" y="105930"/>
                  <a:pt x="38384" y="106979"/>
                  <a:pt x="36285" y="107158"/>
                </a:cubicBezTo>
                <a:cubicBezTo>
                  <a:pt x="34186" y="107336"/>
                  <a:pt x="32154" y="106555"/>
                  <a:pt x="30680" y="105081"/>
                </a:cubicBezTo>
                <a:lnTo>
                  <a:pt x="2099" y="76500"/>
                </a:lnTo>
                <a:cubicBezTo>
                  <a:pt x="-692" y="73709"/>
                  <a:pt x="-692" y="69176"/>
                  <a:pt x="2099" y="66385"/>
                </a:cubicBezTo>
                <a:cubicBezTo>
                  <a:pt x="4890" y="63594"/>
                  <a:pt x="9423" y="63594"/>
                  <a:pt x="12214" y="66385"/>
                </a:cubicBezTo>
                <a:lnTo>
                  <a:pt x="34878" y="89049"/>
                </a:lnTo>
                <a:lnTo>
                  <a:pt x="87129" y="17216"/>
                </a:lnTo>
                <a:cubicBezTo>
                  <a:pt x="89451" y="14023"/>
                  <a:pt x="93917" y="13308"/>
                  <a:pt x="97110" y="15630"/>
                </a:cubicBezTo>
                <a:close/>
              </a:path>
            </a:pathLst>
          </a:custGeom>
          <a:solidFill>
            <a:srgbClr val="D4A574"/>
          </a:solidFill>
          <a:ln/>
        </p:spPr>
      </p:sp>
      <p:sp>
        <p:nvSpPr>
          <p:cNvPr id="11" name="Text 9"/>
          <p:cNvSpPr/>
          <p:nvPr/>
        </p:nvSpPr>
        <p:spPr>
          <a:xfrm>
            <a:off x="4949938" y="1894537"/>
            <a:ext cx="1004431" cy="1633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00" dirty="0">
                <a:solidFill>
                  <a:srgbClr val="3D3D3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Finanzierung klären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1101404" y="2147687"/>
            <a:ext cx="100035" cy="114326"/>
          </a:xfrm>
          <a:custGeom>
            <a:avLst/>
            <a:gdLst/>
            <a:ahLst/>
            <a:cxnLst/>
            <a:rect l="l" t="t" r="r" b="b"/>
            <a:pathLst>
              <a:path w="100035" h="114326">
                <a:moveTo>
                  <a:pt x="97087" y="15653"/>
                </a:moveTo>
                <a:cubicBezTo>
                  <a:pt x="100280" y="17975"/>
                  <a:pt x="100995" y="22441"/>
                  <a:pt x="98673" y="25634"/>
                </a:cubicBezTo>
                <a:lnTo>
                  <a:pt x="41510" y="104233"/>
                </a:lnTo>
                <a:cubicBezTo>
                  <a:pt x="40282" y="105930"/>
                  <a:pt x="38384" y="106979"/>
                  <a:pt x="36285" y="107158"/>
                </a:cubicBezTo>
                <a:cubicBezTo>
                  <a:pt x="34186" y="107336"/>
                  <a:pt x="32154" y="106555"/>
                  <a:pt x="30680" y="105081"/>
                </a:cubicBezTo>
                <a:lnTo>
                  <a:pt x="2099" y="76500"/>
                </a:lnTo>
                <a:cubicBezTo>
                  <a:pt x="-692" y="73709"/>
                  <a:pt x="-692" y="69176"/>
                  <a:pt x="2099" y="66385"/>
                </a:cubicBezTo>
                <a:cubicBezTo>
                  <a:pt x="4890" y="63594"/>
                  <a:pt x="9423" y="63594"/>
                  <a:pt x="12214" y="66385"/>
                </a:cubicBezTo>
                <a:lnTo>
                  <a:pt x="34878" y="89049"/>
                </a:lnTo>
                <a:lnTo>
                  <a:pt x="87129" y="17216"/>
                </a:lnTo>
                <a:cubicBezTo>
                  <a:pt x="89451" y="14023"/>
                  <a:pt x="93917" y="13308"/>
                  <a:pt x="97110" y="15630"/>
                </a:cubicBezTo>
                <a:close/>
              </a:path>
            </a:pathLst>
          </a:custGeom>
          <a:solidFill>
            <a:srgbClr val="D4A574"/>
          </a:solidFill>
          <a:ln/>
        </p:spPr>
      </p:sp>
      <p:sp>
        <p:nvSpPr>
          <p:cNvPr id="13" name="Text 11"/>
          <p:cNvSpPr/>
          <p:nvPr/>
        </p:nvSpPr>
        <p:spPr>
          <a:xfrm>
            <a:off x="1286162" y="2123188"/>
            <a:ext cx="1028930" cy="1633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00" dirty="0">
                <a:solidFill>
                  <a:srgbClr val="3D3D3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Gewerbe anmelden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4765180" y="2147687"/>
            <a:ext cx="100035" cy="114326"/>
          </a:xfrm>
          <a:custGeom>
            <a:avLst/>
            <a:gdLst/>
            <a:ahLst/>
            <a:cxnLst/>
            <a:rect l="l" t="t" r="r" b="b"/>
            <a:pathLst>
              <a:path w="100035" h="114326">
                <a:moveTo>
                  <a:pt x="97087" y="15653"/>
                </a:moveTo>
                <a:cubicBezTo>
                  <a:pt x="100280" y="17975"/>
                  <a:pt x="100995" y="22441"/>
                  <a:pt x="98673" y="25634"/>
                </a:cubicBezTo>
                <a:lnTo>
                  <a:pt x="41510" y="104233"/>
                </a:lnTo>
                <a:cubicBezTo>
                  <a:pt x="40282" y="105930"/>
                  <a:pt x="38384" y="106979"/>
                  <a:pt x="36285" y="107158"/>
                </a:cubicBezTo>
                <a:cubicBezTo>
                  <a:pt x="34186" y="107336"/>
                  <a:pt x="32154" y="106555"/>
                  <a:pt x="30680" y="105081"/>
                </a:cubicBezTo>
                <a:lnTo>
                  <a:pt x="2099" y="76500"/>
                </a:lnTo>
                <a:cubicBezTo>
                  <a:pt x="-692" y="73709"/>
                  <a:pt x="-692" y="69176"/>
                  <a:pt x="2099" y="66385"/>
                </a:cubicBezTo>
                <a:cubicBezTo>
                  <a:pt x="4890" y="63594"/>
                  <a:pt x="9423" y="63594"/>
                  <a:pt x="12214" y="66385"/>
                </a:cubicBezTo>
                <a:lnTo>
                  <a:pt x="34878" y="89049"/>
                </a:lnTo>
                <a:lnTo>
                  <a:pt x="87129" y="17216"/>
                </a:lnTo>
                <a:cubicBezTo>
                  <a:pt x="89451" y="14023"/>
                  <a:pt x="93917" y="13308"/>
                  <a:pt x="97110" y="15630"/>
                </a:cubicBezTo>
                <a:close/>
              </a:path>
            </a:pathLst>
          </a:custGeom>
          <a:solidFill>
            <a:srgbClr val="D4A574"/>
          </a:solidFill>
          <a:ln/>
        </p:spPr>
      </p:sp>
      <p:sp>
        <p:nvSpPr>
          <p:cNvPr id="15" name="Text 13"/>
          <p:cNvSpPr/>
          <p:nvPr/>
        </p:nvSpPr>
        <p:spPr>
          <a:xfrm>
            <a:off x="4949938" y="2123188"/>
            <a:ext cx="1028930" cy="1633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00" dirty="0">
                <a:solidFill>
                  <a:srgbClr val="3D3D3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Gesundheitszeugnis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914604" y="2645819"/>
            <a:ext cx="7586315" cy="1273913"/>
          </a:xfrm>
          <a:custGeom>
            <a:avLst/>
            <a:gdLst/>
            <a:ahLst/>
            <a:cxnLst/>
            <a:rect l="l" t="t" r="r" b="b"/>
            <a:pathLst>
              <a:path w="7586315" h="1273913">
                <a:moveTo>
                  <a:pt x="97989" y="0"/>
                </a:moveTo>
                <a:lnTo>
                  <a:pt x="7488325" y="0"/>
                </a:lnTo>
                <a:cubicBezTo>
                  <a:pt x="7542443" y="0"/>
                  <a:pt x="7586315" y="43871"/>
                  <a:pt x="7586315" y="97989"/>
                </a:cubicBezTo>
                <a:lnTo>
                  <a:pt x="7586315" y="1175924"/>
                </a:lnTo>
                <a:cubicBezTo>
                  <a:pt x="7586315" y="1230042"/>
                  <a:pt x="7542443" y="1273913"/>
                  <a:pt x="7488325" y="1273913"/>
                </a:cubicBezTo>
                <a:lnTo>
                  <a:pt x="97989" y="1273913"/>
                </a:lnTo>
                <a:cubicBezTo>
                  <a:pt x="43871" y="1273913"/>
                  <a:pt x="0" y="1230042"/>
                  <a:pt x="0" y="1175924"/>
                </a:cubicBezTo>
                <a:lnTo>
                  <a:pt x="0" y="97989"/>
                </a:lnTo>
                <a:cubicBezTo>
                  <a:pt x="0" y="43871"/>
                  <a:pt x="43871" y="0"/>
                  <a:pt x="97989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48997" dist="32664" dir="5400000">
              <a:srgbClr val="000000">
                <a:alpha val="10196"/>
              </a:srgbClr>
            </a:outerShdw>
          </a:effectLst>
        </p:spPr>
      </p:sp>
      <p:sp>
        <p:nvSpPr>
          <p:cNvPr id="17" name="Text 15"/>
          <p:cNvSpPr/>
          <p:nvPr/>
        </p:nvSpPr>
        <p:spPr>
          <a:xfrm>
            <a:off x="1077926" y="2809141"/>
            <a:ext cx="7341332" cy="228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86" b="1" dirty="0">
                <a:solidFill>
                  <a:srgbClr val="3D3D3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Aufbauphase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1077926" y="3103121"/>
            <a:ext cx="7316833" cy="1633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00" dirty="0">
                <a:solidFill>
                  <a:srgbClr val="3D3D3D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Monate 4-6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1101404" y="3388935"/>
            <a:ext cx="100035" cy="114326"/>
          </a:xfrm>
          <a:custGeom>
            <a:avLst/>
            <a:gdLst/>
            <a:ahLst/>
            <a:cxnLst/>
            <a:rect l="l" t="t" r="r" b="b"/>
            <a:pathLst>
              <a:path w="100035" h="114326">
                <a:moveTo>
                  <a:pt x="97087" y="15653"/>
                </a:moveTo>
                <a:cubicBezTo>
                  <a:pt x="100280" y="17975"/>
                  <a:pt x="100995" y="22441"/>
                  <a:pt x="98673" y="25634"/>
                </a:cubicBezTo>
                <a:lnTo>
                  <a:pt x="41510" y="104233"/>
                </a:lnTo>
                <a:cubicBezTo>
                  <a:pt x="40282" y="105930"/>
                  <a:pt x="38384" y="106979"/>
                  <a:pt x="36285" y="107158"/>
                </a:cubicBezTo>
                <a:cubicBezTo>
                  <a:pt x="34186" y="107336"/>
                  <a:pt x="32154" y="106555"/>
                  <a:pt x="30680" y="105081"/>
                </a:cubicBezTo>
                <a:lnTo>
                  <a:pt x="2099" y="76500"/>
                </a:lnTo>
                <a:cubicBezTo>
                  <a:pt x="-692" y="73709"/>
                  <a:pt x="-692" y="69176"/>
                  <a:pt x="2099" y="66385"/>
                </a:cubicBezTo>
                <a:cubicBezTo>
                  <a:pt x="4890" y="63594"/>
                  <a:pt x="9423" y="63594"/>
                  <a:pt x="12214" y="66385"/>
                </a:cubicBezTo>
                <a:lnTo>
                  <a:pt x="34878" y="89049"/>
                </a:lnTo>
                <a:lnTo>
                  <a:pt x="87129" y="17216"/>
                </a:lnTo>
                <a:cubicBezTo>
                  <a:pt x="89451" y="14023"/>
                  <a:pt x="93917" y="13308"/>
                  <a:pt x="97110" y="15630"/>
                </a:cubicBezTo>
                <a:close/>
              </a:path>
            </a:pathLst>
          </a:custGeom>
          <a:solidFill>
            <a:srgbClr val="8B7355"/>
          </a:solidFill>
          <a:ln/>
        </p:spPr>
      </p:sp>
      <p:sp>
        <p:nvSpPr>
          <p:cNvPr id="20" name="Text 18"/>
          <p:cNvSpPr/>
          <p:nvPr/>
        </p:nvSpPr>
        <p:spPr>
          <a:xfrm>
            <a:off x="1286162" y="3364437"/>
            <a:ext cx="759448" cy="1633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00" dirty="0">
                <a:solidFill>
                  <a:srgbClr val="3D3D3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APE erwerben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4765180" y="3388935"/>
            <a:ext cx="100035" cy="114326"/>
          </a:xfrm>
          <a:custGeom>
            <a:avLst/>
            <a:gdLst/>
            <a:ahLst/>
            <a:cxnLst/>
            <a:rect l="l" t="t" r="r" b="b"/>
            <a:pathLst>
              <a:path w="100035" h="114326">
                <a:moveTo>
                  <a:pt x="97087" y="15653"/>
                </a:moveTo>
                <a:cubicBezTo>
                  <a:pt x="100280" y="17975"/>
                  <a:pt x="100995" y="22441"/>
                  <a:pt x="98673" y="25634"/>
                </a:cubicBezTo>
                <a:lnTo>
                  <a:pt x="41510" y="104233"/>
                </a:lnTo>
                <a:cubicBezTo>
                  <a:pt x="40282" y="105930"/>
                  <a:pt x="38384" y="106979"/>
                  <a:pt x="36285" y="107158"/>
                </a:cubicBezTo>
                <a:cubicBezTo>
                  <a:pt x="34186" y="107336"/>
                  <a:pt x="32154" y="106555"/>
                  <a:pt x="30680" y="105081"/>
                </a:cubicBezTo>
                <a:lnTo>
                  <a:pt x="2099" y="76500"/>
                </a:lnTo>
                <a:cubicBezTo>
                  <a:pt x="-692" y="73709"/>
                  <a:pt x="-692" y="69176"/>
                  <a:pt x="2099" y="66385"/>
                </a:cubicBezTo>
                <a:cubicBezTo>
                  <a:pt x="4890" y="63594"/>
                  <a:pt x="9423" y="63594"/>
                  <a:pt x="12214" y="66385"/>
                </a:cubicBezTo>
                <a:lnTo>
                  <a:pt x="34878" y="89049"/>
                </a:lnTo>
                <a:lnTo>
                  <a:pt x="87129" y="17216"/>
                </a:lnTo>
                <a:cubicBezTo>
                  <a:pt x="89451" y="14023"/>
                  <a:pt x="93917" y="13308"/>
                  <a:pt x="97110" y="15630"/>
                </a:cubicBezTo>
                <a:close/>
              </a:path>
            </a:pathLst>
          </a:custGeom>
          <a:solidFill>
            <a:srgbClr val="8B7355"/>
          </a:solidFill>
          <a:ln/>
        </p:spPr>
      </p:sp>
      <p:sp>
        <p:nvSpPr>
          <p:cNvPr id="22" name="Text 20"/>
          <p:cNvSpPr/>
          <p:nvPr/>
        </p:nvSpPr>
        <p:spPr>
          <a:xfrm>
            <a:off x="4949938" y="3364437"/>
            <a:ext cx="783946" cy="1633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00" dirty="0">
                <a:solidFill>
                  <a:srgbClr val="3D3D3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Umbau planen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1101404" y="3617586"/>
            <a:ext cx="100035" cy="114326"/>
          </a:xfrm>
          <a:custGeom>
            <a:avLst/>
            <a:gdLst/>
            <a:ahLst/>
            <a:cxnLst/>
            <a:rect l="l" t="t" r="r" b="b"/>
            <a:pathLst>
              <a:path w="100035" h="114326">
                <a:moveTo>
                  <a:pt x="97087" y="15653"/>
                </a:moveTo>
                <a:cubicBezTo>
                  <a:pt x="100280" y="17975"/>
                  <a:pt x="100995" y="22441"/>
                  <a:pt x="98673" y="25634"/>
                </a:cubicBezTo>
                <a:lnTo>
                  <a:pt x="41510" y="104233"/>
                </a:lnTo>
                <a:cubicBezTo>
                  <a:pt x="40282" y="105930"/>
                  <a:pt x="38384" y="106979"/>
                  <a:pt x="36285" y="107158"/>
                </a:cubicBezTo>
                <a:cubicBezTo>
                  <a:pt x="34186" y="107336"/>
                  <a:pt x="32154" y="106555"/>
                  <a:pt x="30680" y="105081"/>
                </a:cubicBezTo>
                <a:lnTo>
                  <a:pt x="2099" y="76500"/>
                </a:lnTo>
                <a:cubicBezTo>
                  <a:pt x="-692" y="73709"/>
                  <a:pt x="-692" y="69176"/>
                  <a:pt x="2099" y="66385"/>
                </a:cubicBezTo>
                <a:cubicBezTo>
                  <a:pt x="4890" y="63594"/>
                  <a:pt x="9423" y="63594"/>
                  <a:pt x="12214" y="66385"/>
                </a:cubicBezTo>
                <a:lnTo>
                  <a:pt x="34878" y="89049"/>
                </a:lnTo>
                <a:lnTo>
                  <a:pt x="87129" y="17216"/>
                </a:lnTo>
                <a:cubicBezTo>
                  <a:pt x="89451" y="14023"/>
                  <a:pt x="93917" y="13308"/>
                  <a:pt x="97110" y="15630"/>
                </a:cubicBezTo>
                <a:close/>
              </a:path>
            </a:pathLst>
          </a:custGeom>
          <a:solidFill>
            <a:srgbClr val="8B7355"/>
          </a:solidFill>
          <a:ln/>
        </p:spPr>
      </p:sp>
      <p:sp>
        <p:nvSpPr>
          <p:cNvPr id="24" name="Text 22"/>
          <p:cNvSpPr/>
          <p:nvPr/>
        </p:nvSpPr>
        <p:spPr>
          <a:xfrm>
            <a:off x="1286162" y="3593088"/>
            <a:ext cx="996265" cy="1633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00" dirty="0">
                <a:solidFill>
                  <a:srgbClr val="3D3D3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Ausstattung kaufen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4765180" y="3617586"/>
            <a:ext cx="100035" cy="114326"/>
          </a:xfrm>
          <a:custGeom>
            <a:avLst/>
            <a:gdLst/>
            <a:ahLst/>
            <a:cxnLst/>
            <a:rect l="l" t="t" r="r" b="b"/>
            <a:pathLst>
              <a:path w="100035" h="114326">
                <a:moveTo>
                  <a:pt x="97087" y="15653"/>
                </a:moveTo>
                <a:cubicBezTo>
                  <a:pt x="100280" y="17975"/>
                  <a:pt x="100995" y="22441"/>
                  <a:pt x="98673" y="25634"/>
                </a:cubicBezTo>
                <a:lnTo>
                  <a:pt x="41510" y="104233"/>
                </a:lnTo>
                <a:cubicBezTo>
                  <a:pt x="40282" y="105930"/>
                  <a:pt x="38384" y="106979"/>
                  <a:pt x="36285" y="107158"/>
                </a:cubicBezTo>
                <a:cubicBezTo>
                  <a:pt x="34186" y="107336"/>
                  <a:pt x="32154" y="106555"/>
                  <a:pt x="30680" y="105081"/>
                </a:cubicBezTo>
                <a:lnTo>
                  <a:pt x="2099" y="76500"/>
                </a:lnTo>
                <a:cubicBezTo>
                  <a:pt x="-692" y="73709"/>
                  <a:pt x="-692" y="69176"/>
                  <a:pt x="2099" y="66385"/>
                </a:cubicBezTo>
                <a:cubicBezTo>
                  <a:pt x="4890" y="63594"/>
                  <a:pt x="9423" y="63594"/>
                  <a:pt x="12214" y="66385"/>
                </a:cubicBezTo>
                <a:lnTo>
                  <a:pt x="34878" y="89049"/>
                </a:lnTo>
                <a:lnTo>
                  <a:pt x="87129" y="17216"/>
                </a:lnTo>
                <a:cubicBezTo>
                  <a:pt x="89451" y="14023"/>
                  <a:pt x="93917" y="13308"/>
                  <a:pt x="97110" y="15630"/>
                </a:cubicBezTo>
                <a:close/>
              </a:path>
            </a:pathLst>
          </a:custGeom>
          <a:solidFill>
            <a:srgbClr val="8B7355"/>
          </a:solidFill>
          <a:ln/>
        </p:spPr>
      </p:sp>
      <p:sp>
        <p:nvSpPr>
          <p:cNvPr id="26" name="Text 24"/>
          <p:cNvSpPr/>
          <p:nvPr/>
        </p:nvSpPr>
        <p:spPr>
          <a:xfrm>
            <a:off x="4949938" y="3593088"/>
            <a:ext cx="759448" cy="1633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00" dirty="0">
                <a:solidFill>
                  <a:srgbClr val="3D3D3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Reisegewerbe</a:t>
            </a:r>
            <a:endParaRPr lang="en-US" sz="1600" dirty="0"/>
          </a:p>
        </p:txBody>
      </p:sp>
      <p:sp>
        <p:nvSpPr>
          <p:cNvPr id="27" name="Shape 25"/>
          <p:cNvSpPr/>
          <p:nvPr/>
        </p:nvSpPr>
        <p:spPr>
          <a:xfrm>
            <a:off x="914604" y="4115719"/>
            <a:ext cx="7586315" cy="1273913"/>
          </a:xfrm>
          <a:custGeom>
            <a:avLst/>
            <a:gdLst/>
            <a:ahLst/>
            <a:cxnLst/>
            <a:rect l="l" t="t" r="r" b="b"/>
            <a:pathLst>
              <a:path w="7586315" h="1273913">
                <a:moveTo>
                  <a:pt x="97989" y="0"/>
                </a:moveTo>
                <a:lnTo>
                  <a:pt x="7488325" y="0"/>
                </a:lnTo>
                <a:cubicBezTo>
                  <a:pt x="7542443" y="0"/>
                  <a:pt x="7586315" y="43871"/>
                  <a:pt x="7586315" y="97989"/>
                </a:cubicBezTo>
                <a:lnTo>
                  <a:pt x="7586315" y="1175924"/>
                </a:lnTo>
                <a:cubicBezTo>
                  <a:pt x="7586315" y="1230042"/>
                  <a:pt x="7542443" y="1273913"/>
                  <a:pt x="7488325" y="1273913"/>
                </a:cubicBezTo>
                <a:lnTo>
                  <a:pt x="97989" y="1273913"/>
                </a:lnTo>
                <a:cubicBezTo>
                  <a:pt x="43871" y="1273913"/>
                  <a:pt x="0" y="1230042"/>
                  <a:pt x="0" y="1175924"/>
                </a:cubicBezTo>
                <a:lnTo>
                  <a:pt x="0" y="97989"/>
                </a:lnTo>
                <a:cubicBezTo>
                  <a:pt x="0" y="43871"/>
                  <a:pt x="43871" y="0"/>
                  <a:pt x="97989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48997" dist="32664" dir="5400000">
              <a:srgbClr val="000000">
                <a:alpha val="10196"/>
              </a:srgbClr>
            </a:outerShdw>
          </a:effectLst>
        </p:spPr>
      </p:sp>
      <p:sp>
        <p:nvSpPr>
          <p:cNvPr id="28" name="Text 26"/>
          <p:cNvSpPr/>
          <p:nvPr/>
        </p:nvSpPr>
        <p:spPr>
          <a:xfrm>
            <a:off x="1077926" y="4279041"/>
            <a:ext cx="7341332" cy="228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86" b="1" dirty="0">
                <a:solidFill>
                  <a:srgbClr val="3D3D3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Startphase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1077926" y="4573021"/>
            <a:ext cx="7316833" cy="1633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00" dirty="0">
                <a:solidFill>
                  <a:srgbClr val="3D3D3D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Monate 7-9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1101404" y="4858835"/>
            <a:ext cx="100035" cy="114326"/>
          </a:xfrm>
          <a:custGeom>
            <a:avLst/>
            <a:gdLst/>
            <a:ahLst/>
            <a:cxnLst/>
            <a:rect l="l" t="t" r="r" b="b"/>
            <a:pathLst>
              <a:path w="100035" h="114326">
                <a:moveTo>
                  <a:pt x="97087" y="15653"/>
                </a:moveTo>
                <a:cubicBezTo>
                  <a:pt x="100280" y="17975"/>
                  <a:pt x="100995" y="22441"/>
                  <a:pt x="98673" y="25634"/>
                </a:cubicBezTo>
                <a:lnTo>
                  <a:pt x="41510" y="104233"/>
                </a:lnTo>
                <a:cubicBezTo>
                  <a:pt x="40282" y="105930"/>
                  <a:pt x="38384" y="106979"/>
                  <a:pt x="36285" y="107158"/>
                </a:cubicBezTo>
                <a:cubicBezTo>
                  <a:pt x="34186" y="107336"/>
                  <a:pt x="32154" y="106555"/>
                  <a:pt x="30680" y="105081"/>
                </a:cubicBezTo>
                <a:lnTo>
                  <a:pt x="2099" y="76500"/>
                </a:lnTo>
                <a:cubicBezTo>
                  <a:pt x="-692" y="73709"/>
                  <a:pt x="-692" y="69176"/>
                  <a:pt x="2099" y="66385"/>
                </a:cubicBezTo>
                <a:cubicBezTo>
                  <a:pt x="4890" y="63594"/>
                  <a:pt x="9423" y="63594"/>
                  <a:pt x="12214" y="66385"/>
                </a:cubicBezTo>
                <a:lnTo>
                  <a:pt x="34878" y="89049"/>
                </a:lnTo>
                <a:lnTo>
                  <a:pt x="87129" y="17216"/>
                </a:lnTo>
                <a:cubicBezTo>
                  <a:pt x="89451" y="14023"/>
                  <a:pt x="93917" y="13308"/>
                  <a:pt x="97110" y="15630"/>
                </a:cubicBezTo>
                <a:close/>
              </a:path>
            </a:pathLst>
          </a:custGeom>
          <a:solidFill>
            <a:srgbClr val="E07A5F"/>
          </a:solidFill>
          <a:ln/>
        </p:spPr>
      </p:sp>
      <p:sp>
        <p:nvSpPr>
          <p:cNvPr id="31" name="Text 29"/>
          <p:cNvSpPr/>
          <p:nvPr/>
        </p:nvSpPr>
        <p:spPr>
          <a:xfrm>
            <a:off x="1286162" y="4834336"/>
            <a:ext cx="1020764" cy="1633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00" dirty="0">
                <a:solidFill>
                  <a:srgbClr val="3D3D3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Umbau fertigstellen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4765180" y="4858835"/>
            <a:ext cx="100035" cy="114326"/>
          </a:xfrm>
          <a:custGeom>
            <a:avLst/>
            <a:gdLst/>
            <a:ahLst/>
            <a:cxnLst/>
            <a:rect l="l" t="t" r="r" b="b"/>
            <a:pathLst>
              <a:path w="100035" h="114326">
                <a:moveTo>
                  <a:pt x="97087" y="15653"/>
                </a:moveTo>
                <a:cubicBezTo>
                  <a:pt x="100280" y="17975"/>
                  <a:pt x="100995" y="22441"/>
                  <a:pt x="98673" y="25634"/>
                </a:cubicBezTo>
                <a:lnTo>
                  <a:pt x="41510" y="104233"/>
                </a:lnTo>
                <a:cubicBezTo>
                  <a:pt x="40282" y="105930"/>
                  <a:pt x="38384" y="106979"/>
                  <a:pt x="36285" y="107158"/>
                </a:cubicBezTo>
                <a:cubicBezTo>
                  <a:pt x="34186" y="107336"/>
                  <a:pt x="32154" y="106555"/>
                  <a:pt x="30680" y="105081"/>
                </a:cubicBezTo>
                <a:lnTo>
                  <a:pt x="2099" y="76500"/>
                </a:lnTo>
                <a:cubicBezTo>
                  <a:pt x="-692" y="73709"/>
                  <a:pt x="-692" y="69176"/>
                  <a:pt x="2099" y="66385"/>
                </a:cubicBezTo>
                <a:cubicBezTo>
                  <a:pt x="4890" y="63594"/>
                  <a:pt x="9423" y="63594"/>
                  <a:pt x="12214" y="66385"/>
                </a:cubicBezTo>
                <a:lnTo>
                  <a:pt x="34878" y="89049"/>
                </a:lnTo>
                <a:lnTo>
                  <a:pt x="87129" y="17216"/>
                </a:lnTo>
                <a:cubicBezTo>
                  <a:pt x="89451" y="14023"/>
                  <a:pt x="93917" y="13308"/>
                  <a:pt x="97110" y="15630"/>
                </a:cubicBezTo>
                <a:close/>
              </a:path>
            </a:pathLst>
          </a:custGeom>
          <a:solidFill>
            <a:srgbClr val="E07A5F"/>
          </a:solidFill>
          <a:ln/>
        </p:spPr>
      </p:sp>
      <p:sp>
        <p:nvSpPr>
          <p:cNvPr id="33" name="Text 31"/>
          <p:cNvSpPr/>
          <p:nvPr/>
        </p:nvSpPr>
        <p:spPr>
          <a:xfrm>
            <a:off x="4949938" y="4834336"/>
            <a:ext cx="612458" cy="1633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00" dirty="0">
                <a:solidFill>
                  <a:srgbClr val="3D3D3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Testbetrieb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1101404" y="5087486"/>
            <a:ext cx="100035" cy="114326"/>
          </a:xfrm>
          <a:custGeom>
            <a:avLst/>
            <a:gdLst/>
            <a:ahLst/>
            <a:cxnLst/>
            <a:rect l="l" t="t" r="r" b="b"/>
            <a:pathLst>
              <a:path w="100035" h="114326">
                <a:moveTo>
                  <a:pt x="97087" y="15653"/>
                </a:moveTo>
                <a:cubicBezTo>
                  <a:pt x="100280" y="17975"/>
                  <a:pt x="100995" y="22441"/>
                  <a:pt x="98673" y="25634"/>
                </a:cubicBezTo>
                <a:lnTo>
                  <a:pt x="41510" y="104233"/>
                </a:lnTo>
                <a:cubicBezTo>
                  <a:pt x="40282" y="105930"/>
                  <a:pt x="38384" y="106979"/>
                  <a:pt x="36285" y="107158"/>
                </a:cubicBezTo>
                <a:cubicBezTo>
                  <a:pt x="34186" y="107336"/>
                  <a:pt x="32154" y="106555"/>
                  <a:pt x="30680" y="105081"/>
                </a:cubicBezTo>
                <a:lnTo>
                  <a:pt x="2099" y="76500"/>
                </a:lnTo>
                <a:cubicBezTo>
                  <a:pt x="-692" y="73709"/>
                  <a:pt x="-692" y="69176"/>
                  <a:pt x="2099" y="66385"/>
                </a:cubicBezTo>
                <a:cubicBezTo>
                  <a:pt x="4890" y="63594"/>
                  <a:pt x="9423" y="63594"/>
                  <a:pt x="12214" y="66385"/>
                </a:cubicBezTo>
                <a:lnTo>
                  <a:pt x="34878" y="89049"/>
                </a:lnTo>
                <a:lnTo>
                  <a:pt x="87129" y="17216"/>
                </a:lnTo>
                <a:cubicBezTo>
                  <a:pt x="89451" y="14023"/>
                  <a:pt x="93917" y="13308"/>
                  <a:pt x="97110" y="15630"/>
                </a:cubicBezTo>
                <a:close/>
              </a:path>
            </a:pathLst>
          </a:custGeom>
          <a:solidFill>
            <a:srgbClr val="E07A5F"/>
          </a:solidFill>
          <a:ln/>
        </p:spPr>
      </p:sp>
      <p:sp>
        <p:nvSpPr>
          <p:cNvPr id="35" name="Text 33"/>
          <p:cNvSpPr/>
          <p:nvPr/>
        </p:nvSpPr>
        <p:spPr>
          <a:xfrm>
            <a:off x="1286162" y="5062987"/>
            <a:ext cx="914604" cy="1633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00" dirty="0">
                <a:solidFill>
                  <a:srgbClr val="3D3D3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Marketing starten</a:t>
            </a:r>
            <a:endParaRPr lang="en-US" sz="1600" dirty="0"/>
          </a:p>
        </p:txBody>
      </p:sp>
      <p:sp>
        <p:nvSpPr>
          <p:cNvPr id="36" name="Shape 34"/>
          <p:cNvSpPr/>
          <p:nvPr/>
        </p:nvSpPr>
        <p:spPr>
          <a:xfrm>
            <a:off x="4765180" y="5087486"/>
            <a:ext cx="100035" cy="114326"/>
          </a:xfrm>
          <a:custGeom>
            <a:avLst/>
            <a:gdLst/>
            <a:ahLst/>
            <a:cxnLst/>
            <a:rect l="l" t="t" r="r" b="b"/>
            <a:pathLst>
              <a:path w="100035" h="114326">
                <a:moveTo>
                  <a:pt x="97087" y="15653"/>
                </a:moveTo>
                <a:cubicBezTo>
                  <a:pt x="100280" y="17975"/>
                  <a:pt x="100995" y="22441"/>
                  <a:pt x="98673" y="25634"/>
                </a:cubicBezTo>
                <a:lnTo>
                  <a:pt x="41510" y="104233"/>
                </a:lnTo>
                <a:cubicBezTo>
                  <a:pt x="40282" y="105930"/>
                  <a:pt x="38384" y="106979"/>
                  <a:pt x="36285" y="107158"/>
                </a:cubicBezTo>
                <a:cubicBezTo>
                  <a:pt x="34186" y="107336"/>
                  <a:pt x="32154" y="106555"/>
                  <a:pt x="30680" y="105081"/>
                </a:cubicBezTo>
                <a:lnTo>
                  <a:pt x="2099" y="76500"/>
                </a:lnTo>
                <a:cubicBezTo>
                  <a:pt x="-692" y="73709"/>
                  <a:pt x="-692" y="69176"/>
                  <a:pt x="2099" y="66385"/>
                </a:cubicBezTo>
                <a:cubicBezTo>
                  <a:pt x="4890" y="63594"/>
                  <a:pt x="9423" y="63594"/>
                  <a:pt x="12214" y="66385"/>
                </a:cubicBezTo>
                <a:lnTo>
                  <a:pt x="34878" y="89049"/>
                </a:lnTo>
                <a:lnTo>
                  <a:pt x="87129" y="17216"/>
                </a:lnTo>
                <a:cubicBezTo>
                  <a:pt x="89451" y="14023"/>
                  <a:pt x="93917" y="13308"/>
                  <a:pt x="97110" y="15630"/>
                </a:cubicBezTo>
                <a:close/>
              </a:path>
            </a:pathLst>
          </a:custGeom>
          <a:solidFill>
            <a:srgbClr val="E07A5F"/>
          </a:solidFill>
          <a:ln/>
        </p:spPr>
      </p:sp>
      <p:sp>
        <p:nvSpPr>
          <p:cNvPr id="37" name="Text 35"/>
          <p:cNvSpPr/>
          <p:nvPr/>
        </p:nvSpPr>
        <p:spPr>
          <a:xfrm>
            <a:off x="4949938" y="5062987"/>
            <a:ext cx="677787" cy="1633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00" dirty="0">
                <a:solidFill>
                  <a:srgbClr val="3D3D3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Erste Märkte</a:t>
            </a:r>
            <a:endParaRPr lang="en-US" sz="1600" dirty="0"/>
          </a:p>
        </p:txBody>
      </p:sp>
      <p:sp>
        <p:nvSpPr>
          <p:cNvPr id="38" name="Shape 36"/>
          <p:cNvSpPr/>
          <p:nvPr/>
        </p:nvSpPr>
        <p:spPr>
          <a:xfrm>
            <a:off x="914604" y="5585618"/>
            <a:ext cx="7586315" cy="1273913"/>
          </a:xfrm>
          <a:custGeom>
            <a:avLst/>
            <a:gdLst/>
            <a:ahLst/>
            <a:cxnLst/>
            <a:rect l="l" t="t" r="r" b="b"/>
            <a:pathLst>
              <a:path w="7586315" h="1273913">
                <a:moveTo>
                  <a:pt x="97989" y="0"/>
                </a:moveTo>
                <a:lnTo>
                  <a:pt x="7488325" y="0"/>
                </a:lnTo>
                <a:cubicBezTo>
                  <a:pt x="7542443" y="0"/>
                  <a:pt x="7586315" y="43871"/>
                  <a:pt x="7586315" y="97989"/>
                </a:cubicBezTo>
                <a:lnTo>
                  <a:pt x="7586315" y="1175924"/>
                </a:lnTo>
                <a:cubicBezTo>
                  <a:pt x="7586315" y="1230042"/>
                  <a:pt x="7542443" y="1273913"/>
                  <a:pt x="7488325" y="1273913"/>
                </a:cubicBezTo>
                <a:lnTo>
                  <a:pt x="97989" y="1273913"/>
                </a:lnTo>
                <a:cubicBezTo>
                  <a:pt x="43871" y="1273913"/>
                  <a:pt x="0" y="1230042"/>
                  <a:pt x="0" y="1175924"/>
                </a:cubicBezTo>
                <a:lnTo>
                  <a:pt x="0" y="97989"/>
                </a:lnTo>
                <a:cubicBezTo>
                  <a:pt x="0" y="43871"/>
                  <a:pt x="43871" y="0"/>
                  <a:pt x="97989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48997" dist="32664" dir="5400000">
              <a:srgbClr val="000000">
                <a:alpha val="10196"/>
              </a:srgbClr>
            </a:outerShdw>
          </a:effectLst>
        </p:spPr>
      </p:sp>
      <p:sp>
        <p:nvSpPr>
          <p:cNvPr id="39" name="Text 37"/>
          <p:cNvSpPr/>
          <p:nvPr/>
        </p:nvSpPr>
        <p:spPr>
          <a:xfrm>
            <a:off x="1077926" y="5748940"/>
            <a:ext cx="7341332" cy="228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86" b="1" dirty="0">
                <a:solidFill>
                  <a:srgbClr val="3D3D3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Wachstumsphase</a:t>
            </a:r>
            <a:endParaRPr lang="en-US" sz="1600" dirty="0"/>
          </a:p>
        </p:txBody>
      </p:sp>
      <p:sp>
        <p:nvSpPr>
          <p:cNvPr id="40" name="Text 38"/>
          <p:cNvSpPr/>
          <p:nvPr/>
        </p:nvSpPr>
        <p:spPr>
          <a:xfrm>
            <a:off x="1077926" y="6042920"/>
            <a:ext cx="7316833" cy="1633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00" dirty="0">
                <a:solidFill>
                  <a:srgbClr val="3D3D3D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Ab Monat 10</a:t>
            </a:r>
            <a:endParaRPr lang="en-US" sz="1600" dirty="0"/>
          </a:p>
        </p:txBody>
      </p:sp>
      <p:sp>
        <p:nvSpPr>
          <p:cNvPr id="41" name="Shape 39"/>
          <p:cNvSpPr/>
          <p:nvPr/>
        </p:nvSpPr>
        <p:spPr>
          <a:xfrm>
            <a:off x="1101404" y="6328734"/>
            <a:ext cx="100035" cy="114326"/>
          </a:xfrm>
          <a:custGeom>
            <a:avLst/>
            <a:gdLst/>
            <a:ahLst/>
            <a:cxnLst/>
            <a:rect l="l" t="t" r="r" b="b"/>
            <a:pathLst>
              <a:path w="100035" h="114326">
                <a:moveTo>
                  <a:pt x="97087" y="15653"/>
                </a:moveTo>
                <a:cubicBezTo>
                  <a:pt x="100280" y="17975"/>
                  <a:pt x="100995" y="22441"/>
                  <a:pt x="98673" y="25634"/>
                </a:cubicBezTo>
                <a:lnTo>
                  <a:pt x="41510" y="104233"/>
                </a:lnTo>
                <a:cubicBezTo>
                  <a:pt x="40282" y="105930"/>
                  <a:pt x="38384" y="106979"/>
                  <a:pt x="36285" y="107158"/>
                </a:cubicBezTo>
                <a:cubicBezTo>
                  <a:pt x="34186" y="107336"/>
                  <a:pt x="32154" y="106555"/>
                  <a:pt x="30680" y="105081"/>
                </a:cubicBezTo>
                <a:lnTo>
                  <a:pt x="2099" y="76500"/>
                </a:lnTo>
                <a:cubicBezTo>
                  <a:pt x="-692" y="73709"/>
                  <a:pt x="-692" y="69176"/>
                  <a:pt x="2099" y="66385"/>
                </a:cubicBezTo>
                <a:cubicBezTo>
                  <a:pt x="4890" y="63594"/>
                  <a:pt x="9423" y="63594"/>
                  <a:pt x="12214" y="66385"/>
                </a:cubicBezTo>
                <a:lnTo>
                  <a:pt x="34878" y="89049"/>
                </a:lnTo>
                <a:lnTo>
                  <a:pt x="87129" y="17216"/>
                </a:lnTo>
                <a:cubicBezTo>
                  <a:pt x="89451" y="14023"/>
                  <a:pt x="93917" y="13308"/>
                  <a:pt x="97110" y="15630"/>
                </a:cubicBezTo>
                <a:close/>
              </a:path>
            </a:pathLst>
          </a:custGeom>
          <a:solidFill>
            <a:srgbClr val="D4A574"/>
          </a:solidFill>
          <a:ln/>
        </p:spPr>
      </p:sp>
      <p:sp>
        <p:nvSpPr>
          <p:cNvPr id="42" name="Text 40"/>
          <p:cNvSpPr/>
          <p:nvPr/>
        </p:nvSpPr>
        <p:spPr>
          <a:xfrm>
            <a:off x="1286162" y="6304236"/>
            <a:ext cx="1200418" cy="1633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00" dirty="0">
                <a:solidFill>
                  <a:srgbClr val="3D3D3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Regelmäßige Standorte</a:t>
            </a:r>
            <a:endParaRPr lang="en-US" sz="1600" dirty="0"/>
          </a:p>
        </p:txBody>
      </p:sp>
      <p:sp>
        <p:nvSpPr>
          <p:cNvPr id="43" name="Shape 41"/>
          <p:cNvSpPr/>
          <p:nvPr/>
        </p:nvSpPr>
        <p:spPr>
          <a:xfrm>
            <a:off x="4765180" y="6328734"/>
            <a:ext cx="100035" cy="114326"/>
          </a:xfrm>
          <a:custGeom>
            <a:avLst/>
            <a:gdLst/>
            <a:ahLst/>
            <a:cxnLst/>
            <a:rect l="l" t="t" r="r" b="b"/>
            <a:pathLst>
              <a:path w="100035" h="114326">
                <a:moveTo>
                  <a:pt x="97087" y="15653"/>
                </a:moveTo>
                <a:cubicBezTo>
                  <a:pt x="100280" y="17975"/>
                  <a:pt x="100995" y="22441"/>
                  <a:pt x="98673" y="25634"/>
                </a:cubicBezTo>
                <a:lnTo>
                  <a:pt x="41510" y="104233"/>
                </a:lnTo>
                <a:cubicBezTo>
                  <a:pt x="40282" y="105930"/>
                  <a:pt x="38384" y="106979"/>
                  <a:pt x="36285" y="107158"/>
                </a:cubicBezTo>
                <a:cubicBezTo>
                  <a:pt x="34186" y="107336"/>
                  <a:pt x="32154" y="106555"/>
                  <a:pt x="30680" y="105081"/>
                </a:cubicBezTo>
                <a:lnTo>
                  <a:pt x="2099" y="76500"/>
                </a:lnTo>
                <a:cubicBezTo>
                  <a:pt x="-692" y="73709"/>
                  <a:pt x="-692" y="69176"/>
                  <a:pt x="2099" y="66385"/>
                </a:cubicBezTo>
                <a:cubicBezTo>
                  <a:pt x="4890" y="63594"/>
                  <a:pt x="9423" y="63594"/>
                  <a:pt x="12214" y="66385"/>
                </a:cubicBezTo>
                <a:lnTo>
                  <a:pt x="34878" y="89049"/>
                </a:lnTo>
                <a:lnTo>
                  <a:pt x="87129" y="17216"/>
                </a:lnTo>
                <a:cubicBezTo>
                  <a:pt x="89451" y="14023"/>
                  <a:pt x="93917" y="13308"/>
                  <a:pt x="97110" y="15630"/>
                </a:cubicBezTo>
                <a:close/>
              </a:path>
            </a:pathLst>
          </a:custGeom>
          <a:solidFill>
            <a:srgbClr val="D4A574"/>
          </a:solidFill>
          <a:ln/>
        </p:spPr>
      </p:sp>
      <p:sp>
        <p:nvSpPr>
          <p:cNvPr id="44" name="Text 42"/>
          <p:cNvSpPr/>
          <p:nvPr/>
        </p:nvSpPr>
        <p:spPr>
          <a:xfrm>
            <a:off x="4949938" y="6304236"/>
            <a:ext cx="963601" cy="1633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00" dirty="0">
                <a:solidFill>
                  <a:srgbClr val="3D3D3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Events akquirieren</a:t>
            </a:r>
            <a:endParaRPr lang="en-US" sz="1600" dirty="0"/>
          </a:p>
        </p:txBody>
      </p:sp>
      <p:sp>
        <p:nvSpPr>
          <p:cNvPr id="45" name="Shape 43"/>
          <p:cNvSpPr/>
          <p:nvPr/>
        </p:nvSpPr>
        <p:spPr>
          <a:xfrm>
            <a:off x="1101404" y="6557385"/>
            <a:ext cx="100035" cy="114326"/>
          </a:xfrm>
          <a:custGeom>
            <a:avLst/>
            <a:gdLst/>
            <a:ahLst/>
            <a:cxnLst/>
            <a:rect l="l" t="t" r="r" b="b"/>
            <a:pathLst>
              <a:path w="100035" h="114326">
                <a:moveTo>
                  <a:pt x="97087" y="15653"/>
                </a:moveTo>
                <a:cubicBezTo>
                  <a:pt x="100280" y="17975"/>
                  <a:pt x="100995" y="22441"/>
                  <a:pt x="98673" y="25634"/>
                </a:cubicBezTo>
                <a:lnTo>
                  <a:pt x="41510" y="104233"/>
                </a:lnTo>
                <a:cubicBezTo>
                  <a:pt x="40282" y="105930"/>
                  <a:pt x="38384" y="106979"/>
                  <a:pt x="36285" y="107158"/>
                </a:cubicBezTo>
                <a:cubicBezTo>
                  <a:pt x="34186" y="107336"/>
                  <a:pt x="32154" y="106555"/>
                  <a:pt x="30680" y="105081"/>
                </a:cubicBezTo>
                <a:lnTo>
                  <a:pt x="2099" y="76500"/>
                </a:lnTo>
                <a:cubicBezTo>
                  <a:pt x="-692" y="73709"/>
                  <a:pt x="-692" y="69176"/>
                  <a:pt x="2099" y="66385"/>
                </a:cubicBezTo>
                <a:cubicBezTo>
                  <a:pt x="4890" y="63594"/>
                  <a:pt x="9423" y="63594"/>
                  <a:pt x="12214" y="66385"/>
                </a:cubicBezTo>
                <a:lnTo>
                  <a:pt x="34878" y="89049"/>
                </a:lnTo>
                <a:lnTo>
                  <a:pt x="87129" y="17216"/>
                </a:lnTo>
                <a:cubicBezTo>
                  <a:pt x="89451" y="14023"/>
                  <a:pt x="93917" y="13308"/>
                  <a:pt x="97110" y="15630"/>
                </a:cubicBezTo>
                <a:close/>
              </a:path>
            </a:pathLst>
          </a:custGeom>
          <a:solidFill>
            <a:srgbClr val="D4A574"/>
          </a:solidFill>
          <a:ln/>
        </p:spPr>
      </p:sp>
      <p:sp>
        <p:nvSpPr>
          <p:cNvPr id="46" name="Text 44"/>
          <p:cNvSpPr/>
          <p:nvPr/>
        </p:nvSpPr>
        <p:spPr>
          <a:xfrm>
            <a:off x="1286162" y="6532887"/>
            <a:ext cx="841109" cy="1633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00" dirty="0">
                <a:solidFill>
                  <a:srgbClr val="3D3D3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Kundenbindung</a:t>
            </a:r>
            <a:endParaRPr lang="en-US" sz="1600" dirty="0"/>
          </a:p>
        </p:txBody>
      </p:sp>
      <p:sp>
        <p:nvSpPr>
          <p:cNvPr id="47" name="Shape 45"/>
          <p:cNvSpPr/>
          <p:nvPr/>
        </p:nvSpPr>
        <p:spPr>
          <a:xfrm>
            <a:off x="4765180" y="6557385"/>
            <a:ext cx="100035" cy="114326"/>
          </a:xfrm>
          <a:custGeom>
            <a:avLst/>
            <a:gdLst/>
            <a:ahLst/>
            <a:cxnLst/>
            <a:rect l="l" t="t" r="r" b="b"/>
            <a:pathLst>
              <a:path w="100035" h="114326">
                <a:moveTo>
                  <a:pt x="97087" y="15653"/>
                </a:moveTo>
                <a:cubicBezTo>
                  <a:pt x="100280" y="17975"/>
                  <a:pt x="100995" y="22441"/>
                  <a:pt x="98673" y="25634"/>
                </a:cubicBezTo>
                <a:lnTo>
                  <a:pt x="41510" y="104233"/>
                </a:lnTo>
                <a:cubicBezTo>
                  <a:pt x="40282" y="105930"/>
                  <a:pt x="38384" y="106979"/>
                  <a:pt x="36285" y="107158"/>
                </a:cubicBezTo>
                <a:cubicBezTo>
                  <a:pt x="34186" y="107336"/>
                  <a:pt x="32154" y="106555"/>
                  <a:pt x="30680" y="105081"/>
                </a:cubicBezTo>
                <a:lnTo>
                  <a:pt x="2099" y="76500"/>
                </a:lnTo>
                <a:cubicBezTo>
                  <a:pt x="-692" y="73709"/>
                  <a:pt x="-692" y="69176"/>
                  <a:pt x="2099" y="66385"/>
                </a:cubicBezTo>
                <a:cubicBezTo>
                  <a:pt x="4890" y="63594"/>
                  <a:pt x="9423" y="63594"/>
                  <a:pt x="12214" y="66385"/>
                </a:cubicBezTo>
                <a:lnTo>
                  <a:pt x="34878" y="89049"/>
                </a:lnTo>
                <a:lnTo>
                  <a:pt x="87129" y="17216"/>
                </a:lnTo>
                <a:cubicBezTo>
                  <a:pt x="89451" y="14023"/>
                  <a:pt x="93917" y="13308"/>
                  <a:pt x="97110" y="15630"/>
                </a:cubicBezTo>
                <a:close/>
              </a:path>
            </a:pathLst>
          </a:custGeom>
          <a:solidFill>
            <a:srgbClr val="D4A574"/>
          </a:solidFill>
          <a:ln/>
        </p:spPr>
      </p:sp>
      <p:sp>
        <p:nvSpPr>
          <p:cNvPr id="48" name="Text 46"/>
          <p:cNvSpPr/>
          <p:nvPr/>
        </p:nvSpPr>
        <p:spPr>
          <a:xfrm>
            <a:off x="4949938" y="6532887"/>
            <a:ext cx="922770" cy="1633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00" dirty="0">
                <a:solidFill>
                  <a:srgbClr val="3D3D3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Expansion planen</a:t>
            </a:r>
            <a:endParaRPr lang="en-US" sz="1600" dirty="0"/>
          </a:p>
        </p:txBody>
      </p:sp>
      <p:sp>
        <p:nvSpPr>
          <p:cNvPr id="49" name="Shape 47"/>
          <p:cNvSpPr/>
          <p:nvPr/>
        </p:nvSpPr>
        <p:spPr>
          <a:xfrm>
            <a:off x="8764914" y="1175920"/>
            <a:ext cx="3103121" cy="2474331"/>
          </a:xfrm>
          <a:custGeom>
            <a:avLst/>
            <a:gdLst/>
            <a:ahLst/>
            <a:cxnLst/>
            <a:rect l="l" t="t" r="r" b="b"/>
            <a:pathLst>
              <a:path w="3103121" h="2474331">
                <a:moveTo>
                  <a:pt x="97984" y="0"/>
                </a:moveTo>
                <a:lnTo>
                  <a:pt x="3005138" y="0"/>
                </a:lnTo>
                <a:cubicBezTo>
                  <a:pt x="3059253" y="0"/>
                  <a:pt x="3103121" y="43869"/>
                  <a:pt x="3103121" y="97984"/>
                </a:cubicBezTo>
                <a:lnTo>
                  <a:pt x="3103121" y="2376347"/>
                </a:lnTo>
                <a:cubicBezTo>
                  <a:pt x="3103121" y="2430462"/>
                  <a:pt x="3059253" y="2474331"/>
                  <a:pt x="3005138" y="2474331"/>
                </a:cubicBezTo>
                <a:lnTo>
                  <a:pt x="97984" y="2474331"/>
                </a:lnTo>
                <a:cubicBezTo>
                  <a:pt x="43869" y="2474331"/>
                  <a:pt x="0" y="2430462"/>
                  <a:pt x="0" y="2376347"/>
                </a:cubicBezTo>
                <a:lnTo>
                  <a:pt x="0" y="97984"/>
                </a:lnTo>
                <a:cubicBezTo>
                  <a:pt x="0" y="43869"/>
                  <a:pt x="43869" y="0"/>
                  <a:pt x="97984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48997" dist="32664" dir="5400000">
              <a:srgbClr val="000000">
                <a:alpha val="10196"/>
              </a:srgbClr>
            </a:outerShdw>
          </a:effectLst>
        </p:spPr>
      </p:sp>
      <p:sp>
        <p:nvSpPr>
          <p:cNvPr id="50" name="Text 48"/>
          <p:cNvSpPr/>
          <p:nvPr/>
        </p:nvSpPr>
        <p:spPr>
          <a:xfrm>
            <a:off x="8960901" y="1371906"/>
            <a:ext cx="2792809" cy="228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86" b="1" dirty="0">
                <a:solidFill>
                  <a:srgbClr val="3D3D3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Zeitlicher Überblick</a:t>
            </a:r>
            <a:endParaRPr lang="en-US" sz="1600" dirty="0"/>
          </a:p>
        </p:txBody>
      </p:sp>
      <p:sp>
        <p:nvSpPr>
          <p:cNvPr id="51" name="Shape 49"/>
          <p:cNvSpPr/>
          <p:nvPr/>
        </p:nvSpPr>
        <p:spPr>
          <a:xfrm>
            <a:off x="8960901" y="2061942"/>
            <a:ext cx="2711148" cy="8166"/>
          </a:xfrm>
          <a:custGeom>
            <a:avLst/>
            <a:gdLst/>
            <a:ahLst/>
            <a:cxnLst/>
            <a:rect l="l" t="t" r="r" b="b"/>
            <a:pathLst>
              <a:path w="2711148" h="8166">
                <a:moveTo>
                  <a:pt x="0" y="0"/>
                </a:moveTo>
                <a:lnTo>
                  <a:pt x="2711148" y="0"/>
                </a:lnTo>
                <a:lnTo>
                  <a:pt x="2711148" y="8166"/>
                </a:lnTo>
                <a:lnTo>
                  <a:pt x="0" y="8166"/>
                </a:lnTo>
                <a:lnTo>
                  <a:pt x="0" y="0"/>
                </a:lnTo>
                <a:close/>
              </a:path>
            </a:pathLst>
          </a:custGeom>
          <a:solidFill>
            <a:srgbClr val="E5E7EB"/>
          </a:solidFill>
          <a:ln/>
        </p:spPr>
      </p:sp>
      <p:sp>
        <p:nvSpPr>
          <p:cNvPr id="52" name="Text 50"/>
          <p:cNvSpPr/>
          <p:nvPr/>
        </p:nvSpPr>
        <p:spPr>
          <a:xfrm>
            <a:off x="8960901" y="1796544"/>
            <a:ext cx="808445" cy="1959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29" dirty="0">
                <a:solidFill>
                  <a:srgbClr val="3D3D3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Vorbereitung</a:t>
            </a:r>
            <a:endParaRPr lang="en-US" sz="1600" dirty="0"/>
          </a:p>
        </p:txBody>
      </p:sp>
      <p:sp>
        <p:nvSpPr>
          <p:cNvPr id="53" name="Text 51"/>
          <p:cNvSpPr/>
          <p:nvPr/>
        </p:nvSpPr>
        <p:spPr>
          <a:xfrm>
            <a:off x="11141889" y="1796544"/>
            <a:ext cx="596126" cy="1959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29" b="1" dirty="0">
                <a:solidFill>
                  <a:srgbClr val="D4A57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3 Monate</a:t>
            </a:r>
            <a:endParaRPr lang="en-US" sz="1600" dirty="0"/>
          </a:p>
        </p:txBody>
      </p:sp>
      <p:sp>
        <p:nvSpPr>
          <p:cNvPr id="54" name="Shape 52"/>
          <p:cNvSpPr/>
          <p:nvPr/>
        </p:nvSpPr>
        <p:spPr>
          <a:xfrm>
            <a:off x="8960901" y="2494746"/>
            <a:ext cx="2711148" cy="8166"/>
          </a:xfrm>
          <a:custGeom>
            <a:avLst/>
            <a:gdLst/>
            <a:ahLst/>
            <a:cxnLst/>
            <a:rect l="l" t="t" r="r" b="b"/>
            <a:pathLst>
              <a:path w="2711148" h="8166">
                <a:moveTo>
                  <a:pt x="0" y="0"/>
                </a:moveTo>
                <a:lnTo>
                  <a:pt x="2711148" y="0"/>
                </a:lnTo>
                <a:lnTo>
                  <a:pt x="2711148" y="8166"/>
                </a:lnTo>
                <a:lnTo>
                  <a:pt x="0" y="8166"/>
                </a:lnTo>
                <a:lnTo>
                  <a:pt x="0" y="0"/>
                </a:lnTo>
                <a:close/>
              </a:path>
            </a:pathLst>
          </a:custGeom>
          <a:solidFill>
            <a:srgbClr val="E5E7EB"/>
          </a:solidFill>
          <a:ln/>
        </p:spPr>
      </p:sp>
      <p:sp>
        <p:nvSpPr>
          <p:cNvPr id="55" name="Text 53"/>
          <p:cNvSpPr/>
          <p:nvPr/>
        </p:nvSpPr>
        <p:spPr>
          <a:xfrm>
            <a:off x="8960901" y="2229348"/>
            <a:ext cx="1298411" cy="1959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29" dirty="0">
                <a:solidFill>
                  <a:srgbClr val="3D3D3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Umbau &amp; Ausstattung</a:t>
            </a:r>
            <a:endParaRPr lang="en-US" sz="1600" dirty="0"/>
          </a:p>
        </p:txBody>
      </p:sp>
      <p:sp>
        <p:nvSpPr>
          <p:cNvPr id="56" name="Text 54"/>
          <p:cNvSpPr/>
          <p:nvPr/>
        </p:nvSpPr>
        <p:spPr>
          <a:xfrm>
            <a:off x="11011870" y="2229348"/>
            <a:ext cx="726784" cy="1959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29" b="1" dirty="0">
                <a:solidFill>
                  <a:srgbClr val="8B735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2-3 Monate</a:t>
            </a:r>
            <a:endParaRPr lang="en-US" sz="1600" dirty="0"/>
          </a:p>
        </p:txBody>
      </p:sp>
      <p:sp>
        <p:nvSpPr>
          <p:cNvPr id="57" name="Shape 55"/>
          <p:cNvSpPr/>
          <p:nvPr/>
        </p:nvSpPr>
        <p:spPr>
          <a:xfrm>
            <a:off x="8960901" y="2927550"/>
            <a:ext cx="2711148" cy="8166"/>
          </a:xfrm>
          <a:custGeom>
            <a:avLst/>
            <a:gdLst/>
            <a:ahLst/>
            <a:cxnLst/>
            <a:rect l="l" t="t" r="r" b="b"/>
            <a:pathLst>
              <a:path w="2711148" h="8166">
                <a:moveTo>
                  <a:pt x="0" y="0"/>
                </a:moveTo>
                <a:lnTo>
                  <a:pt x="2711148" y="0"/>
                </a:lnTo>
                <a:lnTo>
                  <a:pt x="2711148" y="8166"/>
                </a:lnTo>
                <a:lnTo>
                  <a:pt x="0" y="8166"/>
                </a:lnTo>
                <a:lnTo>
                  <a:pt x="0" y="0"/>
                </a:lnTo>
                <a:close/>
              </a:path>
            </a:pathLst>
          </a:custGeom>
          <a:solidFill>
            <a:srgbClr val="E5E7EB"/>
          </a:solidFill>
          <a:ln/>
        </p:spPr>
      </p:sp>
      <p:sp>
        <p:nvSpPr>
          <p:cNvPr id="58" name="Text 56"/>
          <p:cNvSpPr/>
          <p:nvPr/>
        </p:nvSpPr>
        <p:spPr>
          <a:xfrm>
            <a:off x="8960901" y="2662151"/>
            <a:ext cx="718618" cy="1959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29" dirty="0">
                <a:solidFill>
                  <a:srgbClr val="3D3D3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Test &amp; Start</a:t>
            </a:r>
            <a:endParaRPr lang="en-US" sz="1600" dirty="0"/>
          </a:p>
        </p:txBody>
      </p:sp>
      <p:sp>
        <p:nvSpPr>
          <p:cNvPr id="59" name="Text 57"/>
          <p:cNvSpPr/>
          <p:nvPr/>
        </p:nvSpPr>
        <p:spPr>
          <a:xfrm>
            <a:off x="11040324" y="2662151"/>
            <a:ext cx="694119" cy="1959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29" b="1" dirty="0">
                <a:solidFill>
                  <a:srgbClr val="E07A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1-2 Monate</a:t>
            </a:r>
            <a:endParaRPr lang="en-US" sz="1600" dirty="0"/>
          </a:p>
        </p:txBody>
      </p:sp>
      <p:sp>
        <p:nvSpPr>
          <p:cNvPr id="60" name="Shape 58"/>
          <p:cNvSpPr/>
          <p:nvPr/>
        </p:nvSpPr>
        <p:spPr>
          <a:xfrm>
            <a:off x="8960901" y="3029626"/>
            <a:ext cx="2711148" cy="424638"/>
          </a:xfrm>
          <a:custGeom>
            <a:avLst/>
            <a:gdLst/>
            <a:ahLst/>
            <a:cxnLst/>
            <a:rect l="l" t="t" r="r" b="b"/>
            <a:pathLst>
              <a:path w="2711148" h="424638">
                <a:moveTo>
                  <a:pt x="65331" y="0"/>
                </a:moveTo>
                <a:lnTo>
                  <a:pt x="2645818" y="0"/>
                </a:lnTo>
                <a:cubicBezTo>
                  <a:pt x="2681899" y="0"/>
                  <a:pt x="2711148" y="29249"/>
                  <a:pt x="2711148" y="65331"/>
                </a:cubicBezTo>
                <a:lnTo>
                  <a:pt x="2711148" y="359307"/>
                </a:lnTo>
                <a:cubicBezTo>
                  <a:pt x="2711148" y="395388"/>
                  <a:pt x="2681899" y="424638"/>
                  <a:pt x="2645818" y="424638"/>
                </a:cubicBezTo>
                <a:lnTo>
                  <a:pt x="65331" y="424638"/>
                </a:lnTo>
                <a:cubicBezTo>
                  <a:pt x="29249" y="424638"/>
                  <a:pt x="0" y="395388"/>
                  <a:pt x="0" y="359307"/>
                </a:cubicBezTo>
                <a:lnTo>
                  <a:pt x="0" y="65331"/>
                </a:lnTo>
                <a:cubicBezTo>
                  <a:pt x="0" y="29274"/>
                  <a:pt x="29274" y="0"/>
                  <a:pt x="65331" y="0"/>
                </a:cubicBezTo>
                <a:close/>
              </a:path>
            </a:pathLst>
          </a:custGeom>
          <a:gradFill rotWithShape="1" flip="none">
            <a:gsLst>
              <a:gs pos="0">
                <a:srgbClr val="D4A574">
                  <a:alpha val="20000"/>
                </a:srgbClr>
              </a:gs>
              <a:gs pos="100000">
                <a:srgbClr val="E07A5F">
                  <a:alpha val="20000"/>
                </a:srgbClr>
              </a:gs>
            </a:gsLst>
            <a:lin ang="0" scaled="1"/>
          </a:gradFill>
          <a:ln/>
        </p:spPr>
      </p:sp>
      <p:sp>
        <p:nvSpPr>
          <p:cNvPr id="61" name="Text 59"/>
          <p:cNvSpPr/>
          <p:nvPr/>
        </p:nvSpPr>
        <p:spPr>
          <a:xfrm>
            <a:off x="9091558" y="3143952"/>
            <a:ext cx="1502564" cy="1959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29" b="1" dirty="0">
                <a:solidFill>
                  <a:srgbClr val="3D3D3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Gesamtdauer bis Go-Live</a:t>
            </a:r>
            <a:endParaRPr lang="en-US" sz="1600" dirty="0"/>
          </a:p>
        </p:txBody>
      </p:sp>
      <p:sp>
        <p:nvSpPr>
          <p:cNvPr id="62" name="Text 60"/>
          <p:cNvSpPr/>
          <p:nvPr/>
        </p:nvSpPr>
        <p:spPr>
          <a:xfrm>
            <a:off x="10705641" y="3127620"/>
            <a:ext cx="914604" cy="228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86" b="1" dirty="0">
                <a:solidFill>
                  <a:srgbClr val="D4A57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6-8 Monate</a:t>
            </a:r>
            <a:endParaRPr lang="en-US" sz="1600" dirty="0"/>
          </a:p>
        </p:txBody>
      </p:sp>
      <p:pic>
        <p:nvPicPr>
          <p:cNvPr id="63" name="Image 0" descr="https://kimi-web-img.moonshot.cn/img/images.stockcake.com/03bc7519905f0d28de1c04dcd93e019ca38b26b7.jpg">    </p:cNvPr>
          <p:cNvPicPr>
            <a:picLocks noChangeAspect="1"/>
          </p:cNvPicPr>
          <p:nvPr/>
        </p:nvPicPr>
        <p:blipFill>
          <a:blip r:embed="rId1"/>
          <a:srcRect l="0" r="0" t="3044" b="3044"/>
          <a:stretch/>
        </p:blipFill>
        <p:spPr>
          <a:xfrm>
            <a:off x="8764914" y="3780908"/>
            <a:ext cx="3103121" cy="1633222"/>
          </a:xfrm>
          <a:prstGeom prst="roundRect">
            <a:avLst>
              <a:gd name="adj" fmla="val 6000"/>
            </a:avLst>
          </a:prstGeom>
        </p:spPr>
      </p:pic>
      <p:sp>
        <p:nvSpPr>
          <p:cNvPr id="64" name="Shape 61"/>
          <p:cNvSpPr/>
          <p:nvPr/>
        </p:nvSpPr>
        <p:spPr>
          <a:xfrm>
            <a:off x="8764914" y="5544788"/>
            <a:ext cx="3103121" cy="1143255"/>
          </a:xfrm>
          <a:custGeom>
            <a:avLst/>
            <a:gdLst/>
            <a:ahLst/>
            <a:cxnLst/>
            <a:rect l="l" t="t" r="r" b="b"/>
            <a:pathLst>
              <a:path w="3103121" h="1143255">
                <a:moveTo>
                  <a:pt x="97988" y="0"/>
                </a:moveTo>
                <a:lnTo>
                  <a:pt x="3005133" y="0"/>
                </a:lnTo>
                <a:cubicBezTo>
                  <a:pt x="3059250" y="0"/>
                  <a:pt x="3103121" y="43871"/>
                  <a:pt x="3103121" y="97988"/>
                </a:cubicBezTo>
                <a:lnTo>
                  <a:pt x="3103121" y="1045267"/>
                </a:lnTo>
                <a:cubicBezTo>
                  <a:pt x="3103121" y="1099384"/>
                  <a:pt x="3059250" y="1143255"/>
                  <a:pt x="3005133" y="1143255"/>
                </a:cubicBezTo>
                <a:lnTo>
                  <a:pt x="97988" y="1143255"/>
                </a:lnTo>
                <a:cubicBezTo>
                  <a:pt x="43871" y="1143255"/>
                  <a:pt x="0" y="1099384"/>
                  <a:pt x="0" y="1045267"/>
                </a:cubicBezTo>
                <a:lnTo>
                  <a:pt x="0" y="97988"/>
                </a:lnTo>
                <a:cubicBezTo>
                  <a:pt x="0" y="43871"/>
                  <a:pt x="43871" y="0"/>
                  <a:pt x="97988" y="0"/>
                </a:cubicBezTo>
                <a:close/>
              </a:path>
            </a:pathLst>
          </a:custGeom>
          <a:gradFill rotWithShape="1" flip="none">
            <a:gsLst>
              <a:gs pos="0">
                <a:srgbClr val="D4A574"/>
              </a:gs>
              <a:gs pos="100000">
                <a:srgbClr val="E07A5F"/>
              </a:gs>
            </a:gsLst>
            <a:lin ang="2700000" scaled="1"/>
          </a:gradFill>
          <a:ln/>
        </p:spPr>
      </p:sp>
      <p:sp>
        <p:nvSpPr>
          <p:cNvPr id="65" name="Text 62"/>
          <p:cNvSpPr/>
          <p:nvPr/>
        </p:nvSpPr>
        <p:spPr>
          <a:xfrm>
            <a:off x="8960901" y="5740774"/>
            <a:ext cx="2792809" cy="228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86" b="1" dirty="0">
                <a:solidFill>
                  <a:srgbClr val="FDFBF7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Erster Markttag</a:t>
            </a:r>
            <a:endParaRPr lang="en-US" sz="1600" dirty="0"/>
          </a:p>
        </p:txBody>
      </p:sp>
      <p:sp>
        <p:nvSpPr>
          <p:cNvPr id="66" name="Text 63"/>
          <p:cNvSpPr/>
          <p:nvPr/>
        </p:nvSpPr>
        <p:spPr>
          <a:xfrm>
            <a:off x="8960901" y="6067419"/>
            <a:ext cx="2776477" cy="4246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29" dirty="0">
                <a:solidFill>
                  <a:srgbClr val="FDFBF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Geplant für </a:t>
            </a:r>
            <a:pPr>
              <a:lnSpc>
                <a:spcPct val="140000"/>
              </a:lnSpc>
            </a:pPr>
            <a:r>
              <a:rPr lang="en-US" sz="1029" b="1" dirty="0">
                <a:solidFill>
                  <a:srgbClr val="FDFBF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Q3 2025</a:t>
            </a:r>
            <a:pPr>
              <a:lnSpc>
                <a:spcPct val="140000"/>
              </a:lnSpc>
            </a:pPr>
            <a:r>
              <a:rPr lang="en-US" sz="1029" dirty="0">
                <a:solidFill>
                  <a:srgbClr val="FDFBF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– pünktlich zur Sommersaison mit vielen Events und Märkten.</a:t>
            </a:r>
            <a:endParaRPr lang="en-US" sz="1600" dirty="0"/>
          </a:p>
        </p:txBody>
      </p:sp>
      <p:sp>
        <p:nvSpPr>
          <p:cNvPr id="67" name="Shape 64"/>
          <p:cNvSpPr/>
          <p:nvPr/>
        </p:nvSpPr>
        <p:spPr>
          <a:xfrm>
            <a:off x="326644" y="1175920"/>
            <a:ext cx="391973" cy="391973"/>
          </a:xfrm>
          <a:custGeom>
            <a:avLst/>
            <a:gdLst/>
            <a:ahLst/>
            <a:cxnLst/>
            <a:rect l="l" t="t" r="r" b="b"/>
            <a:pathLst>
              <a:path w="391973" h="391973">
                <a:moveTo>
                  <a:pt x="195987" y="0"/>
                </a:moveTo>
                <a:lnTo>
                  <a:pt x="195987" y="0"/>
                </a:lnTo>
                <a:cubicBezTo>
                  <a:pt x="304155" y="0"/>
                  <a:pt x="391973" y="87819"/>
                  <a:pt x="391973" y="195987"/>
                </a:cubicBezTo>
                <a:lnTo>
                  <a:pt x="391973" y="195987"/>
                </a:lnTo>
                <a:cubicBezTo>
                  <a:pt x="391973" y="304155"/>
                  <a:pt x="304155" y="391973"/>
                  <a:pt x="195987" y="391973"/>
                </a:cubicBezTo>
                <a:lnTo>
                  <a:pt x="195987" y="391973"/>
                </a:lnTo>
                <a:cubicBezTo>
                  <a:pt x="87819" y="391973"/>
                  <a:pt x="0" y="304155"/>
                  <a:pt x="0" y="195987"/>
                </a:cubicBezTo>
                <a:lnTo>
                  <a:pt x="0" y="195987"/>
                </a:lnTo>
                <a:cubicBezTo>
                  <a:pt x="0" y="87819"/>
                  <a:pt x="87819" y="0"/>
                  <a:pt x="195987" y="0"/>
                </a:cubicBezTo>
                <a:close/>
              </a:path>
            </a:pathLst>
          </a:custGeom>
          <a:solidFill>
            <a:srgbClr val="D4A574"/>
          </a:solidFill>
          <a:ln/>
        </p:spPr>
      </p:sp>
      <p:sp>
        <p:nvSpPr>
          <p:cNvPr id="68" name="Text 65"/>
          <p:cNvSpPr/>
          <p:nvPr/>
        </p:nvSpPr>
        <p:spPr>
          <a:xfrm>
            <a:off x="289897" y="1175920"/>
            <a:ext cx="465468" cy="39197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57" b="1" dirty="0">
                <a:solidFill>
                  <a:srgbClr val="FDFBF7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Q1</a:t>
            </a:r>
            <a:endParaRPr lang="en-US" sz="1600" dirty="0"/>
          </a:p>
        </p:txBody>
      </p:sp>
      <p:sp>
        <p:nvSpPr>
          <p:cNvPr id="69" name="Shape 66"/>
          <p:cNvSpPr/>
          <p:nvPr/>
        </p:nvSpPr>
        <p:spPr>
          <a:xfrm>
            <a:off x="326644" y="2645819"/>
            <a:ext cx="391973" cy="391973"/>
          </a:xfrm>
          <a:custGeom>
            <a:avLst/>
            <a:gdLst/>
            <a:ahLst/>
            <a:cxnLst/>
            <a:rect l="l" t="t" r="r" b="b"/>
            <a:pathLst>
              <a:path w="391973" h="391973">
                <a:moveTo>
                  <a:pt x="195987" y="0"/>
                </a:moveTo>
                <a:lnTo>
                  <a:pt x="195987" y="0"/>
                </a:lnTo>
                <a:cubicBezTo>
                  <a:pt x="304155" y="0"/>
                  <a:pt x="391973" y="87819"/>
                  <a:pt x="391973" y="195987"/>
                </a:cubicBezTo>
                <a:lnTo>
                  <a:pt x="391973" y="195987"/>
                </a:lnTo>
                <a:cubicBezTo>
                  <a:pt x="391973" y="304155"/>
                  <a:pt x="304155" y="391973"/>
                  <a:pt x="195987" y="391973"/>
                </a:cubicBezTo>
                <a:lnTo>
                  <a:pt x="195987" y="391973"/>
                </a:lnTo>
                <a:cubicBezTo>
                  <a:pt x="87819" y="391973"/>
                  <a:pt x="0" y="304155"/>
                  <a:pt x="0" y="195987"/>
                </a:cubicBezTo>
                <a:lnTo>
                  <a:pt x="0" y="195987"/>
                </a:lnTo>
                <a:cubicBezTo>
                  <a:pt x="0" y="87819"/>
                  <a:pt x="87819" y="0"/>
                  <a:pt x="195987" y="0"/>
                </a:cubicBezTo>
                <a:close/>
              </a:path>
            </a:pathLst>
          </a:custGeom>
          <a:solidFill>
            <a:srgbClr val="8B7355"/>
          </a:solidFill>
          <a:ln/>
        </p:spPr>
      </p:sp>
      <p:sp>
        <p:nvSpPr>
          <p:cNvPr id="70" name="Text 67"/>
          <p:cNvSpPr/>
          <p:nvPr/>
        </p:nvSpPr>
        <p:spPr>
          <a:xfrm>
            <a:off x="289897" y="2645819"/>
            <a:ext cx="465468" cy="39197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57" b="1" dirty="0">
                <a:solidFill>
                  <a:srgbClr val="FDFBF7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Q2</a:t>
            </a:r>
            <a:endParaRPr lang="en-US" sz="1600" dirty="0"/>
          </a:p>
        </p:txBody>
      </p:sp>
      <p:sp>
        <p:nvSpPr>
          <p:cNvPr id="71" name="Shape 68"/>
          <p:cNvSpPr/>
          <p:nvPr/>
        </p:nvSpPr>
        <p:spPr>
          <a:xfrm>
            <a:off x="326644" y="4115719"/>
            <a:ext cx="391973" cy="391973"/>
          </a:xfrm>
          <a:custGeom>
            <a:avLst/>
            <a:gdLst/>
            <a:ahLst/>
            <a:cxnLst/>
            <a:rect l="l" t="t" r="r" b="b"/>
            <a:pathLst>
              <a:path w="391973" h="391973">
                <a:moveTo>
                  <a:pt x="195987" y="0"/>
                </a:moveTo>
                <a:lnTo>
                  <a:pt x="195987" y="0"/>
                </a:lnTo>
                <a:cubicBezTo>
                  <a:pt x="304155" y="0"/>
                  <a:pt x="391973" y="87819"/>
                  <a:pt x="391973" y="195987"/>
                </a:cubicBezTo>
                <a:lnTo>
                  <a:pt x="391973" y="195987"/>
                </a:lnTo>
                <a:cubicBezTo>
                  <a:pt x="391973" y="304155"/>
                  <a:pt x="304155" y="391973"/>
                  <a:pt x="195987" y="391973"/>
                </a:cubicBezTo>
                <a:lnTo>
                  <a:pt x="195987" y="391973"/>
                </a:lnTo>
                <a:cubicBezTo>
                  <a:pt x="87819" y="391973"/>
                  <a:pt x="0" y="304155"/>
                  <a:pt x="0" y="195987"/>
                </a:cubicBezTo>
                <a:lnTo>
                  <a:pt x="0" y="195987"/>
                </a:lnTo>
                <a:cubicBezTo>
                  <a:pt x="0" y="87819"/>
                  <a:pt x="87819" y="0"/>
                  <a:pt x="195987" y="0"/>
                </a:cubicBezTo>
                <a:close/>
              </a:path>
            </a:pathLst>
          </a:custGeom>
          <a:solidFill>
            <a:srgbClr val="E07A5F"/>
          </a:solidFill>
          <a:ln/>
        </p:spPr>
      </p:sp>
      <p:sp>
        <p:nvSpPr>
          <p:cNvPr id="72" name="Text 69"/>
          <p:cNvSpPr/>
          <p:nvPr/>
        </p:nvSpPr>
        <p:spPr>
          <a:xfrm>
            <a:off x="289897" y="4115719"/>
            <a:ext cx="465468" cy="39197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57" b="1" dirty="0">
                <a:solidFill>
                  <a:srgbClr val="FDFBF7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Q3</a:t>
            </a:r>
            <a:endParaRPr lang="en-US" sz="1600" dirty="0"/>
          </a:p>
        </p:txBody>
      </p:sp>
      <p:sp>
        <p:nvSpPr>
          <p:cNvPr id="73" name="Shape 70"/>
          <p:cNvSpPr/>
          <p:nvPr/>
        </p:nvSpPr>
        <p:spPr>
          <a:xfrm>
            <a:off x="326644" y="5585618"/>
            <a:ext cx="391973" cy="391973"/>
          </a:xfrm>
          <a:custGeom>
            <a:avLst/>
            <a:gdLst/>
            <a:ahLst/>
            <a:cxnLst/>
            <a:rect l="l" t="t" r="r" b="b"/>
            <a:pathLst>
              <a:path w="391973" h="391973">
                <a:moveTo>
                  <a:pt x="195987" y="0"/>
                </a:moveTo>
                <a:lnTo>
                  <a:pt x="195987" y="0"/>
                </a:lnTo>
                <a:cubicBezTo>
                  <a:pt x="304155" y="0"/>
                  <a:pt x="391973" y="87819"/>
                  <a:pt x="391973" y="195987"/>
                </a:cubicBezTo>
                <a:lnTo>
                  <a:pt x="391973" y="195987"/>
                </a:lnTo>
                <a:cubicBezTo>
                  <a:pt x="391973" y="304155"/>
                  <a:pt x="304155" y="391973"/>
                  <a:pt x="195987" y="391973"/>
                </a:cubicBezTo>
                <a:lnTo>
                  <a:pt x="195987" y="391973"/>
                </a:lnTo>
                <a:cubicBezTo>
                  <a:pt x="87819" y="391973"/>
                  <a:pt x="0" y="304155"/>
                  <a:pt x="0" y="195987"/>
                </a:cubicBezTo>
                <a:lnTo>
                  <a:pt x="0" y="195987"/>
                </a:lnTo>
                <a:cubicBezTo>
                  <a:pt x="0" y="87819"/>
                  <a:pt x="87819" y="0"/>
                  <a:pt x="195987" y="0"/>
                </a:cubicBezTo>
                <a:close/>
              </a:path>
            </a:pathLst>
          </a:custGeom>
          <a:solidFill>
            <a:srgbClr val="D4A574"/>
          </a:solidFill>
          <a:ln/>
        </p:spPr>
      </p:sp>
      <p:sp>
        <p:nvSpPr>
          <p:cNvPr id="74" name="Text 71"/>
          <p:cNvSpPr/>
          <p:nvPr/>
        </p:nvSpPr>
        <p:spPr>
          <a:xfrm>
            <a:off x="289897" y="5585618"/>
            <a:ext cx="465468" cy="39197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57" b="1" dirty="0">
                <a:solidFill>
                  <a:srgbClr val="FDFBF7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Q4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DFB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static.vecteezy.com/f2fe11cbad6eaf12b19bdafd7331e3f8fc43cda5.png">    </p:cNvPr>
          <p:cNvPicPr>
            <a:picLocks noChangeAspect="1"/>
          </p:cNvPicPr>
          <p:nvPr/>
        </p:nvPicPr>
        <p:blipFill>
          <a:blip r:embed="rId1"/>
          <a:srcRect l="0" r="0" t="21875" b="21875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3D3D3D">
                  <a:alpha val="90000"/>
                </a:srgbClr>
              </a:gs>
              <a:gs pos="50000">
                <a:srgbClr val="3D3D3D">
                  <a:alpha val="5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</a:gradFill>
          <a:ln/>
        </p:spPr>
      </p:sp>
      <p:sp>
        <p:nvSpPr>
          <p:cNvPr id="4" name="Shape 1"/>
          <p:cNvSpPr/>
          <p:nvPr/>
        </p:nvSpPr>
        <p:spPr>
          <a:xfrm>
            <a:off x="4717107" y="0"/>
            <a:ext cx="2762250" cy="495300"/>
          </a:xfrm>
          <a:custGeom>
            <a:avLst/>
            <a:gdLst/>
            <a:ahLst/>
            <a:cxnLst/>
            <a:rect l="l" t="t" r="r" b="b"/>
            <a:pathLst>
              <a:path w="2762250" h="495300">
                <a:moveTo>
                  <a:pt x="247650" y="0"/>
                </a:moveTo>
                <a:lnTo>
                  <a:pt x="2514600" y="0"/>
                </a:lnTo>
                <a:cubicBezTo>
                  <a:pt x="2651282" y="0"/>
                  <a:pt x="2762250" y="110968"/>
                  <a:pt x="2762250" y="247650"/>
                </a:cubicBezTo>
                <a:lnTo>
                  <a:pt x="2762250" y="247650"/>
                </a:lnTo>
                <a:cubicBezTo>
                  <a:pt x="2762250" y="384332"/>
                  <a:pt x="2651282" y="495300"/>
                  <a:pt x="2514600" y="495300"/>
                </a:cubicBezTo>
                <a:lnTo>
                  <a:pt x="247650" y="495300"/>
                </a:lnTo>
                <a:cubicBezTo>
                  <a:pt x="110968" y="495300"/>
                  <a:pt x="0" y="384332"/>
                  <a:pt x="0" y="247650"/>
                </a:cubicBezTo>
                <a:lnTo>
                  <a:pt x="0" y="247650"/>
                </a:lnTo>
                <a:cubicBezTo>
                  <a:pt x="0" y="110968"/>
                  <a:pt x="110968" y="0"/>
                  <a:pt x="247650" y="0"/>
                </a:cubicBezTo>
                <a:close/>
              </a:path>
            </a:pathLst>
          </a:custGeom>
          <a:solidFill>
            <a:srgbClr val="D4A574"/>
          </a:solidFill>
          <a:ln/>
        </p:spPr>
      </p:sp>
      <p:sp>
        <p:nvSpPr>
          <p:cNvPr id="5" name="Text 2"/>
          <p:cNvSpPr/>
          <p:nvPr/>
        </p:nvSpPr>
        <p:spPr>
          <a:xfrm>
            <a:off x="4902845" y="123825"/>
            <a:ext cx="2386161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350" b="1" spc="68" kern="0" dirty="0">
                <a:solidFill>
                  <a:srgbClr val="FDFBF7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LASSEN SIE UNS STARTEN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1657350" y="1028700"/>
            <a:ext cx="88773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5400" b="1" dirty="0">
                <a:solidFill>
                  <a:srgbClr val="FDFBF7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Bereit für den nächsten Schritt?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1771650" y="2628900"/>
            <a:ext cx="8648700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1800" dirty="0">
                <a:solidFill>
                  <a:srgbClr val="FDFBF7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Gemeinsam bringen wir Omas Käsekuchen auf die Straße</a:t>
            </a:r>
            <a:endParaRPr lang="en-US" sz="1600" dirty="0"/>
          </a:p>
          <a:p>
            <a:pPr algn="ctr">
              <a:lnSpc>
                <a:spcPct val="140000"/>
              </a:lnSpc>
            </a:pPr>
            <a:r>
              <a:rPr lang="en-US" sz="1800" dirty="0">
                <a:solidFill>
                  <a:srgbClr val="FDFBF7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und schaffen unvergessliche Genussmomente.</a:t>
            </a: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1828800" y="3829050"/>
            <a:ext cx="2695575" cy="1352550"/>
          </a:xfrm>
          <a:custGeom>
            <a:avLst/>
            <a:gdLst/>
            <a:ahLst/>
            <a:cxnLst/>
            <a:rect l="l" t="t" r="r" b="b"/>
            <a:pathLst>
              <a:path w="2695575" h="1352550">
                <a:moveTo>
                  <a:pt x="114304" y="0"/>
                </a:moveTo>
                <a:lnTo>
                  <a:pt x="2581271" y="0"/>
                </a:lnTo>
                <a:cubicBezTo>
                  <a:pt x="2644399" y="0"/>
                  <a:pt x="2695575" y="51176"/>
                  <a:pt x="2695575" y="114304"/>
                </a:cubicBezTo>
                <a:lnTo>
                  <a:pt x="2695575" y="1238246"/>
                </a:lnTo>
                <a:cubicBezTo>
                  <a:pt x="2695575" y="1301374"/>
                  <a:pt x="2644399" y="1352550"/>
                  <a:pt x="2581271" y="1352550"/>
                </a:cubicBezTo>
                <a:lnTo>
                  <a:pt x="114304" y="1352550"/>
                </a:lnTo>
                <a:cubicBezTo>
                  <a:pt x="51176" y="1352550"/>
                  <a:pt x="0" y="1301374"/>
                  <a:pt x="0" y="1238246"/>
                </a:cubicBezTo>
                <a:lnTo>
                  <a:pt x="0" y="114304"/>
                </a:lnTo>
                <a:cubicBezTo>
                  <a:pt x="0" y="51176"/>
                  <a:pt x="51176" y="0"/>
                  <a:pt x="114304" y="0"/>
                </a:cubicBezTo>
                <a:close/>
              </a:path>
            </a:pathLst>
          </a:custGeom>
          <a:solidFill>
            <a:srgbClr val="FDFBF7">
              <a:alpha val="10196"/>
            </a:srgbClr>
          </a:solidFill>
          <a:ln/>
        </p:spPr>
      </p:sp>
      <p:sp>
        <p:nvSpPr>
          <p:cNvPr id="9" name="Shape 6"/>
          <p:cNvSpPr/>
          <p:nvPr/>
        </p:nvSpPr>
        <p:spPr>
          <a:xfrm>
            <a:off x="3034457" y="4057650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89408" y="13953"/>
                </a:moveTo>
                <a:cubicBezTo>
                  <a:pt x="84999" y="3404"/>
                  <a:pt x="73502" y="-2177"/>
                  <a:pt x="62564" y="781"/>
                </a:cubicBezTo>
                <a:lnTo>
                  <a:pt x="59494" y="1619"/>
                </a:lnTo>
                <a:cubicBezTo>
                  <a:pt x="23440" y="11441"/>
                  <a:pt x="-7367" y="46379"/>
                  <a:pt x="1619" y="88906"/>
                </a:cubicBezTo>
                <a:cubicBezTo>
                  <a:pt x="22324" y="186575"/>
                  <a:pt x="99175" y="263426"/>
                  <a:pt x="196844" y="284131"/>
                </a:cubicBezTo>
                <a:cubicBezTo>
                  <a:pt x="239427" y="293173"/>
                  <a:pt x="274309" y="262310"/>
                  <a:pt x="284131" y="226256"/>
                </a:cubicBezTo>
                <a:lnTo>
                  <a:pt x="284969" y="223186"/>
                </a:lnTo>
                <a:cubicBezTo>
                  <a:pt x="287982" y="212192"/>
                  <a:pt x="282346" y="200695"/>
                  <a:pt x="271853" y="196342"/>
                </a:cubicBezTo>
                <a:lnTo>
                  <a:pt x="217550" y="173738"/>
                </a:lnTo>
                <a:cubicBezTo>
                  <a:pt x="208341" y="169887"/>
                  <a:pt x="197681" y="172566"/>
                  <a:pt x="191319" y="180324"/>
                </a:cubicBezTo>
                <a:lnTo>
                  <a:pt x="169776" y="206666"/>
                </a:lnTo>
                <a:cubicBezTo>
                  <a:pt x="130541" y="187189"/>
                  <a:pt x="98952" y="154595"/>
                  <a:pt x="80814" y="114579"/>
                </a:cubicBezTo>
                <a:lnTo>
                  <a:pt x="105482" y="94487"/>
                </a:lnTo>
                <a:cubicBezTo>
                  <a:pt x="113240" y="88181"/>
                  <a:pt x="115863" y="77521"/>
                  <a:pt x="112068" y="68256"/>
                </a:cubicBezTo>
                <a:lnTo>
                  <a:pt x="89408" y="13953"/>
                </a:lnTo>
                <a:close/>
              </a:path>
            </a:pathLst>
          </a:custGeom>
          <a:solidFill>
            <a:srgbClr val="D4A574"/>
          </a:solidFill>
          <a:ln/>
        </p:spPr>
      </p:sp>
      <p:sp>
        <p:nvSpPr>
          <p:cNvPr id="10" name="Text 7"/>
          <p:cNvSpPr/>
          <p:nvPr/>
        </p:nvSpPr>
        <p:spPr>
          <a:xfrm>
            <a:off x="2019300" y="4457700"/>
            <a:ext cx="23145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FDFBF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Telefon</a:t>
            </a:r>
            <a:endParaRPr lang="en-US" sz="1600" dirty="0"/>
          </a:p>
        </p:txBody>
      </p:sp>
      <p:sp>
        <p:nvSpPr>
          <p:cNvPr id="11" name="Text 8"/>
          <p:cNvSpPr/>
          <p:nvPr/>
        </p:nvSpPr>
        <p:spPr>
          <a:xfrm>
            <a:off x="2019300" y="4724400"/>
            <a:ext cx="23145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rgbClr val="FDFBF7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+49 (0) 123 456789</a:t>
            </a:r>
            <a:endParaRPr lang="en-US" sz="1600" dirty="0"/>
          </a:p>
        </p:txBody>
      </p:sp>
      <p:sp>
        <p:nvSpPr>
          <p:cNvPr id="12" name="Shape 9"/>
          <p:cNvSpPr/>
          <p:nvPr/>
        </p:nvSpPr>
        <p:spPr>
          <a:xfrm>
            <a:off x="4749701" y="3829050"/>
            <a:ext cx="2695575" cy="1352550"/>
          </a:xfrm>
          <a:custGeom>
            <a:avLst/>
            <a:gdLst/>
            <a:ahLst/>
            <a:cxnLst/>
            <a:rect l="l" t="t" r="r" b="b"/>
            <a:pathLst>
              <a:path w="2695575" h="1352550">
                <a:moveTo>
                  <a:pt x="114304" y="0"/>
                </a:moveTo>
                <a:lnTo>
                  <a:pt x="2581271" y="0"/>
                </a:lnTo>
                <a:cubicBezTo>
                  <a:pt x="2644399" y="0"/>
                  <a:pt x="2695575" y="51176"/>
                  <a:pt x="2695575" y="114304"/>
                </a:cubicBezTo>
                <a:lnTo>
                  <a:pt x="2695575" y="1238246"/>
                </a:lnTo>
                <a:cubicBezTo>
                  <a:pt x="2695575" y="1301374"/>
                  <a:pt x="2644399" y="1352550"/>
                  <a:pt x="2581271" y="1352550"/>
                </a:cubicBezTo>
                <a:lnTo>
                  <a:pt x="114304" y="1352550"/>
                </a:lnTo>
                <a:cubicBezTo>
                  <a:pt x="51176" y="1352550"/>
                  <a:pt x="0" y="1301374"/>
                  <a:pt x="0" y="1238246"/>
                </a:cubicBezTo>
                <a:lnTo>
                  <a:pt x="0" y="114304"/>
                </a:lnTo>
                <a:cubicBezTo>
                  <a:pt x="0" y="51176"/>
                  <a:pt x="51176" y="0"/>
                  <a:pt x="114304" y="0"/>
                </a:cubicBezTo>
                <a:close/>
              </a:path>
            </a:pathLst>
          </a:custGeom>
          <a:solidFill>
            <a:srgbClr val="FDFBF7">
              <a:alpha val="10196"/>
            </a:srgbClr>
          </a:solidFill>
          <a:ln/>
        </p:spPr>
      </p:sp>
      <p:sp>
        <p:nvSpPr>
          <p:cNvPr id="13" name="Shape 10"/>
          <p:cNvSpPr/>
          <p:nvPr/>
        </p:nvSpPr>
        <p:spPr>
          <a:xfrm>
            <a:off x="5955357" y="4057650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26789" y="35719"/>
                </a:moveTo>
                <a:cubicBezTo>
                  <a:pt x="11999" y="35719"/>
                  <a:pt x="0" y="47718"/>
                  <a:pt x="0" y="62508"/>
                </a:cubicBezTo>
                <a:cubicBezTo>
                  <a:pt x="0" y="70935"/>
                  <a:pt x="3963" y="78860"/>
                  <a:pt x="10716" y="83939"/>
                </a:cubicBezTo>
                <a:lnTo>
                  <a:pt x="126802" y="171004"/>
                </a:lnTo>
                <a:cubicBezTo>
                  <a:pt x="136345" y="178147"/>
                  <a:pt x="149405" y="178147"/>
                  <a:pt x="158948" y="171004"/>
                </a:cubicBezTo>
                <a:lnTo>
                  <a:pt x="275034" y="83939"/>
                </a:lnTo>
                <a:cubicBezTo>
                  <a:pt x="281787" y="78860"/>
                  <a:pt x="285750" y="70935"/>
                  <a:pt x="285750" y="62508"/>
                </a:cubicBezTo>
                <a:cubicBezTo>
                  <a:pt x="285750" y="47718"/>
                  <a:pt x="273751" y="35719"/>
                  <a:pt x="258961" y="35719"/>
                </a:cubicBezTo>
                <a:lnTo>
                  <a:pt x="26789" y="35719"/>
                </a:lnTo>
                <a:close/>
                <a:moveTo>
                  <a:pt x="0" y="109389"/>
                </a:moveTo>
                <a:lnTo>
                  <a:pt x="0" y="214313"/>
                </a:lnTo>
                <a:cubicBezTo>
                  <a:pt x="0" y="234014"/>
                  <a:pt x="16018" y="250031"/>
                  <a:pt x="35719" y="250031"/>
                </a:cubicBezTo>
                <a:lnTo>
                  <a:pt x="250031" y="250031"/>
                </a:lnTo>
                <a:cubicBezTo>
                  <a:pt x="269732" y="250031"/>
                  <a:pt x="285750" y="234014"/>
                  <a:pt x="285750" y="214313"/>
                </a:cubicBezTo>
                <a:lnTo>
                  <a:pt x="285750" y="109389"/>
                </a:lnTo>
                <a:lnTo>
                  <a:pt x="175022" y="192435"/>
                </a:lnTo>
                <a:cubicBezTo>
                  <a:pt x="155990" y="206722"/>
                  <a:pt x="129760" y="206722"/>
                  <a:pt x="110728" y="192435"/>
                </a:cubicBezTo>
                <a:lnTo>
                  <a:pt x="0" y="109389"/>
                </a:lnTo>
                <a:close/>
              </a:path>
            </a:pathLst>
          </a:custGeom>
          <a:solidFill>
            <a:srgbClr val="D4A574"/>
          </a:solidFill>
          <a:ln/>
        </p:spPr>
      </p:sp>
      <p:sp>
        <p:nvSpPr>
          <p:cNvPr id="14" name="Text 11"/>
          <p:cNvSpPr/>
          <p:nvPr/>
        </p:nvSpPr>
        <p:spPr>
          <a:xfrm>
            <a:off x="4940201" y="4457700"/>
            <a:ext cx="23145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FDFBF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E-Mail</a:t>
            </a:r>
            <a:endParaRPr lang="en-US" sz="1600" dirty="0"/>
          </a:p>
        </p:txBody>
      </p:sp>
      <p:sp>
        <p:nvSpPr>
          <p:cNvPr id="15" name="Text 12"/>
          <p:cNvSpPr/>
          <p:nvPr/>
        </p:nvSpPr>
        <p:spPr>
          <a:xfrm>
            <a:off x="4940201" y="4724400"/>
            <a:ext cx="23145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rgbClr val="FDFBF7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info@omas-kaesekuchen.de</a:t>
            </a:r>
            <a:endParaRPr lang="en-US" sz="1600" dirty="0"/>
          </a:p>
        </p:txBody>
      </p:sp>
      <p:sp>
        <p:nvSpPr>
          <p:cNvPr id="16" name="Shape 13"/>
          <p:cNvSpPr/>
          <p:nvPr/>
        </p:nvSpPr>
        <p:spPr>
          <a:xfrm>
            <a:off x="7670750" y="3829050"/>
            <a:ext cx="2695575" cy="1352550"/>
          </a:xfrm>
          <a:custGeom>
            <a:avLst/>
            <a:gdLst/>
            <a:ahLst/>
            <a:cxnLst/>
            <a:rect l="l" t="t" r="r" b="b"/>
            <a:pathLst>
              <a:path w="2695575" h="1352550">
                <a:moveTo>
                  <a:pt x="114304" y="0"/>
                </a:moveTo>
                <a:lnTo>
                  <a:pt x="2581271" y="0"/>
                </a:lnTo>
                <a:cubicBezTo>
                  <a:pt x="2644399" y="0"/>
                  <a:pt x="2695575" y="51176"/>
                  <a:pt x="2695575" y="114304"/>
                </a:cubicBezTo>
                <a:lnTo>
                  <a:pt x="2695575" y="1238246"/>
                </a:lnTo>
                <a:cubicBezTo>
                  <a:pt x="2695575" y="1301374"/>
                  <a:pt x="2644399" y="1352550"/>
                  <a:pt x="2581271" y="1352550"/>
                </a:cubicBezTo>
                <a:lnTo>
                  <a:pt x="114304" y="1352550"/>
                </a:lnTo>
                <a:cubicBezTo>
                  <a:pt x="51176" y="1352550"/>
                  <a:pt x="0" y="1301374"/>
                  <a:pt x="0" y="1238246"/>
                </a:cubicBezTo>
                <a:lnTo>
                  <a:pt x="0" y="114304"/>
                </a:lnTo>
                <a:cubicBezTo>
                  <a:pt x="0" y="51176"/>
                  <a:pt x="51176" y="0"/>
                  <a:pt x="114304" y="0"/>
                </a:cubicBezTo>
                <a:close/>
              </a:path>
            </a:pathLst>
          </a:custGeom>
          <a:solidFill>
            <a:srgbClr val="FDFBF7">
              <a:alpha val="10196"/>
            </a:srgbClr>
          </a:solidFill>
          <a:ln/>
        </p:spPr>
      </p:sp>
      <p:sp>
        <p:nvSpPr>
          <p:cNvPr id="17" name="Shape 14"/>
          <p:cNvSpPr/>
          <p:nvPr/>
        </p:nvSpPr>
        <p:spPr>
          <a:xfrm>
            <a:off x="8912126" y="4057650"/>
            <a:ext cx="214313" cy="285750"/>
          </a:xfrm>
          <a:custGeom>
            <a:avLst/>
            <a:gdLst/>
            <a:ahLst/>
            <a:cxnLst/>
            <a:rect l="l" t="t" r="r" b="b"/>
            <a:pathLst>
              <a:path w="214313" h="285750">
                <a:moveTo>
                  <a:pt x="0" y="105259"/>
                </a:moveTo>
                <a:cubicBezTo>
                  <a:pt x="0" y="47104"/>
                  <a:pt x="47997" y="0"/>
                  <a:pt x="107156" y="0"/>
                </a:cubicBezTo>
                <a:cubicBezTo>
                  <a:pt x="166315" y="0"/>
                  <a:pt x="214313" y="47104"/>
                  <a:pt x="214313" y="105259"/>
                </a:cubicBezTo>
                <a:cubicBezTo>
                  <a:pt x="214313" y="171841"/>
                  <a:pt x="147228" y="251650"/>
                  <a:pt x="119211" y="282067"/>
                </a:cubicBezTo>
                <a:cubicBezTo>
                  <a:pt x="112626" y="289210"/>
                  <a:pt x="101631" y="289210"/>
                  <a:pt x="95045" y="282067"/>
                </a:cubicBezTo>
                <a:cubicBezTo>
                  <a:pt x="67028" y="251650"/>
                  <a:pt x="-56" y="171841"/>
                  <a:pt x="-56" y="105259"/>
                </a:cubicBezTo>
                <a:close/>
                <a:moveTo>
                  <a:pt x="107156" y="142875"/>
                </a:moveTo>
                <a:cubicBezTo>
                  <a:pt x="126870" y="142875"/>
                  <a:pt x="142875" y="126870"/>
                  <a:pt x="142875" y="107156"/>
                </a:cubicBezTo>
                <a:cubicBezTo>
                  <a:pt x="142875" y="87443"/>
                  <a:pt x="126870" y="71438"/>
                  <a:pt x="107156" y="71438"/>
                </a:cubicBezTo>
                <a:cubicBezTo>
                  <a:pt x="87443" y="71438"/>
                  <a:pt x="71438" y="87443"/>
                  <a:pt x="71438" y="107156"/>
                </a:cubicBezTo>
                <a:cubicBezTo>
                  <a:pt x="71438" y="126870"/>
                  <a:pt x="87443" y="142875"/>
                  <a:pt x="107156" y="142875"/>
                </a:cubicBezTo>
                <a:close/>
              </a:path>
            </a:pathLst>
          </a:custGeom>
          <a:solidFill>
            <a:srgbClr val="D4A574"/>
          </a:solidFill>
          <a:ln/>
        </p:spPr>
      </p:sp>
      <p:sp>
        <p:nvSpPr>
          <p:cNvPr id="18" name="Text 15"/>
          <p:cNvSpPr/>
          <p:nvPr/>
        </p:nvSpPr>
        <p:spPr>
          <a:xfrm>
            <a:off x="7861250" y="4457700"/>
            <a:ext cx="23145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FDFBF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Standort</a:t>
            </a:r>
            <a:endParaRPr lang="en-US" sz="1600" dirty="0"/>
          </a:p>
        </p:txBody>
      </p:sp>
      <p:sp>
        <p:nvSpPr>
          <p:cNvPr id="19" name="Text 16"/>
          <p:cNvSpPr/>
          <p:nvPr/>
        </p:nvSpPr>
        <p:spPr>
          <a:xfrm>
            <a:off x="7861250" y="4724400"/>
            <a:ext cx="23145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rgbClr val="FDFBF7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Ihre Region</a:t>
            </a:r>
            <a:endParaRPr lang="en-US" sz="1600" dirty="0"/>
          </a:p>
        </p:txBody>
      </p:sp>
      <p:sp>
        <p:nvSpPr>
          <p:cNvPr id="20" name="Shape 17"/>
          <p:cNvSpPr/>
          <p:nvPr/>
        </p:nvSpPr>
        <p:spPr>
          <a:xfrm>
            <a:off x="4339084" y="5638800"/>
            <a:ext cx="200025" cy="228600"/>
          </a:xfrm>
          <a:custGeom>
            <a:avLst/>
            <a:gdLst/>
            <a:ahLst/>
            <a:cxnLst/>
            <a:rect l="l" t="t" r="r" b="b"/>
            <a:pathLst>
              <a:path w="200025" h="228600">
                <a:moveTo>
                  <a:pt x="100146" y="62954"/>
                </a:moveTo>
                <a:cubicBezTo>
                  <a:pt x="81802" y="62906"/>
                  <a:pt x="64826" y="72649"/>
                  <a:pt x="55613" y="88511"/>
                </a:cubicBezTo>
                <a:cubicBezTo>
                  <a:pt x="46399" y="104374"/>
                  <a:pt x="46348" y="123947"/>
                  <a:pt x="55479" y="139857"/>
                </a:cubicBezTo>
                <a:cubicBezTo>
                  <a:pt x="64609" y="155767"/>
                  <a:pt x="81535" y="165598"/>
                  <a:pt x="99879" y="165646"/>
                </a:cubicBezTo>
                <a:cubicBezTo>
                  <a:pt x="128217" y="165720"/>
                  <a:pt x="151284" y="142772"/>
                  <a:pt x="151358" y="114434"/>
                </a:cubicBezTo>
                <a:cubicBezTo>
                  <a:pt x="151432" y="86095"/>
                  <a:pt x="128485" y="63028"/>
                  <a:pt x="100146" y="62954"/>
                </a:cubicBezTo>
                <a:close/>
                <a:moveTo>
                  <a:pt x="99879" y="80992"/>
                </a:moveTo>
                <a:cubicBezTo>
                  <a:pt x="111778" y="80944"/>
                  <a:pt x="122800" y="87249"/>
                  <a:pt x="128791" y="97530"/>
                </a:cubicBezTo>
                <a:cubicBezTo>
                  <a:pt x="134782" y="107812"/>
                  <a:pt x="134833" y="120508"/>
                  <a:pt x="128925" y="130838"/>
                </a:cubicBezTo>
                <a:cubicBezTo>
                  <a:pt x="123016" y="141167"/>
                  <a:pt x="112046" y="147560"/>
                  <a:pt x="100146" y="147608"/>
                </a:cubicBezTo>
                <a:cubicBezTo>
                  <a:pt x="81763" y="147682"/>
                  <a:pt x="66779" y="132817"/>
                  <a:pt x="66705" y="114434"/>
                </a:cubicBezTo>
                <a:cubicBezTo>
                  <a:pt x="66631" y="96051"/>
                  <a:pt x="81496" y="81066"/>
                  <a:pt x="99879" y="80992"/>
                </a:cubicBezTo>
                <a:close/>
                <a:moveTo>
                  <a:pt x="141580" y="60856"/>
                </a:moveTo>
                <a:cubicBezTo>
                  <a:pt x="141580" y="54252"/>
                  <a:pt x="146942" y="48890"/>
                  <a:pt x="153546" y="48890"/>
                </a:cubicBezTo>
                <a:cubicBezTo>
                  <a:pt x="160150" y="48890"/>
                  <a:pt x="165512" y="54252"/>
                  <a:pt x="165512" y="60856"/>
                </a:cubicBezTo>
                <a:cubicBezTo>
                  <a:pt x="165512" y="67460"/>
                  <a:pt x="160150" y="72822"/>
                  <a:pt x="153546" y="72822"/>
                </a:cubicBezTo>
                <a:cubicBezTo>
                  <a:pt x="146942" y="72822"/>
                  <a:pt x="141580" y="67460"/>
                  <a:pt x="141580" y="60856"/>
                </a:cubicBezTo>
                <a:close/>
                <a:moveTo>
                  <a:pt x="199489" y="73000"/>
                </a:moveTo>
                <a:cubicBezTo>
                  <a:pt x="198730" y="56971"/>
                  <a:pt x="195069" y="42773"/>
                  <a:pt x="183326" y="31075"/>
                </a:cubicBezTo>
                <a:cubicBezTo>
                  <a:pt x="171629" y="19377"/>
                  <a:pt x="157430" y="15716"/>
                  <a:pt x="141402" y="14913"/>
                </a:cubicBezTo>
                <a:cubicBezTo>
                  <a:pt x="124882" y="13975"/>
                  <a:pt x="75367" y="13975"/>
                  <a:pt x="58847" y="14913"/>
                </a:cubicBezTo>
                <a:cubicBezTo>
                  <a:pt x="42863" y="15672"/>
                  <a:pt x="28664" y="19333"/>
                  <a:pt x="16922" y="31031"/>
                </a:cubicBezTo>
                <a:cubicBezTo>
                  <a:pt x="5179" y="42729"/>
                  <a:pt x="1563" y="56927"/>
                  <a:pt x="759" y="72956"/>
                </a:cubicBezTo>
                <a:cubicBezTo>
                  <a:pt x="-179" y="89475"/>
                  <a:pt x="-179" y="138991"/>
                  <a:pt x="759" y="155511"/>
                </a:cubicBezTo>
                <a:cubicBezTo>
                  <a:pt x="1518" y="171539"/>
                  <a:pt x="5179" y="185738"/>
                  <a:pt x="16922" y="197435"/>
                </a:cubicBezTo>
                <a:cubicBezTo>
                  <a:pt x="28664" y="209133"/>
                  <a:pt x="42818" y="212794"/>
                  <a:pt x="58847" y="213598"/>
                </a:cubicBezTo>
                <a:cubicBezTo>
                  <a:pt x="75367" y="214536"/>
                  <a:pt x="124882" y="214536"/>
                  <a:pt x="141402" y="213598"/>
                </a:cubicBezTo>
                <a:cubicBezTo>
                  <a:pt x="157430" y="212839"/>
                  <a:pt x="171629" y="209178"/>
                  <a:pt x="183326" y="197435"/>
                </a:cubicBezTo>
                <a:cubicBezTo>
                  <a:pt x="195024" y="185738"/>
                  <a:pt x="198686" y="171539"/>
                  <a:pt x="199489" y="155511"/>
                </a:cubicBezTo>
                <a:cubicBezTo>
                  <a:pt x="200427" y="138991"/>
                  <a:pt x="200427" y="89520"/>
                  <a:pt x="199489" y="73000"/>
                </a:cubicBezTo>
                <a:close/>
                <a:moveTo>
                  <a:pt x="178147" y="173236"/>
                </a:moveTo>
                <a:cubicBezTo>
                  <a:pt x="174665" y="181987"/>
                  <a:pt x="167923" y="188729"/>
                  <a:pt x="159127" y="192256"/>
                </a:cubicBezTo>
                <a:cubicBezTo>
                  <a:pt x="145956" y="197480"/>
                  <a:pt x="114702" y="196275"/>
                  <a:pt x="100146" y="196275"/>
                </a:cubicBezTo>
                <a:cubicBezTo>
                  <a:pt x="85591" y="196275"/>
                  <a:pt x="54292" y="197435"/>
                  <a:pt x="41166" y="192256"/>
                </a:cubicBezTo>
                <a:cubicBezTo>
                  <a:pt x="32415" y="188774"/>
                  <a:pt x="25673" y="182032"/>
                  <a:pt x="22146" y="173236"/>
                </a:cubicBezTo>
                <a:cubicBezTo>
                  <a:pt x="16922" y="160065"/>
                  <a:pt x="18127" y="128811"/>
                  <a:pt x="18127" y="114255"/>
                </a:cubicBezTo>
                <a:cubicBezTo>
                  <a:pt x="18127" y="99700"/>
                  <a:pt x="16966" y="68401"/>
                  <a:pt x="22146" y="55275"/>
                </a:cubicBezTo>
                <a:cubicBezTo>
                  <a:pt x="25628" y="46524"/>
                  <a:pt x="32370" y="39782"/>
                  <a:pt x="41166" y="36255"/>
                </a:cubicBezTo>
                <a:cubicBezTo>
                  <a:pt x="54337" y="31031"/>
                  <a:pt x="85591" y="32236"/>
                  <a:pt x="100146" y="32236"/>
                </a:cubicBezTo>
                <a:cubicBezTo>
                  <a:pt x="114702" y="32236"/>
                  <a:pt x="146000" y="31075"/>
                  <a:pt x="159127" y="36255"/>
                </a:cubicBezTo>
                <a:cubicBezTo>
                  <a:pt x="167878" y="39737"/>
                  <a:pt x="174620" y="46479"/>
                  <a:pt x="178147" y="55275"/>
                </a:cubicBezTo>
                <a:cubicBezTo>
                  <a:pt x="183371" y="68446"/>
                  <a:pt x="182166" y="99700"/>
                  <a:pt x="182166" y="114255"/>
                </a:cubicBezTo>
                <a:cubicBezTo>
                  <a:pt x="182166" y="128811"/>
                  <a:pt x="183371" y="160109"/>
                  <a:pt x="178147" y="173236"/>
                </a:cubicBezTo>
                <a:close/>
              </a:path>
            </a:pathLst>
          </a:custGeom>
          <a:solidFill>
            <a:srgbClr val="D4A574"/>
          </a:solidFill>
          <a:ln/>
        </p:spPr>
      </p:sp>
      <p:sp>
        <p:nvSpPr>
          <p:cNvPr id="21" name="Text 18"/>
          <p:cNvSpPr/>
          <p:nvPr/>
        </p:nvSpPr>
        <p:spPr>
          <a:xfrm>
            <a:off x="4658171" y="5638800"/>
            <a:ext cx="14287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rgbClr val="FDFBF7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@omas.kaesekuchen</a:t>
            </a:r>
            <a:endParaRPr lang="en-US" sz="1600" dirty="0"/>
          </a:p>
        </p:txBody>
      </p:sp>
      <p:sp>
        <p:nvSpPr>
          <p:cNvPr id="22" name="Shape 19"/>
          <p:cNvSpPr/>
          <p:nvPr/>
        </p:nvSpPr>
        <p:spPr>
          <a:xfrm>
            <a:off x="6308229" y="56388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228600" y="114300"/>
                </a:moveTo>
                <a:cubicBezTo>
                  <a:pt x="228600" y="51167"/>
                  <a:pt x="177433" y="0"/>
                  <a:pt x="114300" y="0"/>
                </a:cubicBezTo>
                <a:cubicBezTo>
                  <a:pt x="51167" y="0"/>
                  <a:pt x="0" y="51167"/>
                  <a:pt x="0" y="114300"/>
                </a:cubicBezTo>
                <a:cubicBezTo>
                  <a:pt x="0" y="167878"/>
                  <a:pt x="36924" y="212884"/>
                  <a:pt x="86707" y="225251"/>
                </a:cubicBezTo>
                <a:lnTo>
                  <a:pt x="86707" y="149215"/>
                </a:lnTo>
                <a:lnTo>
                  <a:pt x="63133" y="149215"/>
                </a:lnTo>
                <a:lnTo>
                  <a:pt x="63133" y="114300"/>
                </a:lnTo>
                <a:lnTo>
                  <a:pt x="86707" y="114300"/>
                </a:lnTo>
                <a:lnTo>
                  <a:pt x="86707" y="99253"/>
                </a:lnTo>
                <a:cubicBezTo>
                  <a:pt x="86707" y="60365"/>
                  <a:pt x="104299" y="42327"/>
                  <a:pt x="142518" y="42327"/>
                </a:cubicBezTo>
                <a:cubicBezTo>
                  <a:pt x="149751" y="42327"/>
                  <a:pt x="162252" y="43755"/>
                  <a:pt x="167387" y="45184"/>
                </a:cubicBezTo>
                <a:lnTo>
                  <a:pt x="167387" y="76795"/>
                </a:lnTo>
                <a:cubicBezTo>
                  <a:pt x="164708" y="76527"/>
                  <a:pt x="160020" y="76349"/>
                  <a:pt x="154171" y="76349"/>
                </a:cubicBezTo>
                <a:cubicBezTo>
                  <a:pt x="135419" y="76349"/>
                  <a:pt x="128186" y="83448"/>
                  <a:pt x="128186" y="101888"/>
                </a:cubicBezTo>
                <a:lnTo>
                  <a:pt x="128186" y="114300"/>
                </a:lnTo>
                <a:lnTo>
                  <a:pt x="165512" y="114300"/>
                </a:lnTo>
                <a:lnTo>
                  <a:pt x="159082" y="149215"/>
                </a:lnTo>
                <a:lnTo>
                  <a:pt x="128141" y="149215"/>
                </a:lnTo>
                <a:lnTo>
                  <a:pt x="128141" y="227752"/>
                </a:lnTo>
                <a:cubicBezTo>
                  <a:pt x="184755" y="220920"/>
                  <a:pt x="228600" y="172745"/>
                  <a:pt x="228600" y="114300"/>
                </a:cubicBezTo>
                <a:close/>
              </a:path>
            </a:pathLst>
          </a:custGeom>
          <a:solidFill>
            <a:srgbClr val="D4A574"/>
          </a:solidFill>
          <a:ln/>
        </p:spPr>
      </p:sp>
      <p:sp>
        <p:nvSpPr>
          <p:cNvPr id="23" name="Text 20"/>
          <p:cNvSpPr/>
          <p:nvPr/>
        </p:nvSpPr>
        <p:spPr>
          <a:xfrm>
            <a:off x="6641604" y="5638800"/>
            <a:ext cx="1295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rgbClr val="FDFBF7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Omas Käsekuchen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DFB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4966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spc="105" kern="0" dirty="0">
                <a:solidFill>
                  <a:srgbClr val="D4A574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ÜBERSICHT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685800"/>
            <a:ext cx="1171575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4500" b="1" dirty="0">
                <a:solidFill>
                  <a:srgbClr val="3D3D3D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Inhaltsverzeichnis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81000" y="15621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D4A574"/>
          </a:solidFill>
          <a:ln/>
        </p:spPr>
      </p:sp>
      <p:sp>
        <p:nvSpPr>
          <p:cNvPr id="5" name="Text 3"/>
          <p:cNvSpPr/>
          <p:nvPr/>
        </p:nvSpPr>
        <p:spPr>
          <a:xfrm>
            <a:off x="333375" y="1562100"/>
            <a:ext cx="5524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FDFBF7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01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990600" y="1600200"/>
            <a:ext cx="49720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3D3D3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Die Geschäftsidee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990600" y="1905000"/>
            <a:ext cx="4953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3D3D3D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Vision und Konzept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381000" y="2286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D4A574"/>
          </a:solidFill>
          <a:ln/>
        </p:spPr>
      </p:sp>
      <p:sp>
        <p:nvSpPr>
          <p:cNvPr id="9" name="Text 7"/>
          <p:cNvSpPr/>
          <p:nvPr/>
        </p:nvSpPr>
        <p:spPr>
          <a:xfrm>
            <a:off x="333375" y="2286000"/>
            <a:ext cx="5524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FDFBF7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02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990600" y="2324100"/>
            <a:ext cx="49720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3D3D3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Unser Produktangebot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990600" y="2628900"/>
            <a:ext cx="4953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3D3D3D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Käsekuchen &amp; Kaffee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381000" y="30099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D4A574"/>
          </a:solidFill>
          <a:ln/>
        </p:spPr>
      </p:sp>
      <p:sp>
        <p:nvSpPr>
          <p:cNvPr id="13" name="Text 11"/>
          <p:cNvSpPr/>
          <p:nvPr/>
        </p:nvSpPr>
        <p:spPr>
          <a:xfrm>
            <a:off x="333375" y="3009900"/>
            <a:ext cx="5524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FDFBF7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03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990600" y="3048000"/>
            <a:ext cx="49720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3D3D3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Zielgruppe &amp; Markt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990600" y="3352800"/>
            <a:ext cx="4953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3D3D3D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Potenzial und Positionierung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381000" y="3733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D4A574"/>
          </a:solidFill>
          <a:ln/>
        </p:spPr>
      </p:sp>
      <p:sp>
        <p:nvSpPr>
          <p:cNvPr id="17" name="Text 15"/>
          <p:cNvSpPr/>
          <p:nvPr/>
        </p:nvSpPr>
        <p:spPr>
          <a:xfrm>
            <a:off x="333375" y="3733800"/>
            <a:ext cx="5524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FDFBF7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04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990600" y="3771900"/>
            <a:ext cx="49720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3D3D3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Der APE Foodtruck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990600" y="4076700"/>
            <a:ext cx="4953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3D3D3D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Fahrzeug und Ausstattung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381000" y="44577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D4A574"/>
          </a:solidFill>
          <a:ln/>
        </p:spPr>
      </p:sp>
      <p:sp>
        <p:nvSpPr>
          <p:cNvPr id="21" name="Text 19"/>
          <p:cNvSpPr/>
          <p:nvPr/>
        </p:nvSpPr>
        <p:spPr>
          <a:xfrm>
            <a:off x="333375" y="4457700"/>
            <a:ext cx="5524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FDFBF7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05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990600" y="4495800"/>
            <a:ext cx="49720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3D3D3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Einsatzmöglichkeiten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990600" y="4800600"/>
            <a:ext cx="4953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3D3D3D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Märkte, Events, Vereine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381000" y="5181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D4A574"/>
          </a:solidFill>
          <a:ln/>
        </p:spPr>
      </p:sp>
      <p:sp>
        <p:nvSpPr>
          <p:cNvPr id="25" name="Text 23"/>
          <p:cNvSpPr/>
          <p:nvPr/>
        </p:nvSpPr>
        <p:spPr>
          <a:xfrm>
            <a:off x="333375" y="5181600"/>
            <a:ext cx="5524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FDFBF7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06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990600" y="5219700"/>
            <a:ext cx="49720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3D3D3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Investition &amp; Finanzierung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990600" y="5524500"/>
            <a:ext cx="4953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3D3D3D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Startkapital und Kosten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6324600" y="15621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8B7355"/>
          </a:solidFill>
          <a:ln/>
        </p:spPr>
      </p:sp>
      <p:sp>
        <p:nvSpPr>
          <p:cNvPr id="29" name="Text 27"/>
          <p:cNvSpPr/>
          <p:nvPr/>
        </p:nvSpPr>
        <p:spPr>
          <a:xfrm>
            <a:off x="6276975" y="1562100"/>
            <a:ext cx="5524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FDFBF7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07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6934200" y="1600200"/>
            <a:ext cx="49720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3D3D3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Kostenstruktur</a:t>
            </a:r>
            <a:endParaRPr lang="en-US" sz="1600" dirty="0"/>
          </a:p>
        </p:txBody>
      </p:sp>
      <p:sp>
        <p:nvSpPr>
          <p:cNvPr id="31" name="Text 29"/>
          <p:cNvSpPr/>
          <p:nvPr/>
        </p:nvSpPr>
        <p:spPr>
          <a:xfrm>
            <a:off x="6934200" y="1905000"/>
            <a:ext cx="4953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3D3D3D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Monatliche Betriebskosten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6324600" y="2286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8B7355"/>
          </a:solidFill>
          <a:ln/>
        </p:spPr>
      </p:sp>
      <p:sp>
        <p:nvSpPr>
          <p:cNvPr id="33" name="Text 31"/>
          <p:cNvSpPr/>
          <p:nvPr/>
        </p:nvSpPr>
        <p:spPr>
          <a:xfrm>
            <a:off x="6276975" y="2286000"/>
            <a:ext cx="5524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FDFBF7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08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6934200" y="2324100"/>
            <a:ext cx="49720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3D3D3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Umsatzprognose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6934200" y="2628900"/>
            <a:ext cx="4953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3D3D3D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Einnahmepotenzial</a:t>
            </a:r>
            <a:endParaRPr lang="en-US" sz="1600" dirty="0"/>
          </a:p>
        </p:txBody>
      </p:sp>
      <p:sp>
        <p:nvSpPr>
          <p:cNvPr id="36" name="Shape 34"/>
          <p:cNvSpPr/>
          <p:nvPr/>
        </p:nvSpPr>
        <p:spPr>
          <a:xfrm>
            <a:off x="6324600" y="30099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8B7355"/>
          </a:solidFill>
          <a:ln/>
        </p:spPr>
      </p:sp>
      <p:sp>
        <p:nvSpPr>
          <p:cNvPr id="37" name="Text 35"/>
          <p:cNvSpPr/>
          <p:nvPr/>
        </p:nvSpPr>
        <p:spPr>
          <a:xfrm>
            <a:off x="6276975" y="3009900"/>
            <a:ext cx="5524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FDFBF7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09</a:t>
            </a:r>
            <a:endParaRPr lang="en-US" sz="1600" dirty="0"/>
          </a:p>
        </p:txBody>
      </p:sp>
      <p:sp>
        <p:nvSpPr>
          <p:cNvPr id="38" name="Text 36"/>
          <p:cNvSpPr/>
          <p:nvPr/>
        </p:nvSpPr>
        <p:spPr>
          <a:xfrm>
            <a:off x="6934200" y="3048000"/>
            <a:ext cx="49720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3D3D3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Break-Even-Analyse</a:t>
            </a:r>
            <a:endParaRPr lang="en-US" sz="1600" dirty="0"/>
          </a:p>
        </p:txBody>
      </p:sp>
      <p:sp>
        <p:nvSpPr>
          <p:cNvPr id="39" name="Text 37"/>
          <p:cNvSpPr/>
          <p:nvPr/>
        </p:nvSpPr>
        <p:spPr>
          <a:xfrm>
            <a:off x="6934200" y="3352800"/>
            <a:ext cx="4953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3D3D3D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Rentabilitätsberechnung</a:t>
            </a:r>
            <a:endParaRPr lang="en-US" sz="1600" dirty="0"/>
          </a:p>
        </p:txBody>
      </p:sp>
      <p:sp>
        <p:nvSpPr>
          <p:cNvPr id="40" name="Shape 38"/>
          <p:cNvSpPr/>
          <p:nvPr/>
        </p:nvSpPr>
        <p:spPr>
          <a:xfrm>
            <a:off x="6324600" y="3733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8B7355"/>
          </a:solidFill>
          <a:ln/>
        </p:spPr>
      </p:sp>
      <p:sp>
        <p:nvSpPr>
          <p:cNvPr id="41" name="Text 39"/>
          <p:cNvSpPr/>
          <p:nvPr/>
        </p:nvSpPr>
        <p:spPr>
          <a:xfrm>
            <a:off x="6276975" y="3733800"/>
            <a:ext cx="5524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FDFBF7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10</a:t>
            </a:r>
            <a:endParaRPr lang="en-US" sz="1600" dirty="0"/>
          </a:p>
        </p:txBody>
      </p:sp>
      <p:sp>
        <p:nvSpPr>
          <p:cNvPr id="42" name="Text 40"/>
          <p:cNvSpPr/>
          <p:nvPr/>
        </p:nvSpPr>
        <p:spPr>
          <a:xfrm>
            <a:off x="6934200" y="3771900"/>
            <a:ext cx="49720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3D3D3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Rechtliche Grundlagen</a:t>
            </a:r>
            <a:endParaRPr lang="en-US" sz="1600" dirty="0"/>
          </a:p>
        </p:txBody>
      </p:sp>
      <p:sp>
        <p:nvSpPr>
          <p:cNvPr id="43" name="Text 41"/>
          <p:cNvSpPr/>
          <p:nvPr/>
        </p:nvSpPr>
        <p:spPr>
          <a:xfrm>
            <a:off x="6934200" y="4076700"/>
            <a:ext cx="4953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3D3D3D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Genehmigungen und Lizenzen</a:t>
            </a:r>
            <a:endParaRPr lang="en-US" sz="1600" dirty="0"/>
          </a:p>
        </p:txBody>
      </p:sp>
      <p:sp>
        <p:nvSpPr>
          <p:cNvPr id="44" name="Shape 42"/>
          <p:cNvSpPr/>
          <p:nvPr/>
        </p:nvSpPr>
        <p:spPr>
          <a:xfrm>
            <a:off x="6324600" y="44577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E07A5F"/>
          </a:solidFill>
          <a:ln/>
        </p:spPr>
      </p:sp>
      <p:sp>
        <p:nvSpPr>
          <p:cNvPr id="45" name="Text 43"/>
          <p:cNvSpPr/>
          <p:nvPr/>
        </p:nvSpPr>
        <p:spPr>
          <a:xfrm>
            <a:off x="6276975" y="4457700"/>
            <a:ext cx="5524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FDFBF7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11</a:t>
            </a:r>
            <a:endParaRPr lang="en-US" sz="1600" dirty="0"/>
          </a:p>
        </p:txBody>
      </p:sp>
      <p:sp>
        <p:nvSpPr>
          <p:cNvPr id="46" name="Text 44"/>
          <p:cNvSpPr/>
          <p:nvPr/>
        </p:nvSpPr>
        <p:spPr>
          <a:xfrm>
            <a:off x="6934200" y="4495800"/>
            <a:ext cx="49720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3D3D3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Roadmap</a:t>
            </a:r>
            <a:endParaRPr lang="en-US" sz="1600" dirty="0"/>
          </a:p>
        </p:txBody>
      </p:sp>
      <p:sp>
        <p:nvSpPr>
          <p:cNvPr id="47" name="Text 45"/>
          <p:cNvSpPr/>
          <p:nvPr/>
        </p:nvSpPr>
        <p:spPr>
          <a:xfrm>
            <a:off x="6934200" y="4800600"/>
            <a:ext cx="4953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3D3D3D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Nächste Schritte</a:t>
            </a:r>
            <a:endParaRPr lang="en-US" sz="1600" dirty="0"/>
          </a:p>
        </p:txBody>
      </p:sp>
      <p:sp>
        <p:nvSpPr>
          <p:cNvPr id="48" name="Shape 46"/>
          <p:cNvSpPr/>
          <p:nvPr/>
        </p:nvSpPr>
        <p:spPr>
          <a:xfrm>
            <a:off x="6324600" y="5181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E07A5F"/>
          </a:solidFill>
          <a:ln/>
        </p:spPr>
      </p:sp>
      <p:sp>
        <p:nvSpPr>
          <p:cNvPr id="49" name="Text 47"/>
          <p:cNvSpPr/>
          <p:nvPr/>
        </p:nvSpPr>
        <p:spPr>
          <a:xfrm>
            <a:off x="6276975" y="5181600"/>
            <a:ext cx="5524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FDFBF7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12</a:t>
            </a:r>
            <a:endParaRPr lang="en-US" sz="1600" dirty="0"/>
          </a:p>
        </p:txBody>
      </p:sp>
      <p:sp>
        <p:nvSpPr>
          <p:cNvPr id="50" name="Text 48"/>
          <p:cNvSpPr/>
          <p:nvPr/>
        </p:nvSpPr>
        <p:spPr>
          <a:xfrm>
            <a:off x="6934200" y="5219700"/>
            <a:ext cx="49720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3D3D3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Kontakt</a:t>
            </a:r>
            <a:endParaRPr lang="en-US" sz="1600" dirty="0"/>
          </a:p>
        </p:txBody>
      </p:sp>
      <p:sp>
        <p:nvSpPr>
          <p:cNvPr id="51" name="Text 49"/>
          <p:cNvSpPr/>
          <p:nvPr/>
        </p:nvSpPr>
        <p:spPr>
          <a:xfrm>
            <a:off x="6934200" y="5524500"/>
            <a:ext cx="4953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3D3D3D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Lassen Sie uns starten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DFB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65436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spc="105" kern="0" dirty="0">
                <a:solidFill>
                  <a:srgbClr val="D4A574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01 / DIE VISION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685800"/>
            <a:ext cx="670560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3D3D3D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Die Geschäftsidee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81000" y="14859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D4A574"/>
          </a:solidFill>
          <a:ln/>
        </p:spPr>
      </p:sp>
      <p:sp>
        <p:nvSpPr>
          <p:cNvPr id="5" name="Shape 3"/>
          <p:cNvSpPr/>
          <p:nvPr/>
        </p:nvSpPr>
        <p:spPr>
          <a:xfrm>
            <a:off x="514350" y="1619250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89669" y="32407"/>
                </a:moveTo>
                <a:lnTo>
                  <a:pt x="95250" y="40109"/>
                </a:lnTo>
                <a:lnTo>
                  <a:pt x="100831" y="32407"/>
                </a:lnTo>
                <a:cubicBezTo>
                  <a:pt x="110133" y="19534"/>
                  <a:pt x="125090" y="11906"/>
                  <a:pt x="140977" y="11906"/>
                </a:cubicBezTo>
                <a:cubicBezTo>
                  <a:pt x="168325" y="11906"/>
                  <a:pt x="190500" y="34082"/>
                  <a:pt x="190500" y="61429"/>
                </a:cubicBezTo>
                <a:lnTo>
                  <a:pt x="190500" y="62396"/>
                </a:lnTo>
                <a:cubicBezTo>
                  <a:pt x="190500" y="104142"/>
                  <a:pt x="138447" y="152623"/>
                  <a:pt x="111286" y="173348"/>
                </a:cubicBezTo>
                <a:cubicBezTo>
                  <a:pt x="106673" y="176845"/>
                  <a:pt x="101017" y="178594"/>
                  <a:pt x="95250" y="178594"/>
                </a:cubicBezTo>
                <a:cubicBezTo>
                  <a:pt x="89483" y="178594"/>
                  <a:pt x="83790" y="176882"/>
                  <a:pt x="79214" y="173348"/>
                </a:cubicBezTo>
                <a:cubicBezTo>
                  <a:pt x="52053" y="152623"/>
                  <a:pt x="0" y="104142"/>
                  <a:pt x="0" y="62396"/>
                </a:cubicBezTo>
                <a:lnTo>
                  <a:pt x="0" y="61429"/>
                </a:lnTo>
                <a:cubicBezTo>
                  <a:pt x="0" y="34082"/>
                  <a:pt x="22175" y="11906"/>
                  <a:pt x="49523" y="11906"/>
                </a:cubicBezTo>
                <a:cubicBezTo>
                  <a:pt x="65410" y="11906"/>
                  <a:pt x="80367" y="19534"/>
                  <a:pt x="89669" y="32407"/>
                </a:cubicBezTo>
                <a:close/>
              </a:path>
            </a:pathLst>
          </a:custGeom>
          <a:solidFill>
            <a:srgbClr val="FDFBF7"/>
          </a:solidFill>
          <a:ln/>
        </p:spPr>
      </p:sp>
      <p:sp>
        <p:nvSpPr>
          <p:cNvPr id="6" name="Text 4"/>
          <p:cNvSpPr/>
          <p:nvPr/>
        </p:nvSpPr>
        <p:spPr>
          <a:xfrm>
            <a:off x="952500" y="1562100"/>
            <a:ext cx="250507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3D3D3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Handgemachte Qualität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381000" y="2057400"/>
            <a:ext cx="6553200" cy="742950"/>
          </a:xfrm>
          <a:prstGeom prst="rect">
            <a:avLst/>
          </a:prstGeom>
          <a:noFill/>
          <a:ln/>
        </p:spPr>
        <p:txBody>
          <a:bodyPr wrap="square" lIns="57150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3D3D3D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Wir bringen handgemachte Käsekuchen nach traditionellen Rezepten direkt zu den Menschen. Jeder Kuchen wird mit Liebe und hochwertigen Zutaten zubereitet – so wie es Oma schon gemacht hat.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381000" y="295275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8B7355"/>
          </a:solidFill>
          <a:ln/>
        </p:spPr>
      </p:sp>
      <p:sp>
        <p:nvSpPr>
          <p:cNvPr id="9" name="Shape 7"/>
          <p:cNvSpPr/>
          <p:nvPr/>
        </p:nvSpPr>
        <p:spPr>
          <a:xfrm>
            <a:off x="502444" y="3086100"/>
            <a:ext cx="214313" cy="190500"/>
          </a:xfrm>
          <a:custGeom>
            <a:avLst/>
            <a:gdLst/>
            <a:ahLst/>
            <a:cxnLst/>
            <a:rect l="l" t="t" r="r" b="b"/>
            <a:pathLst>
              <a:path w="214313" h="190500">
                <a:moveTo>
                  <a:pt x="0" y="35719"/>
                </a:moveTo>
                <a:cubicBezTo>
                  <a:pt x="0" y="22585"/>
                  <a:pt x="10678" y="11906"/>
                  <a:pt x="23812" y="11906"/>
                </a:cubicBezTo>
                <a:lnTo>
                  <a:pt x="130969" y="11906"/>
                </a:lnTo>
                <a:cubicBezTo>
                  <a:pt x="144103" y="11906"/>
                  <a:pt x="154781" y="22585"/>
                  <a:pt x="154781" y="35719"/>
                </a:cubicBezTo>
                <a:lnTo>
                  <a:pt x="154781" y="47625"/>
                </a:lnTo>
                <a:lnTo>
                  <a:pt x="173645" y="47625"/>
                </a:lnTo>
                <a:cubicBezTo>
                  <a:pt x="179970" y="47625"/>
                  <a:pt x="186035" y="50118"/>
                  <a:pt x="190500" y="54583"/>
                </a:cubicBezTo>
                <a:lnTo>
                  <a:pt x="207355" y="71438"/>
                </a:lnTo>
                <a:cubicBezTo>
                  <a:pt x="211820" y="75902"/>
                  <a:pt x="214313" y="81967"/>
                  <a:pt x="214313" y="88292"/>
                </a:cubicBezTo>
                <a:lnTo>
                  <a:pt x="214313" y="142875"/>
                </a:lnTo>
                <a:cubicBezTo>
                  <a:pt x="214313" y="156009"/>
                  <a:pt x="203634" y="166688"/>
                  <a:pt x="190500" y="166688"/>
                </a:cubicBezTo>
                <a:lnTo>
                  <a:pt x="189272" y="166688"/>
                </a:lnTo>
                <a:cubicBezTo>
                  <a:pt x="185403" y="180417"/>
                  <a:pt x="172752" y="190500"/>
                  <a:pt x="157758" y="190500"/>
                </a:cubicBezTo>
                <a:cubicBezTo>
                  <a:pt x="142763" y="190500"/>
                  <a:pt x="130150" y="180417"/>
                  <a:pt x="126243" y="166688"/>
                </a:cubicBezTo>
                <a:lnTo>
                  <a:pt x="88069" y="166688"/>
                </a:lnTo>
                <a:cubicBezTo>
                  <a:pt x="84200" y="180417"/>
                  <a:pt x="71549" y="190500"/>
                  <a:pt x="56555" y="190500"/>
                </a:cubicBezTo>
                <a:cubicBezTo>
                  <a:pt x="41560" y="190500"/>
                  <a:pt x="28947" y="180417"/>
                  <a:pt x="25040" y="166688"/>
                </a:cubicBezTo>
                <a:lnTo>
                  <a:pt x="23812" y="166688"/>
                </a:lnTo>
                <a:cubicBezTo>
                  <a:pt x="10678" y="166688"/>
                  <a:pt x="0" y="156009"/>
                  <a:pt x="0" y="142875"/>
                </a:cubicBezTo>
                <a:lnTo>
                  <a:pt x="0" y="35719"/>
                </a:lnTo>
                <a:close/>
                <a:moveTo>
                  <a:pt x="190500" y="107156"/>
                </a:moveTo>
                <a:lnTo>
                  <a:pt x="190500" y="88292"/>
                </a:lnTo>
                <a:lnTo>
                  <a:pt x="173645" y="71438"/>
                </a:lnTo>
                <a:lnTo>
                  <a:pt x="154781" y="71438"/>
                </a:lnTo>
                <a:lnTo>
                  <a:pt x="154781" y="107156"/>
                </a:lnTo>
                <a:lnTo>
                  <a:pt x="190500" y="107156"/>
                </a:lnTo>
                <a:close/>
                <a:moveTo>
                  <a:pt x="71438" y="157758"/>
                </a:moveTo>
                <a:cubicBezTo>
                  <a:pt x="71438" y="149544"/>
                  <a:pt x="64769" y="142875"/>
                  <a:pt x="56555" y="142875"/>
                </a:cubicBezTo>
                <a:cubicBezTo>
                  <a:pt x="48341" y="142875"/>
                  <a:pt x="41672" y="149544"/>
                  <a:pt x="41672" y="157758"/>
                </a:cubicBezTo>
                <a:cubicBezTo>
                  <a:pt x="41672" y="165972"/>
                  <a:pt x="48341" y="172641"/>
                  <a:pt x="56555" y="172641"/>
                </a:cubicBezTo>
                <a:cubicBezTo>
                  <a:pt x="64769" y="172641"/>
                  <a:pt x="71438" y="165972"/>
                  <a:pt x="71438" y="157758"/>
                </a:cubicBezTo>
                <a:close/>
                <a:moveTo>
                  <a:pt x="157758" y="172641"/>
                </a:moveTo>
                <a:cubicBezTo>
                  <a:pt x="165972" y="172641"/>
                  <a:pt x="172641" y="165972"/>
                  <a:pt x="172641" y="157758"/>
                </a:cubicBezTo>
                <a:cubicBezTo>
                  <a:pt x="172641" y="149544"/>
                  <a:pt x="165972" y="142875"/>
                  <a:pt x="157758" y="142875"/>
                </a:cubicBezTo>
                <a:cubicBezTo>
                  <a:pt x="149544" y="142875"/>
                  <a:pt x="142875" y="149544"/>
                  <a:pt x="142875" y="157758"/>
                </a:cubicBezTo>
                <a:cubicBezTo>
                  <a:pt x="142875" y="165972"/>
                  <a:pt x="149544" y="172641"/>
                  <a:pt x="157758" y="172641"/>
                </a:cubicBezTo>
                <a:close/>
              </a:path>
            </a:pathLst>
          </a:custGeom>
          <a:solidFill>
            <a:srgbClr val="FDFBF7"/>
          </a:solidFill>
          <a:ln/>
        </p:spPr>
      </p:sp>
      <p:sp>
        <p:nvSpPr>
          <p:cNvPr id="10" name="Text 8"/>
          <p:cNvSpPr/>
          <p:nvPr/>
        </p:nvSpPr>
        <p:spPr>
          <a:xfrm>
            <a:off x="952500" y="3028950"/>
            <a:ext cx="165735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3D3D3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Mobile Präsenz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381000" y="3524250"/>
            <a:ext cx="6553200" cy="742950"/>
          </a:xfrm>
          <a:prstGeom prst="rect">
            <a:avLst/>
          </a:prstGeom>
          <a:noFill/>
          <a:ln/>
        </p:spPr>
        <p:txBody>
          <a:bodyPr wrap="square" lIns="57150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3D3D3D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Unser charmant mobiler APE-Foodtruck ermöglicht es uns, an verschiedensten Orten präsent zu sein – von Wochenmärkten über Stadtfeste bis hin zu privaten Feiern und Vereinsveranstaltungen.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381000" y="4419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E07A5F"/>
          </a:solidFill>
          <a:ln/>
        </p:spPr>
      </p:sp>
      <p:sp>
        <p:nvSpPr>
          <p:cNvPr id="13" name="Shape 11"/>
          <p:cNvSpPr/>
          <p:nvPr/>
        </p:nvSpPr>
        <p:spPr>
          <a:xfrm>
            <a:off x="490538" y="4552950"/>
            <a:ext cx="238125" cy="190500"/>
          </a:xfrm>
          <a:custGeom>
            <a:avLst/>
            <a:gdLst/>
            <a:ahLst/>
            <a:cxnLst/>
            <a:rect l="l" t="t" r="r" b="b"/>
            <a:pathLst>
              <a:path w="238125" h="190500">
                <a:moveTo>
                  <a:pt x="119063" y="5953"/>
                </a:moveTo>
                <a:cubicBezTo>
                  <a:pt x="140419" y="5953"/>
                  <a:pt x="157758" y="23292"/>
                  <a:pt x="157758" y="44648"/>
                </a:cubicBezTo>
                <a:cubicBezTo>
                  <a:pt x="157758" y="66005"/>
                  <a:pt x="140419" y="83344"/>
                  <a:pt x="119063" y="83344"/>
                </a:cubicBezTo>
                <a:cubicBezTo>
                  <a:pt x="97706" y="83344"/>
                  <a:pt x="80367" y="66005"/>
                  <a:pt x="80367" y="44648"/>
                </a:cubicBezTo>
                <a:cubicBezTo>
                  <a:pt x="80367" y="23292"/>
                  <a:pt x="97706" y="5953"/>
                  <a:pt x="119063" y="5953"/>
                </a:cubicBezTo>
                <a:close/>
                <a:moveTo>
                  <a:pt x="35719" y="32742"/>
                </a:moveTo>
                <a:cubicBezTo>
                  <a:pt x="50504" y="32742"/>
                  <a:pt x="62508" y="44746"/>
                  <a:pt x="62508" y="59531"/>
                </a:cubicBezTo>
                <a:cubicBezTo>
                  <a:pt x="62508" y="74317"/>
                  <a:pt x="50504" y="86320"/>
                  <a:pt x="35719" y="86320"/>
                </a:cubicBezTo>
                <a:cubicBezTo>
                  <a:pt x="20933" y="86320"/>
                  <a:pt x="8930" y="74317"/>
                  <a:pt x="8930" y="59531"/>
                </a:cubicBezTo>
                <a:cubicBezTo>
                  <a:pt x="8930" y="44746"/>
                  <a:pt x="20933" y="32742"/>
                  <a:pt x="35719" y="32742"/>
                </a:cubicBezTo>
                <a:close/>
                <a:moveTo>
                  <a:pt x="0" y="154781"/>
                </a:moveTo>
                <a:cubicBezTo>
                  <a:pt x="0" y="128476"/>
                  <a:pt x="21320" y="107156"/>
                  <a:pt x="47625" y="107156"/>
                </a:cubicBezTo>
                <a:cubicBezTo>
                  <a:pt x="52388" y="107156"/>
                  <a:pt x="57001" y="107863"/>
                  <a:pt x="61354" y="109165"/>
                </a:cubicBezTo>
                <a:cubicBezTo>
                  <a:pt x="49113" y="122858"/>
                  <a:pt x="41672" y="140940"/>
                  <a:pt x="41672" y="160734"/>
                </a:cubicBezTo>
                <a:lnTo>
                  <a:pt x="41672" y="166688"/>
                </a:lnTo>
                <a:cubicBezTo>
                  <a:pt x="41672" y="170929"/>
                  <a:pt x="42565" y="174947"/>
                  <a:pt x="44165" y="178594"/>
                </a:cubicBezTo>
                <a:lnTo>
                  <a:pt x="11906" y="178594"/>
                </a:lnTo>
                <a:cubicBezTo>
                  <a:pt x="5321" y="178594"/>
                  <a:pt x="0" y="173273"/>
                  <a:pt x="0" y="166688"/>
                </a:cubicBezTo>
                <a:lnTo>
                  <a:pt x="0" y="154781"/>
                </a:lnTo>
                <a:close/>
                <a:moveTo>
                  <a:pt x="193960" y="178594"/>
                </a:moveTo>
                <a:cubicBezTo>
                  <a:pt x="195560" y="174947"/>
                  <a:pt x="196453" y="170929"/>
                  <a:pt x="196453" y="166688"/>
                </a:cubicBezTo>
                <a:lnTo>
                  <a:pt x="196453" y="160734"/>
                </a:lnTo>
                <a:cubicBezTo>
                  <a:pt x="196453" y="140940"/>
                  <a:pt x="189012" y="122858"/>
                  <a:pt x="176771" y="109165"/>
                </a:cubicBezTo>
                <a:cubicBezTo>
                  <a:pt x="181124" y="107863"/>
                  <a:pt x="185738" y="107156"/>
                  <a:pt x="190500" y="107156"/>
                </a:cubicBezTo>
                <a:cubicBezTo>
                  <a:pt x="216805" y="107156"/>
                  <a:pt x="238125" y="128476"/>
                  <a:pt x="238125" y="154781"/>
                </a:cubicBezTo>
                <a:lnTo>
                  <a:pt x="238125" y="166688"/>
                </a:lnTo>
                <a:cubicBezTo>
                  <a:pt x="238125" y="173273"/>
                  <a:pt x="232804" y="178594"/>
                  <a:pt x="226219" y="178594"/>
                </a:cubicBezTo>
                <a:lnTo>
                  <a:pt x="193960" y="178594"/>
                </a:lnTo>
                <a:close/>
                <a:moveTo>
                  <a:pt x="175617" y="59531"/>
                </a:moveTo>
                <a:cubicBezTo>
                  <a:pt x="175617" y="44746"/>
                  <a:pt x="187621" y="32742"/>
                  <a:pt x="202406" y="32742"/>
                </a:cubicBezTo>
                <a:cubicBezTo>
                  <a:pt x="217192" y="32742"/>
                  <a:pt x="229195" y="44746"/>
                  <a:pt x="229195" y="59531"/>
                </a:cubicBezTo>
                <a:cubicBezTo>
                  <a:pt x="229195" y="74317"/>
                  <a:pt x="217192" y="86320"/>
                  <a:pt x="202406" y="86320"/>
                </a:cubicBezTo>
                <a:cubicBezTo>
                  <a:pt x="187621" y="86320"/>
                  <a:pt x="175617" y="74317"/>
                  <a:pt x="175617" y="59531"/>
                </a:cubicBezTo>
                <a:close/>
                <a:moveTo>
                  <a:pt x="59531" y="160734"/>
                </a:moveTo>
                <a:cubicBezTo>
                  <a:pt x="59531" y="127843"/>
                  <a:pt x="86171" y="101203"/>
                  <a:pt x="119063" y="101203"/>
                </a:cubicBezTo>
                <a:cubicBezTo>
                  <a:pt x="151954" y="101203"/>
                  <a:pt x="178594" y="127843"/>
                  <a:pt x="178594" y="160734"/>
                </a:cubicBezTo>
                <a:lnTo>
                  <a:pt x="178594" y="166688"/>
                </a:lnTo>
                <a:cubicBezTo>
                  <a:pt x="178594" y="173273"/>
                  <a:pt x="173273" y="178594"/>
                  <a:pt x="166688" y="178594"/>
                </a:cubicBezTo>
                <a:lnTo>
                  <a:pt x="71438" y="178594"/>
                </a:lnTo>
                <a:cubicBezTo>
                  <a:pt x="64852" y="178594"/>
                  <a:pt x="59531" y="173273"/>
                  <a:pt x="59531" y="166688"/>
                </a:cubicBezTo>
                <a:lnTo>
                  <a:pt x="59531" y="160734"/>
                </a:lnTo>
                <a:close/>
              </a:path>
            </a:pathLst>
          </a:custGeom>
          <a:solidFill>
            <a:srgbClr val="FDFBF7"/>
          </a:solidFill>
          <a:ln/>
        </p:spPr>
      </p:sp>
      <p:sp>
        <p:nvSpPr>
          <p:cNvPr id="14" name="Text 12"/>
          <p:cNvSpPr/>
          <p:nvPr/>
        </p:nvSpPr>
        <p:spPr>
          <a:xfrm>
            <a:off x="952500" y="4495800"/>
            <a:ext cx="264795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3D3D3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Regionale Verbundenheit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381000" y="4991100"/>
            <a:ext cx="6553200" cy="742950"/>
          </a:xfrm>
          <a:prstGeom prst="rect">
            <a:avLst/>
          </a:prstGeom>
          <a:noFill/>
          <a:ln/>
        </p:spPr>
        <p:txBody>
          <a:bodyPr wrap="square" lIns="57150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3D3D3D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Wir schaffen Genussmomente und fördern die regionale Gemeinschaft. Unser Konzept verbindet nostalgischen Charme mit modernem, flexiblem Service – perfekt für alle, die Wert auf Qualität und Authentizität legen.</a:t>
            </a:r>
            <a:endParaRPr lang="en-US" sz="1600" dirty="0"/>
          </a:p>
        </p:txBody>
      </p:sp>
      <p:pic>
        <p:nvPicPr>
          <p:cNvPr id="16" name="Image 0" descr="https://kimi-web-img.moonshot.cn/img/static1.squarespace.com/673fb4714698e8580497ed12a627f9002a1cdb79.jpg">    </p:cNvPr>
          <p:cNvPicPr>
            <a:picLocks noChangeAspect="1"/>
          </p:cNvPicPr>
          <p:nvPr/>
        </p:nvPicPr>
        <p:blipFill>
          <a:blip r:embed="rId1"/>
          <a:srcRect l="7560" r="7560" t="0" b="0"/>
          <a:stretch/>
        </p:blipFill>
        <p:spPr>
          <a:xfrm>
            <a:off x="7239000" y="381000"/>
            <a:ext cx="4572000" cy="6096000"/>
          </a:xfrm>
          <a:prstGeom prst="roundRect">
            <a:avLst>
              <a:gd name="adj" fmla="val 3333"/>
            </a:avLst>
          </a:prstGeom>
        </p:spPr>
      </p:pic>
    </p:spTree>
  </p:cSld>
  <p:clrMapOvr>
    <a:masterClrMapping/>
  </p:clrMapOvr>
  <p:transition>
    <p:fade/>
    <p:spd val="me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DFB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4966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spc="105" kern="0" dirty="0">
                <a:solidFill>
                  <a:srgbClr val="D4A574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02 / DAS ANGEBOT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685800"/>
            <a:ext cx="11658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3D3D3D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Unser Produktangebot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400050" y="1371600"/>
            <a:ext cx="5581650" cy="2933700"/>
          </a:xfrm>
          <a:custGeom>
            <a:avLst/>
            <a:gdLst/>
            <a:ahLst/>
            <a:cxnLst/>
            <a:rect l="l" t="t" r="r" b="b"/>
            <a:pathLst>
              <a:path w="5581650" h="2933700">
                <a:moveTo>
                  <a:pt x="38100" y="0"/>
                </a:moveTo>
                <a:lnTo>
                  <a:pt x="5467353" y="0"/>
                </a:lnTo>
                <a:cubicBezTo>
                  <a:pt x="5530478" y="0"/>
                  <a:pt x="5581650" y="51172"/>
                  <a:pt x="5581650" y="114297"/>
                </a:cubicBezTo>
                <a:lnTo>
                  <a:pt x="5581650" y="2819403"/>
                </a:lnTo>
                <a:cubicBezTo>
                  <a:pt x="5581650" y="2882528"/>
                  <a:pt x="5530478" y="2933700"/>
                  <a:pt x="5467353" y="2933700"/>
                </a:cubicBezTo>
                <a:lnTo>
                  <a:pt x="38100" y="2933700"/>
                </a:lnTo>
                <a:cubicBezTo>
                  <a:pt x="17072" y="2933700"/>
                  <a:pt x="0" y="2916628"/>
                  <a:pt x="0" y="28956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57150" dist="38100" dir="5400000">
              <a:srgbClr val="000000">
                <a:alpha val="10196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400050" y="1371600"/>
            <a:ext cx="38100" cy="2933700"/>
          </a:xfrm>
          <a:custGeom>
            <a:avLst/>
            <a:gdLst/>
            <a:ahLst/>
            <a:cxnLst/>
            <a:rect l="l" t="t" r="r" b="b"/>
            <a:pathLst>
              <a:path w="38100" h="2933700">
                <a:moveTo>
                  <a:pt x="38100" y="0"/>
                </a:moveTo>
                <a:lnTo>
                  <a:pt x="38100" y="0"/>
                </a:lnTo>
                <a:lnTo>
                  <a:pt x="38100" y="2933700"/>
                </a:lnTo>
                <a:lnTo>
                  <a:pt x="38100" y="2933700"/>
                </a:lnTo>
                <a:cubicBezTo>
                  <a:pt x="17072" y="2933700"/>
                  <a:pt x="0" y="2916628"/>
                  <a:pt x="0" y="28956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D4A574"/>
          </a:solidFill>
          <a:ln/>
        </p:spPr>
      </p:sp>
      <p:sp>
        <p:nvSpPr>
          <p:cNvPr id="6" name="Shape 4"/>
          <p:cNvSpPr/>
          <p:nvPr/>
        </p:nvSpPr>
        <p:spPr>
          <a:xfrm>
            <a:off x="676275" y="16383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228600" y="107246"/>
                </a:moveTo>
                <a:lnTo>
                  <a:pt x="228600" y="114300"/>
                </a:lnTo>
                <a:lnTo>
                  <a:pt x="0" y="114300"/>
                </a:lnTo>
                <a:cubicBezTo>
                  <a:pt x="0" y="105370"/>
                  <a:pt x="4465" y="97021"/>
                  <a:pt x="11876" y="92065"/>
                </a:cubicBezTo>
                <a:lnTo>
                  <a:pt x="122739" y="18172"/>
                </a:lnTo>
                <a:cubicBezTo>
                  <a:pt x="126578" y="15627"/>
                  <a:pt x="131043" y="14288"/>
                  <a:pt x="135642" y="14288"/>
                </a:cubicBezTo>
                <a:cubicBezTo>
                  <a:pt x="186988" y="14288"/>
                  <a:pt x="228600" y="55900"/>
                  <a:pt x="228600" y="107246"/>
                </a:cubicBezTo>
                <a:close/>
                <a:moveTo>
                  <a:pt x="228600" y="135731"/>
                </a:moveTo>
                <a:lnTo>
                  <a:pt x="228600" y="185738"/>
                </a:lnTo>
                <a:cubicBezTo>
                  <a:pt x="228600" y="201498"/>
                  <a:pt x="215786" y="214313"/>
                  <a:pt x="200025" y="214313"/>
                </a:cubicBezTo>
                <a:lnTo>
                  <a:pt x="28575" y="214313"/>
                </a:lnTo>
                <a:cubicBezTo>
                  <a:pt x="12814" y="214313"/>
                  <a:pt x="0" y="201498"/>
                  <a:pt x="0" y="185738"/>
                </a:cubicBezTo>
                <a:lnTo>
                  <a:pt x="0" y="135731"/>
                </a:lnTo>
                <a:lnTo>
                  <a:pt x="228600" y="135731"/>
                </a:lnTo>
                <a:close/>
              </a:path>
            </a:pathLst>
          </a:custGeom>
          <a:solidFill>
            <a:srgbClr val="D4A574"/>
          </a:solidFill>
          <a:ln/>
        </p:spPr>
      </p:sp>
      <p:sp>
        <p:nvSpPr>
          <p:cNvPr id="7" name="Text 5"/>
          <p:cNvSpPr/>
          <p:nvPr/>
        </p:nvSpPr>
        <p:spPr>
          <a:xfrm>
            <a:off x="1047750" y="1600200"/>
            <a:ext cx="258127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3D3D3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Käsekuchen-Variationen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647700" y="21336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0"/>
                </a:moveTo>
                <a:lnTo>
                  <a:pt x="38100" y="0"/>
                </a:lnTo>
                <a:cubicBezTo>
                  <a:pt x="59128" y="0"/>
                  <a:pt x="76200" y="17072"/>
                  <a:pt x="76200" y="38100"/>
                </a:cubicBezTo>
                <a:lnTo>
                  <a:pt x="76200" y="38100"/>
                </a:lnTo>
                <a:cubicBezTo>
                  <a:pt x="76200" y="59128"/>
                  <a:pt x="59128" y="76200"/>
                  <a:pt x="38100" y="76200"/>
                </a:cubicBezTo>
                <a:lnTo>
                  <a:pt x="38100" y="76200"/>
                </a:lnTo>
                <a:cubicBezTo>
                  <a:pt x="17072" y="76200"/>
                  <a:pt x="0" y="59128"/>
                  <a:pt x="0" y="381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D4A574"/>
          </a:solidFill>
          <a:ln/>
        </p:spPr>
      </p:sp>
      <p:sp>
        <p:nvSpPr>
          <p:cNvPr id="9" name="Text 7"/>
          <p:cNvSpPr/>
          <p:nvPr/>
        </p:nvSpPr>
        <p:spPr>
          <a:xfrm>
            <a:off x="838200" y="2057400"/>
            <a:ext cx="29908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3D3D3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Klassischer Käsekuchen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838200" y="2286000"/>
            <a:ext cx="29813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3D3D3D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Nach traditionellem Rezept mit goldbrauner Kruste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647700" y="26670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0"/>
                </a:moveTo>
                <a:lnTo>
                  <a:pt x="38100" y="0"/>
                </a:lnTo>
                <a:cubicBezTo>
                  <a:pt x="59128" y="0"/>
                  <a:pt x="76200" y="17072"/>
                  <a:pt x="76200" y="38100"/>
                </a:cubicBezTo>
                <a:lnTo>
                  <a:pt x="76200" y="38100"/>
                </a:lnTo>
                <a:cubicBezTo>
                  <a:pt x="76200" y="59128"/>
                  <a:pt x="59128" y="76200"/>
                  <a:pt x="38100" y="76200"/>
                </a:cubicBezTo>
                <a:lnTo>
                  <a:pt x="38100" y="76200"/>
                </a:lnTo>
                <a:cubicBezTo>
                  <a:pt x="17072" y="76200"/>
                  <a:pt x="0" y="59128"/>
                  <a:pt x="0" y="381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D4A574"/>
          </a:solidFill>
          <a:ln/>
        </p:spPr>
      </p:sp>
      <p:sp>
        <p:nvSpPr>
          <p:cNvPr id="12" name="Text 10"/>
          <p:cNvSpPr/>
          <p:nvPr/>
        </p:nvSpPr>
        <p:spPr>
          <a:xfrm>
            <a:off x="838200" y="2590800"/>
            <a:ext cx="32099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3D3D3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Obst-Variationen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838200" y="2819400"/>
            <a:ext cx="32004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3D3D3D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Mit saisonalen Früchten (Erdbeere, Heidelbeere, Apfel)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647700" y="32004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0"/>
                </a:moveTo>
                <a:lnTo>
                  <a:pt x="38100" y="0"/>
                </a:lnTo>
                <a:cubicBezTo>
                  <a:pt x="59128" y="0"/>
                  <a:pt x="76200" y="17072"/>
                  <a:pt x="76200" y="38100"/>
                </a:cubicBezTo>
                <a:lnTo>
                  <a:pt x="76200" y="38100"/>
                </a:lnTo>
                <a:cubicBezTo>
                  <a:pt x="76200" y="59128"/>
                  <a:pt x="59128" y="76200"/>
                  <a:pt x="38100" y="76200"/>
                </a:cubicBezTo>
                <a:lnTo>
                  <a:pt x="38100" y="76200"/>
                </a:lnTo>
                <a:cubicBezTo>
                  <a:pt x="17072" y="76200"/>
                  <a:pt x="0" y="59128"/>
                  <a:pt x="0" y="381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D4A574"/>
          </a:solidFill>
          <a:ln/>
        </p:spPr>
      </p:sp>
      <p:sp>
        <p:nvSpPr>
          <p:cNvPr id="15" name="Text 13"/>
          <p:cNvSpPr/>
          <p:nvPr/>
        </p:nvSpPr>
        <p:spPr>
          <a:xfrm>
            <a:off x="838200" y="3124200"/>
            <a:ext cx="18097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3D3D3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Schoko-Käsekuchen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838200" y="3352800"/>
            <a:ext cx="18002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3D3D3D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Für alle Schokoladenliebhaber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647700" y="37338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0"/>
                </a:moveTo>
                <a:lnTo>
                  <a:pt x="38100" y="0"/>
                </a:lnTo>
                <a:cubicBezTo>
                  <a:pt x="59128" y="0"/>
                  <a:pt x="76200" y="17072"/>
                  <a:pt x="76200" y="38100"/>
                </a:cubicBezTo>
                <a:lnTo>
                  <a:pt x="76200" y="38100"/>
                </a:lnTo>
                <a:cubicBezTo>
                  <a:pt x="76200" y="59128"/>
                  <a:pt x="59128" y="76200"/>
                  <a:pt x="38100" y="76200"/>
                </a:cubicBezTo>
                <a:lnTo>
                  <a:pt x="38100" y="76200"/>
                </a:lnTo>
                <a:cubicBezTo>
                  <a:pt x="17072" y="76200"/>
                  <a:pt x="0" y="59128"/>
                  <a:pt x="0" y="381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D4A574"/>
          </a:solidFill>
          <a:ln/>
        </p:spPr>
      </p:sp>
      <p:sp>
        <p:nvSpPr>
          <p:cNvPr id="18" name="Text 16"/>
          <p:cNvSpPr/>
          <p:nvPr/>
        </p:nvSpPr>
        <p:spPr>
          <a:xfrm>
            <a:off x="838200" y="3657600"/>
            <a:ext cx="29146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3D3D3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Saisonale Spezialitäten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838200" y="3886200"/>
            <a:ext cx="29051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3D3D3D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Weihnachtsstollen-Käsekuchen, Kürbis-Variation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400050" y="4457700"/>
            <a:ext cx="5581650" cy="1485900"/>
          </a:xfrm>
          <a:custGeom>
            <a:avLst/>
            <a:gdLst/>
            <a:ahLst/>
            <a:cxnLst/>
            <a:rect l="l" t="t" r="r" b="b"/>
            <a:pathLst>
              <a:path w="5581650" h="1485900">
                <a:moveTo>
                  <a:pt x="38100" y="0"/>
                </a:moveTo>
                <a:lnTo>
                  <a:pt x="5467355" y="0"/>
                </a:lnTo>
                <a:cubicBezTo>
                  <a:pt x="5530436" y="0"/>
                  <a:pt x="5581650" y="51214"/>
                  <a:pt x="5581650" y="114295"/>
                </a:cubicBezTo>
                <a:lnTo>
                  <a:pt x="5581650" y="1371605"/>
                </a:lnTo>
                <a:cubicBezTo>
                  <a:pt x="5581650" y="1434686"/>
                  <a:pt x="5530436" y="1485900"/>
                  <a:pt x="5467355" y="1485900"/>
                </a:cubicBezTo>
                <a:lnTo>
                  <a:pt x="38100" y="1485900"/>
                </a:lnTo>
                <a:cubicBezTo>
                  <a:pt x="17072" y="1485900"/>
                  <a:pt x="0" y="1468828"/>
                  <a:pt x="0" y="14478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57150" dist="38100" dir="5400000">
              <a:srgbClr val="000000">
                <a:alpha val="10196"/>
              </a:srgbClr>
            </a:outerShdw>
          </a:effectLst>
        </p:spPr>
      </p:sp>
      <p:sp>
        <p:nvSpPr>
          <p:cNvPr id="21" name="Shape 19"/>
          <p:cNvSpPr/>
          <p:nvPr/>
        </p:nvSpPr>
        <p:spPr>
          <a:xfrm>
            <a:off x="400050" y="4457700"/>
            <a:ext cx="38100" cy="1485900"/>
          </a:xfrm>
          <a:custGeom>
            <a:avLst/>
            <a:gdLst/>
            <a:ahLst/>
            <a:cxnLst/>
            <a:rect l="l" t="t" r="r" b="b"/>
            <a:pathLst>
              <a:path w="38100" h="1485900">
                <a:moveTo>
                  <a:pt x="38100" y="0"/>
                </a:moveTo>
                <a:lnTo>
                  <a:pt x="38100" y="0"/>
                </a:lnTo>
                <a:lnTo>
                  <a:pt x="38100" y="1485900"/>
                </a:lnTo>
                <a:lnTo>
                  <a:pt x="38100" y="1485900"/>
                </a:lnTo>
                <a:cubicBezTo>
                  <a:pt x="17072" y="1485900"/>
                  <a:pt x="0" y="1468828"/>
                  <a:pt x="0" y="14478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8B7355"/>
          </a:solidFill>
          <a:ln/>
        </p:spPr>
      </p:sp>
      <p:sp>
        <p:nvSpPr>
          <p:cNvPr id="22" name="Shape 20"/>
          <p:cNvSpPr/>
          <p:nvPr/>
        </p:nvSpPr>
        <p:spPr>
          <a:xfrm>
            <a:off x="661988" y="4724400"/>
            <a:ext cx="257175" cy="228600"/>
          </a:xfrm>
          <a:custGeom>
            <a:avLst/>
            <a:gdLst/>
            <a:ahLst/>
            <a:cxnLst/>
            <a:rect l="l" t="t" r="r" b="b"/>
            <a:pathLst>
              <a:path w="257175" h="228600">
                <a:moveTo>
                  <a:pt x="28575" y="28575"/>
                </a:moveTo>
                <a:cubicBezTo>
                  <a:pt x="28575" y="20672"/>
                  <a:pt x="34960" y="14288"/>
                  <a:pt x="42863" y="14288"/>
                </a:cubicBezTo>
                <a:lnTo>
                  <a:pt x="200025" y="14288"/>
                </a:lnTo>
                <a:cubicBezTo>
                  <a:pt x="231591" y="14288"/>
                  <a:pt x="257175" y="39871"/>
                  <a:pt x="257175" y="71438"/>
                </a:cubicBezTo>
                <a:cubicBezTo>
                  <a:pt x="257175" y="103004"/>
                  <a:pt x="231591" y="128588"/>
                  <a:pt x="200025" y="128588"/>
                </a:cubicBezTo>
                <a:cubicBezTo>
                  <a:pt x="200025" y="152251"/>
                  <a:pt x="180826" y="171450"/>
                  <a:pt x="157163" y="171450"/>
                </a:cubicBezTo>
                <a:lnTo>
                  <a:pt x="71438" y="171450"/>
                </a:lnTo>
                <a:cubicBezTo>
                  <a:pt x="47774" y="171450"/>
                  <a:pt x="28575" y="152251"/>
                  <a:pt x="28575" y="128588"/>
                </a:cubicBezTo>
                <a:lnTo>
                  <a:pt x="28575" y="28575"/>
                </a:lnTo>
                <a:close/>
                <a:moveTo>
                  <a:pt x="228600" y="71438"/>
                </a:moveTo>
                <a:cubicBezTo>
                  <a:pt x="228600" y="55677"/>
                  <a:pt x="215786" y="42863"/>
                  <a:pt x="200025" y="42863"/>
                </a:cubicBezTo>
                <a:lnTo>
                  <a:pt x="200025" y="100013"/>
                </a:lnTo>
                <a:cubicBezTo>
                  <a:pt x="215786" y="100013"/>
                  <a:pt x="228600" y="87198"/>
                  <a:pt x="228600" y="71438"/>
                </a:cubicBezTo>
                <a:close/>
                <a:moveTo>
                  <a:pt x="28575" y="200025"/>
                </a:moveTo>
                <a:lnTo>
                  <a:pt x="200025" y="200025"/>
                </a:lnTo>
                <a:cubicBezTo>
                  <a:pt x="207928" y="200025"/>
                  <a:pt x="214313" y="206410"/>
                  <a:pt x="214313" y="214313"/>
                </a:cubicBezTo>
                <a:cubicBezTo>
                  <a:pt x="214313" y="222215"/>
                  <a:pt x="207928" y="228600"/>
                  <a:pt x="200025" y="228600"/>
                </a:cubicBezTo>
                <a:lnTo>
                  <a:pt x="28575" y="228600"/>
                </a:lnTo>
                <a:cubicBezTo>
                  <a:pt x="20672" y="228600"/>
                  <a:pt x="14288" y="222215"/>
                  <a:pt x="14288" y="214313"/>
                </a:cubicBezTo>
                <a:cubicBezTo>
                  <a:pt x="14288" y="206410"/>
                  <a:pt x="20672" y="200025"/>
                  <a:pt x="28575" y="200025"/>
                </a:cubicBezTo>
                <a:close/>
              </a:path>
            </a:pathLst>
          </a:custGeom>
          <a:solidFill>
            <a:srgbClr val="8B7355"/>
          </a:solidFill>
          <a:ln/>
        </p:spPr>
      </p:sp>
      <p:sp>
        <p:nvSpPr>
          <p:cNvPr id="23" name="Text 21"/>
          <p:cNvSpPr/>
          <p:nvPr/>
        </p:nvSpPr>
        <p:spPr>
          <a:xfrm>
            <a:off x="1047750" y="4686300"/>
            <a:ext cx="195262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3D3D3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Kaffee &amp; Getränke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657225" y="5181600"/>
            <a:ext cx="171450" cy="152400"/>
          </a:xfrm>
          <a:custGeom>
            <a:avLst/>
            <a:gdLst/>
            <a:ahLst/>
            <a:cxnLst/>
            <a:rect l="l" t="t" r="r" b="b"/>
            <a:pathLst>
              <a:path w="171450" h="152400">
                <a:moveTo>
                  <a:pt x="45244" y="-4762"/>
                </a:moveTo>
                <a:cubicBezTo>
                  <a:pt x="41285" y="-4762"/>
                  <a:pt x="38100" y="-1578"/>
                  <a:pt x="38100" y="2381"/>
                </a:cubicBezTo>
                <a:cubicBezTo>
                  <a:pt x="38100" y="13960"/>
                  <a:pt x="45065" y="20062"/>
                  <a:pt x="49738" y="24140"/>
                </a:cubicBezTo>
                <a:lnTo>
                  <a:pt x="50066" y="24438"/>
                </a:lnTo>
                <a:cubicBezTo>
                  <a:pt x="54918" y="28694"/>
                  <a:pt x="57150" y="30926"/>
                  <a:pt x="57150" y="35719"/>
                </a:cubicBezTo>
                <a:cubicBezTo>
                  <a:pt x="57150" y="39678"/>
                  <a:pt x="60335" y="42863"/>
                  <a:pt x="64294" y="42863"/>
                </a:cubicBezTo>
                <a:cubicBezTo>
                  <a:pt x="68253" y="42863"/>
                  <a:pt x="71438" y="39678"/>
                  <a:pt x="71438" y="35719"/>
                </a:cubicBezTo>
                <a:cubicBezTo>
                  <a:pt x="71438" y="24140"/>
                  <a:pt x="64472" y="18038"/>
                  <a:pt x="59799" y="13960"/>
                </a:cubicBezTo>
                <a:lnTo>
                  <a:pt x="59472" y="13662"/>
                </a:lnTo>
                <a:cubicBezTo>
                  <a:pt x="54620" y="9436"/>
                  <a:pt x="52388" y="7174"/>
                  <a:pt x="52388" y="2381"/>
                </a:cubicBezTo>
                <a:cubicBezTo>
                  <a:pt x="52388" y="-1578"/>
                  <a:pt x="49203" y="-4762"/>
                  <a:pt x="45244" y="-4762"/>
                </a:cubicBezTo>
                <a:close/>
                <a:moveTo>
                  <a:pt x="28575" y="57150"/>
                </a:moveTo>
                <a:cubicBezTo>
                  <a:pt x="23306" y="57150"/>
                  <a:pt x="19050" y="61406"/>
                  <a:pt x="19050" y="66675"/>
                </a:cubicBezTo>
                <a:lnTo>
                  <a:pt x="19050" y="123825"/>
                </a:lnTo>
                <a:cubicBezTo>
                  <a:pt x="19050" y="139601"/>
                  <a:pt x="31849" y="152400"/>
                  <a:pt x="47625" y="152400"/>
                </a:cubicBezTo>
                <a:lnTo>
                  <a:pt x="104775" y="152400"/>
                </a:lnTo>
                <a:cubicBezTo>
                  <a:pt x="117217" y="152400"/>
                  <a:pt x="127814" y="144453"/>
                  <a:pt x="131713" y="133350"/>
                </a:cubicBezTo>
                <a:lnTo>
                  <a:pt x="133350" y="133350"/>
                </a:lnTo>
                <a:cubicBezTo>
                  <a:pt x="154394" y="133350"/>
                  <a:pt x="171450" y="116294"/>
                  <a:pt x="171450" y="95250"/>
                </a:cubicBezTo>
                <a:cubicBezTo>
                  <a:pt x="171450" y="74206"/>
                  <a:pt x="154394" y="57150"/>
                  <a:pt x="133350" y="57150"/>
                </a:cubicBezTo>
                <a:lnTo>
                  <a:pt x="28575" y="57150"/>
                </a:lnTo>
                <a:close/>
                <a:moveTo>
                  <a:pt x="133350" y="114300"/>
                </a:moveTo>
                <a:lnTo>
                  <a:pt x="133350" y="76200"/>
                </a:lnTo>
                <a:cubicBezTo>
                  <a:pt x="143857" y="76200"/>
                  <a:pt x="152400" y="84743"/>
                  <a:pt x="152400" y="95250"/>
                </a:cubicBezTo>
                <a:cubicBezTo>
                  <a:pt x="152400" y="105757"/>
                  <a:pt x="143857" y="114300"/>
                  <a:pt x="133350" y="114300"/>
                </a:cubicBezTo>
                <a:close/>
                <a:moveTo>
                  <a:pt x="85725" y="2381"/>
                </a:moveTo>
                <a:cubicBezTo>
                  <a:pt x="85725" y="-1578"/>
                  <a:pt x="82540" y="-4762"/>
                  <a:pt x="78581" y="-4762"/>
                </a:cubicBezTo>
                <a:cubicBezTo>
                  <a:pt x="74622" y="-4762"/>
                  <a:pt x="71438" y="-1578"/>
                  <a:pt x="71438" y="2381"/>
                </a:cubicBezTo>
                <a:cubicBezTo>
                  <a:pt x="71438" y="13960"/>
                  <a:pt x="78403" y="20062"/>
                  <a:pt x="83076" y="24140"/>
                </a:cubicBezTo>
                <a:lnTo>
                  <a:pt x="83403" y="24438"/>
                </a:lnTo>
                <a:cubicBezTo>
                  <a:pt x="88255" y="28694"/>
                  <a:pt x="90488" y="30926"/>
                  <a:pt x="90488" y="35719"/>
                </a:cubicBezTo>
                <a:cubicBezTo>
                  <a:pt x="90488" y="39678"/>
                  <a:pt x="93672" y="42863"/>
                  <a:pt x="97631" y="42863"/>
                </a:cubicBezTo>
                <a:cubicBezTo>
                  <a:pt x="101590" y="42863"/>
                  <a:pt x="104775" y="39678"/>
                  <a:pt x="104775" y="35719"/>
                </a:cubicBezTo>
                <a:cubicBezTo>
                  <a:pt x="104775" y="24140"/>
                  <a:pt x="97810" y="18038"/>
                  <a:pt x="93137" y="13960"/>
                </a:cubicBezTo>
                <a:lnTo>
                  <a:pt x="92809" y="13662"/>
                </a:lnTo>
                <a:cubicBezTo>
                  <a:pt x="87957" y="9436"/>
                  <a:pt x="85725" y="7174"/>
                  <a:pt x="85725" y="2381"/>
                </a:cubicBezTo>
                <a:close/>
              </a:path>
            </a:pathLst>
          </a:custGeom>
          <a:solidFill>
            <a:srgbClr val="8B7355"/>
          </a:solidFill>
          <a:ln/>
        </p:spPr>
      </p:sp>
      <p:sp>
        <p:nvSpPr>
          <p:cNvPr id="25" name="Text 23"/>
          <p:cNvSpPr/>
          <p:nvPr/>
        </p:nvSpPr>
        <p:spPr>
          <a:xfrm>
            <a:off x="914400" y="5143500"/>
            <a:ext cx="6667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3D3D3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Espresso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3267075" y="5181600"/>
            <a:ext cx="171450" cy="152400"/>
          </a:xfrm>
          <a:custGeom>
            <a:avLst/>
            <a:gdLst/>
            <a:ahLst/>
            <a:cxnLst/>
            <a:rect l="l" t="t" r="r" b="b"/>
            <a:pathLst>
              <a:path w="171450" h="152400">
                <a:moveTo>
                  <a:pt x="45244" y="-4762"/>
                </a:moveTo>
                <a:cubicBezTo>
                  <a:pt x="41285" y="-4762"/>
                  <a:pt x="38100" y="-1578"/>
                  <a:pt x="38100" y="2381"/>
                </a:cubicBezTo>
                <a:cubicBezTo>
                  <a:pt x="38100" y="13960"/>
                  <a:pt x="45065" y="20062"/>
                  <a:pt x="49738" y="24140"/>
                </a:cubicBezTo>
                <a:lnTo>
                  <a:pt x="50066" y="24438"/>
                </a:lnTo>
                <a:cubicBezTo>
                  <a:pt x="54918" y="28694"/>
                  <a:pt x="57150" y="30926"/>
                  <a:pt x="57150" y="35719"/>
                </a:cubicBezTo>
                <a:cubicBezTo>
                  <a:pt x="57150" y="39678"/>
                  <a:pt x="60335" y="42863"/>
                  <a:pt x="64294" y="42863"/>
                </a:cubicBezTo>
                <a:cubicBezTo>
                  <a:pt x="68253" y="42863"/>
                  <a:pt x="71438" y="39678"/>
                  <a:pt x="71438" y="35719"/>
                </a:cubicBezTo>
                <a:cubicBezTo>
                  <a:pt x="71438" y="24140"/>
                  <a:pt x="64472" y="18038"/>
                  <a:pt x="59799" y="13960"/>
                </a:cubicBezTo>
                <a:lnTo>
                  <a:pt x="59472" y="13662"/>
                </a:lnTo>
                <a:cubicBezTo>
                  <a:pt x="54620" y="9436"/>
                  <a:pt x="52388" y="7174"/>
                  <a:pt x="52388" y="2381"/>
                </a:cubicBezTo>
                <a:cubicBezTo>
                  <a:pt x="52388" y="-1578"/>
                  <a:pt x="49203" y="-4762"/>
                  <a:pt x="45244" y="-4762"/>
                </a:cubicBezTo>
                <a:close/>
                <a:moveTo>
                  <a:pt x="28575" y="57150"/>
                </a:moveTo>
                <a:cubicBezTo>
                  <a:pt x="23306" y="57150"/>
                  <a:pt x="19050" y="61406"/>
                  <a:pt x="19050" y="66675"/>
                </a:cubicBezTo>
                <a:lnTo>
                  <a:pt x="19050" y="123825"/>
                </a:lnTo>
                <a:cubicBezTo>
                  <a:pt x="19050" y="139601"/>
                  <a:pt x="31849" y="152400"/>
                  <a:pt x="47625" y="152400"/>
                </a:cubicBezTo>
                <a:lnTo>
                  <a:pt x="104775" y="152400"/>
                </a:lnTo>
                <a:cubicBezTo>
                  <a:pt x="117217" y="152400"/>
                  <a:pt x="127814" y="144453"/>
                  <a:pt x="131713" y="133350"/>
                </a:cubicBezTo>
                <a:lnTo>
                  <a:pt x="133350" y="133350"/>
                </a:lnTo>
                <a:cubicBezTo>
                  <a:pt x="154394" y="133350"/>
                  <a:pt x="171450" y="116294"/>
                  <a:pt x="171450" y="95250"/>
                </a:cubicBezTo>
                <a:cubicBezTo>
                  <a:pt x="171450" y="74206"/>
                  <a:pt x="154394" y="57150"/>
                  <a:pt x="133350" y="57150"/>
                </a:cubicBezTo>
                <a:lnTo>
                  <a:pt x="28575" y="57150"/>
                </a:lnTo>
                <a:close/>
                <a:moveTo>
                  <a:pt x="133350" y="114300"/>
                </a:moveTo>
                <a:lnTo>
                  <a:pt x="133350" y="76200"/>
                </a:lnTo>
                <a:cubicBezTo>
                  <a:pt x="143857" y="76200"/>
                  <a:pt x="152400" y="84743"/>
                  <a:pt x="152400" y="95250"/>
                </a:cubicBezTo>
                <a:cubicBezTo>
                  <a:pt x="152400" y="105757"/>
                  <a:pt x="143857" y="114300"/>
                  <a:pt x="133350" y="114300"/>
                </a:cubicBezTo>
                <a:close/>
                <a:moveTo>
                  <a:pt x="85725" y="2381"/>
                </a:moveTo>
                <a:cubicBezTo>
                  <a:pt x="85725" y="-1578"/>
                  <a:pt x="82540" y="-4762"/>
                  <a:pt x="78581" y="-4762"/>
                </a:cubicBezTo>
                <a:cubicBezTo>
                  <a:pt x="74622" y="-4762"/>
                  <a:pt x="71438" y="-1578"/>
                  <a:pt x="71438" y="2381"/>
                </a:cubicBezTo>
                <a:cubicBezTo>
                  <a:pt x="71438" y="13960"/>
                  <a:pt x="78403" y="20062"/>
                  <a:pt x="83076" y="24140"/>
                </a:cubicBezTo>
                <a:lnTo>
                  <a:pt x="83403" y="24438"/>
                </a:lnTo>
                <a:cubicBezTo>
                  <a:pt x="88255" y="28694"/>
                  <a:pt x="90488" y="30926"/>
                  <a:pt x="90488" y="35719"/>
                </a:cubicBezTo>
                <a:cubicBezTo>
                  <a:pt x="90488" y="39678"/>
                  <a:pt x="93672" y="42863"/>
                  <a:pt x="97631" y="42863"/>
                </a:cubicBezTo>
                <a:cubicBezTo>
                  <a:pt x="101590" y="42863"/>
                  <a:pt x="104775" y="39678"/>
                  <a:pt x="104775" y="35719"/>
                </a:cubicBezTo>
                <a:cubicBezTo>
                  <a:pt x="104775" y="24140"/>
                  <a:pt x="97810" y="18038"/>
                  <a:pt x="93137" y="13960"/>
                </a:cubicBezTo>
                <a:lnTo>
                  <a:pt x="92809" y="13662"/>
                </a:lnTo>
                <a:cubicBezTo>
                  <a:pt x="87957" y="9436"/>
                  <a:pt x="85725" y="7174"/>
                  <a:pt x="85725" y="2381"/>
                </a:cubicBezTo>
                <a:close/>
              </a:path>
            </a:pathLst>
          </a:custGeom>
          <a:solidFill>
            <a:srgbClr val="8B7355"/>
          </a:solidFill>
          <a:ln/>
        </p:spPr>
      </p:sp>
      <p:sp>
        <p:nvSpPr>
          <p:cNvPr id="27" name="Text 25"/>
          <p:cNvSpPr/>
          <p:nvPr/>
        </p:nvSpPr>
        <p:spPr>
          <a:xfrm>
            <a:off x="3524250" y="5143500"/>
            <a:ext cx="8667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3D3D3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Cappuccino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657225" y="5524500"/>
            <a:ext cx="171450" cy="152400"/>
          </a:xfrm>
          <a:custGeom>
            <a:avLst/>
            <a:gdLst/>
            <a:ahLst/>
            <a:cxnLst/>
            <a:rect l="l" t="t" r="r" b="b"/>
            <a:pathLst>
              <a:path w="171450" h="152400">
                <a:moveTo>
                  <a:pt x="45244" y="-4762"/>
                </a:moveTo>
                <a:cubicBezTo>
                  <a:pt x="41285" y="-4762"/>
                  <a:pt x="38100" y="-1578"/>
                  <a:pt x="38100" y="2381"/>
                </a:cubicBezTo>
                <a:cubicBezTo>
                  <a:pt x="38100" y="13960"/>
                  <a:pt x="45065" y="20062"/>
                  <a:pt x="49738" y="24140"/>
                </a:cubicBezTo>
                <a:lnTo>
                  <a:pt x="50066" y="24438"/>
                </a:lnTo>
                <a:cubicBezTo>
                  <a:pt x="54918" y="28694"/>
                  <a:pt x="57150" y="30926"/>
                  <a:pt x="57150" y="35719"/>
                </a:cubicBezTo>
                <a:cubicBezTo>
                  <a:pt x="57150" y="39678"/>
                  <a:pt x="60335" y="42863"/>
                  <a:pt x="64294" y="42863"/>
                </a:cubicBezTo>
                <a:cubicBezTo>
                  <a:pt x="68253" y="42863"/>
                  <a:pt x="71438" y="39678"/>
                  <a:pt x="71438" y="35719"/>
                </a:cubicBezTo>
                <a:cubicBezTo>
                  <a:pt x="71438" y="24140"/>
                  <a:pt x="64472" y="18038"/>
                  <a:pt x="59799" y="13960"/>
                </a:cubicBezTo>
                <a:lnTo>
                  <a:pt x="59472" y="13662"/>
                </a:lnTo>
                <a:cubicBezTo>
                  <a:pt x="54620" y="9436"/>
                  <a:pt x="52388" y="7174"/>
                  <a:pt x="52388" y="2381"/>
                </a:cubicBezTo>
                <a:cubicBezTo>
                  <a:pt x="52388" y="-1578"/>
                  <a:pt x="49203" y="-4762"/>
                  <a:pt x="45244" y="-4762"/>
                </a:cubicBezTo>
                <a:close/>
                <a:moveTo>
                  <a:pt x="28575" y="57150"/>
                </a:moveTo>
                <a:cubicBezTo>
                  <a:pt x="23306" y="57150"/>
                  <a:pt x="19050" y="61406"/>
                  <a:pt x="19050" y="66675"/>
                </a:cubicBezTo>
                <a:lnTo>
                  <a:pt x="19050" y="123825"/>
                </a:lnTo>
                <a:cubicBezTo>
                  <a:pt x="19050" y="139601"/>
                  <a:pt x="31849" y="152400"/>
                  <a:pt x="47625" y="152400"/>
                </a:cubicBezTo>
                <a:lnTo>
                  <a:pt x="104775" y="152400"/>
                </a:lnTo>
                <a:cubicBezTo>
                  <a:pt x="117217" y="152400"/>
                  <a:pt x="127814" y="144453"/>
                  <a:pt x="131713" y="133350"/>
                </a:cubicBezTo>
                <a:lnTo>
                  <a:pt x="133350" y="133350"/>
                </a:lnTo>
                <a:cubicBezTo>
                  <a:pt x="154394" y="133350"/>
                  <a:pt x="171450" y="116294"/>
                  <a:pt x="171450" y="95250"/>
                </a:cubicBezTo>
                <a:cubicBezTo>
                  <a:pt x="171450" y="74206"/>
                  <a:pt x="154394" y="57150"/>
                  <a:pt x="133350" y="57150"/>
                </a:cubicBezTo>
                <a:lnTo>
                  <a:pt x="28575" y="57150"/>
                </a:lnTo>
                <a:close/>
                <a:moveTo>
                  <a:pt x="133350" y="114300"/>
                </a:moveTo>
                <a:lnTo>
                  <a:pt x="133350" y="76200"/>
                </a:lnTo>
                <a:cubicBezTo>
                  <a:pt x="143857" y="76200"/>
                  <a:pt x="152400" y="84743"/>
                  <a:pt x="152400" y="95250"/>
                </a:cubicBezTo>
                <a:cubicBezTo>
                  <a:pt x="152400" y="105757"/>
                  <a:pt x="143857" y="114300"/>
                  <a:pt x="133350" y="114300"/>
                </a:cubicBezTo>
                <a:close/>
                <a:moveTo>
                  <a:pt x="85725" y="2381"/>
                </a:moveTo>
                <a:cubicBezTo>
                  <a:pt x="85725" y="-1578"/>
                  <a:pt x="82540" y="-4762"/>
                  <a:pt x="78581" y="-4762"/>
                </a:cubicBezTo>
                <a:cubicBezTo>
                  <a:pt x="74622" y="-4762"/>
                  <a:pt x="71438" y="-1578"/>
                  <a:pt x="71438" y="2381"/>
                </a:cubicBezTo>
                <a:cubicBezTo>
                  <a:pt x="71438" y="13960"/>
                  <a:pt x="78403" y="20062"/>
                  <a:pt x="83076" y="24140"/>
                </a:cubicBezTo>
                <a:lnTo>
                  <a:pt x="83403" y="24438"/>
                </a:lnTo>
                <a:cubicBezTo>
                  <a:pt x="88255" y="28694"/>
                  <a:pt x="90488" y="30926"/>
                  <a:pt x="90488" y="35719"/>
                </a:cubicBezTo>
                <a:cubicBezTo>
                  <a:pt x="90488" y="39678"/>
                  <a:pt x="93672" y="42863"/>
                  <a:pt x="97631" y="42863"/>
                </a:cubicBezTo>
                <a:cubicBezTo>
                  <a:pt x="101590" y="42863"/>
                  <a:pt x="104775" y="39678"/>
                  <a:pt x="104775" y="35719"/>
                </a:cubicBezTo>
                <a:cubicBezTo>
                  <a:pt x="104775" y="24140"/>
                  <a:pt x="97810" y="18038"/>
                  <a:pt x="93137" y="13960"/>
                </a:cubicBezTo>
                <a:lnTo>
                  <a:pt x="92809" y="13662"/>
                </a:lnTo>
                <a:cubicBezTo>
                  <a:pt x="87957" y="9436"/>
                  <a:pt x="85725" y="7174"/>
                  <a:pt x="85725" y="2381"/>
                </a:cubicBezTo>
                <a:close/>
              </a:path>
            </a:pathLst>
          </a:custGeom>
          <a:solidFill>
            <a:srgbClr val="8B7355"/>
          </a:solidFill>
          <a:ln/>
        </p:spPr>
      </p:sp>
      <p:sp>
        <p:nvSpPr>
          <p:cNvPr id="29" name="Text 27"/>
          <p:cNvSpPr/>
          <p:nvPr/>
        </p:nvSpPr>
        <p:spPr>
          <a:xfrm>
            <a:off x="914400" y="5486400"/>
            <a:ext cx="8286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3D3D3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Milchkaffee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3267075" y="5524500"/>
            <a:ext cx="171450" cy="152400"/>
          </a:xfrm>
          <a:custGeom>
            <a:avLst/>
            <a:gdLst/>
            <a:ahLst/>
            <a:cxnLst/>
            <a:rect l="l" t="t" r="r" b="b"/>
            <a:pathLst>
              <a:path w="171450" h="152400">
                <a:moveTo>
                  <a:pt x="45244" y="-4762"/>
                </a:moveTo>
                <a:cubicBezTo>
                  <a:pt x="41285" y="-4762"/>
                  <a:pt x="38100" y="-1578"/>
                  <a:pt x="38100" y="2381"/>
                </a:cubicBezTo>
                <a:cubicBezTo>
                  <a:pt x="38100" y="13960"/>
                  <a:pt x="45065" y="20062"/>
                  <a:pt x="49738" y="24140"/>
                </a:cubicBezTo>
                <a:lnTo>
                  <a:pt x="50066" y="24438"/>
                </a:lnTo>
                <a:cubicBezTo>
                  <a:pt x="54918" y="28694"/>
                  <a:pt x="57150" y="30926"/>
                  <a:pt x="57150" y="35719"/>
                </a:cubicBezTo>
                <a:cubicBezTo>
                  <a:pt x="57150" y="39678"/>
                  <a:pt x="60335" y="42863"/>
                  <a:pt x="64294" y="42863"/>
                </a:cubicBezTo>
                <a:cubicBezTo>
                  <a:pt x="68253" y="42863"/>
                  <a:pt x="71438" y="39678"/>
                  <a:pt x="71438" y="35719"/>
                </a:cubicBezTo>
                <a:cubicBezTo>
                  <a:pt x="71438" y="24140"/>
                  <a:pt x="64472" y="18038"/>
                  <a:pt x="59799" y="13960"/>
                </a:cubicBezTo>
                <a:lnTo>
                  <a:pt x="59472" y="13662"/>
                </a:lnTo>
                <a:cubicBezTo>
                  <a:pt x="54620" y="9436"/>
                  <a:pt x="52388" y="7174"/>
                  <a:pt x="52388" y="2381"/>
                </a:cubicBezTo>
                <a:cubicBezTo>
                  <a:pt x="52388" y="-1578"/>
                  <a:pt x="49203" y="-4762"/>
                  <a:pt x="45244" y="-4762"/>
                </a:cubicBezTo>
                <a:close/>
                <a:moveTo>
                  <a:pt x="28575" y="57150"/>
                </a:moveTo>
                <a:cubicBezTo>
                  <a:pt x="23306" y="57150"/>
                  <a:pt x="19050" y="61406"/>
                  <a:pt x="19050" y="66675"/>
                </a:cubicBezTo>
                <a:lnTo>
                  <a:pt x="19050" y="123825"/>
                </a:lnTo>
                <a:cubicBezTo>
                  <a:pt x="19050" y="139601"/>
                  <a:pt x="31849" y="152400"/>
                  <a:pt x="47625" y="152400"/>
                </a:cubicBezTo>
                <a:lnTo>
                  <a:pt x="104775" y="152400"/>
                </a:lnTo>
                <a:cubicBezTo>
                  <a:pt x="117217" y="152400"/>
                  <a:pt x="127814" y="144453"/>
                  <a:pt x="131713" y="133350"/>
                </a:cubicBezTo>
                <a:lnTo>
                  <a:pt x="133350" y="133350"/>
                </a:lnTo>
                <a:cubicBezTo>
                  <a:pt x="154394" y="133350"/>
                  <a:pt x="171450" y="116294"/>
                  <a:pt x="171450" y="95250"/>
                </a:cubicBezTo>
                <a:cubicBezTo>
                  <a:pt x="171450" y="74206"/>
                  <a:pt x="154394" y="57150"/>
                  <a:pt x="133350" y="57150"/>
                </a:cubicBezTo>
                <a:lnTo>
                  <a:pt x="28575" y="57150"/>
                </a:lnTo>
                <a:close/>
                <a:moveTo>
                  <a:pt x="133350" y="114300"/>
                </a:moveTo>
                <a:lnTo>
                  <a:pt x="133350" y="76200"/>
                </a:lnTo>
                <a:cubicBezTo>
                  <a:pt x="143857" y="76200"/>
                  <a:pt x="152400" y="84743"/>
                  <a:pt x="152400" y="95250"/>
                </a:cubicBezTo>
                <a:cubicBezTo>
                  <a:pt x="152400" y="105757"/>
                  <a:pt x="143857" y="114300"/>
                  <a:pt x="133350" y="114300"/>
                </a:cubicBezTo>
                <a:close/>
                <a:moveTo>
                  <a:pt x="85725" y="2381"/>
                </a:moveTo>
                <a:cubicBezTo>
                  <a:pt x="85725" y="-1578"/>
                  <a:pt x="82540" y="-4762"/>
                  <a:pt x="78581" y="-4762"/>
                </a:cubicBezTo>
                <a:cubicBezTo>
                  <a:pt x="74622" y="-4762"/>
                  <a:pt x="71438" y="-1578"/>
                  <a:pt x="71438" y="2381"/>
                </a:cubicBezTo>
                <a:cubicBezTo>
                  <a:pt x="71438" y="13960"/>
                  <a:pt x="78403" y="20062"/>
                  <a:pt x="83076" y="24140"/>
                </a:cubicBezTo>
                <a:lnTo>
                  <a:pt x="83403" y="24438"/>
                </a:lnTo>
                <a:cubicBezTo>
                  <a:pt x="88255" y="28694"/>
                  <a:pt x="90488" y="30926"/>
                  <a:pt x="90488" y="35719"/>
                </a:cubicBezTo>
                <a:cubicBezTo>
                  <a:pt x="90488" y="39678"/>
                  <a:pt x="93672" y="42863"/>
                  <a:pt x="97631" y="42863"/>
                </a:cubicBezTo>
                <a:cubicBezTo>
                  <a:pt x="101590" y="42863"/>
                  <a:pt x="104775" y="39678"/>
                  <a:pt x="104775" y="35719"/>
                </a:cubicBezTo>
                <a:cubicBezTo>
                  <a:pt x="104775" y="24140"/>
                  <a:pt x="97810" y="18038"/>
                  <a:pt x="93137" y="13960"/>
                </a:cubicBezTo>
                <a:lnTo>
                  <a:pt x="92809" y="13662"/>
                </a:lnTo>
                <a:cubicBezTo>
                  <a:pt x="87957" y="9436"/>
                  <a:pt x="85725" y="7174"/>
                  <a:pt x="85725" y="2381"/>
                </a:cubicBezTo>
                <a:close/>
              </a:path>
            </a:pathLst>
          </a:custGeom>
          <a:solidFill>
            <a:srgbClr val="8B7355"/>
          </a:solidFill>
          <a:ln/>
        </p:spPr>
      </p:sp>
      <p:sp>
        <p:nvSpPr>
          <p:cNvPr id="31" name="Text 29"/>
          <p:cNvSpPr/>
          <p:nvPr/>
        </p:nvSpPr>
        <p:spPr>
          <a:xfrm>
            <a:off x="3524250" y="5486400"/>
            <a:ext cx="11239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3D3D3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Latte Macchiato</a:t>
            </a:r>
            <a:endParaRPr lang="en-US" sz="1600" dirty="0"/>
          </a:p>
        </p:txBody>
      </p:sp>
      <p:pic>
        <p:nvPicPr>
          <p:cNvPr id="32" name="Image 0" descr="https://kimi-web-img.moonshot.cn/img/static.vecteezy.com/f2fe11cbad6eaf12b19bdafd7331e3f8fc43cda5.png">    </p:cNvPr>
          <p:cNvPicPr>
            <a:picLocks noChangeAspect="1"/>
          </p:cNvPicPr>
          <p:nvPr/>
        </p:nvPicPr>
        <p:blipFill>
          <a:blip r:embed="rId1"/>
          <a:srcRect l="0" r="0" t="29592" b="29592"/>
          <a:stretch/>
        </p:blipFill>
        <p:spPr>
          <a:xfrm>
            <a:off x="6210300" y="1371600"/>
            <a:ext cx="5600700" cy="2286000"/>
          </a:xfrm>
          <a:prstGeom prst="roundRect">
            <a:avLst>
              <a:gd name="adj" fmla="val 5000"/>
            </a:avLst>
          </a:prstGeom>
        </p:spPr>
      </p:pic>
      <p:sp>
        <p:nvSpPr>
          <p:cNvPr id="33" name="Shape 30"/>
          <p:cNvSpPr/>
          <p:nvPr/>
        </p:nvSpPr>
        <p:spPr>
          <a:xfrm>
            <a:off x="6210300" y="3810000"/>
            <a:ext cx="5600700" cy="1905000"/>
          </a:xfrm>
          <a:custGeom>
            <a:avLst/>
            <a:gdLst/>
            <a:ahLst/>
            <a:cxnLst/>
            <a:rect l="l" t="t" r="r" b="b"/>
            <a:pathLst>
              <a:path w="5600700" h="1905000">
                <a:moveTo>
                  <a:pt x="114300" y="0"/>
                </a:moveTo>
                <a:lnTo>
                  <a:pt x="5486400" y="0"/>
                </a:lnTo>
                <a:cubicBezTo>
                  <a:pt x="5549484" y="0"/>
                  <a:pt x="5600700" y="51216"/>
                  <a:pt x="5600700" y="114300"/>
                </a:cubicBezTo>
                <a:lnTo>
                  <a:pt x="5600700" y="1790700"/>
                </a:lnTo>
                <a:cubicBezTo>
                  <a:pt x="5600700" y="1853784"/>
                  <a:pt x="5549484" y="1905000"/>
                  <a:pt x="5486400" y="1905000"/>
                </a:cubicBezTo>
                <a:lnTo>
                  <a:pt x="114300" y="1905000"/>
                </a:lnTo>
                <a:cubicBezTo>
                  <a:pt x="51216" y="1905000"/>
                  <a:pt x="0" y="1853784"/>
                  <a:pt x="0" y="1790700"/>
                </a:cubicBezTo>
                <a:lnTo>
                  <a:pt x="0" y="114300"/>
                </a:lnTo>
                <a:cubicBezTo>
                  <a:pt x="0" y="51216"/>
                  <a:pt x="51216" y="0"/>
                  <a:pt x="114300" y="0"/>
                </a:cubicBezTo>
                <a:close/>
              </a:path>
            </a:pathLst>
          </a:custGeom>
          <a:gradFill rotWithShape="1" flip="none">
            <a:gsLst>
              <a:gs pos="0">
                <a:srgbClr val="D4A574">
                  <a:alpha val="20000"/>
                </a:srgbClr>
              </a:gs>
              <a:gs pos="100000">
                <a:srgbClr val="E07A5F">
                  <a:alpha val="20000"/>
                </a:srgbClr>
              </a:gs>
            </a:gsLst>
            <a:lin ang="2700000" scaled="1"/>
          </a:gradFill>
          <a:ln/>
        </p:spPr>
      </p:sp>
      <p:sp>
        <p:nvSpPr>
          <p:cNvPr id="34" name="Text 31"/>
          <p:cNvSpPr/>
          <p:nvPr/>
        </p:nvSpPr>
        <p:spPr>
          <a:xfrm>
            <a:off x="6438900" y="4038600"/>
            <a:ext cx="52387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3D3D3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Preisgestaltung</a:t>
            </a:r>
            <a:endParaRPr lang="en-US" sz="1600" dirty="0"/>
          </a:p>
        </p:txBody>
      </p:sp>
      <p:sp>
        <p:nvSpPr>
          <p:cNvPr id="35" name="Text 32"/>
          <p:cNvSpPr/>
          <p:nvPr/>
        </p:nvSpPr>
        <p:spPr>
          <a:xfrm>
            <a:off x="6438900" y="4476750"/>
            <a:ext cx="13620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3D3D3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Käsekuchen (Stück)</a:t>
            </a:r>
            <a:endParaRPr lang="en-US" sz="1600" dirty="0"/>
          </a:p>
        </p:txBody>
      </p:sp>
      <p:sp>
        <p:nvSpPr>
          <p:cNvPr id="36" name="Text 33"/>
          <p:cNvSpPr/>
          <p:nvPr/>
        </p:nvSpPr>
        <p:spPr>
          <a:xfrm>
            <a:off x="11042600" y="4457700"/>
            <a:ext cx="6381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D4A57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3,50 €</a:t>
            </a:r>
            <a:endParaRPr lang="en-US" sz="1600" dirty="0"/>
          </a:p>
        </p:txBody>
      </p:sp>
      <p:sp>
        <p:nvSpPr>
          <p:cNvPr id="37" name="Text 34"/>
          <p:cNvSpPr/>
          <p:nvPr/>
        </p:nvSpPr>
        <p:spPr>
          <a:xfrm>
            <a:off x="6438900" y="4857750"/>
            <a:ext cx="990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3D3D3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Kaffee (Tasse)</a:t>
            </a:r>
            <a:endParaRPr lang="en-US" sz="1600" dirty="0"/>
          </a:p>
        </p:txBody>
      </p:sp>
      <p:sp>
        <p:nvSpPr>
          <p:cNvPr id="38" name="Text 35"/>
          <p:cNvSpPr/>
          <p:nvPr/>
        </p:nvSpPr>
        <p:spPr>
          <a:xfrm>
            <a:off x="11047661" y="4838700"/>
            <a:ext cx="6286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8B735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2,50 €</a:t>
            </a:r>
            <a:endParaRPr lang="en-US" sz="1600" dirty="0"/>
          </a:p>
        </p:txBody>
      </p:sp>
      <p:sp>
        <p:nvSpPr>
          <p:cNvPr id="39" name="Text 36"/>
          <p:cNvSpPr/>
          <p:nvPr/>
        </p:nvSpPr>
        <p:spPr>
          <a:xfrm>
            <a:off x="6438900" y="5238750"/>
            <a:ext cx="11334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3D3D3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Kombi-Angebot</a:t>
            </a:r>
            <a:endParaRPr lang="en-US" sz="1600" dirty="0"/>
          </a:p>
        </p:txBody>
      </p:sp>
      <p:sp>
        <p:nvSpPr>
          <p:cNvPr id="40" name="Text 37"/>
          <p:cNvSpPr/>
          <p:nvPr/>
        </p:nvSpPr>
        <p:spPr>
          <a:xfrm>
            <a:off x="11042005" y="5219700"/>
            <a:ext cx="6381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E07A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5,50 €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DFB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36099" y="336099"/>
            <a:ext cx="11578619" cy="1680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26" b="1" spc="93" kern="0" dirty="0">
                <a:solidFill>
                  <a:srgbClr val="D4A574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03 / MARKTANALYSE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36099" y="604979"/>
            <a:ext cx="11721461" cy="4033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176" b="1" dirty="0">
                <a:solidFill>
                  <a:srgbClr val="3D3D3D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Zielgruppe &amp; Marktpotenzial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36099" y="1209957"/>
            <a:ext cx="6831217" cy="2117425"/>
          </a:xfrm>
          <a:custGeom>
            <a:avLst/>
            <a:gdLst/>
            <a:ahLst/>
            <a:cxnLst/>
            <a:rect l="l" t="t" r="r" b="b"/>
            <a:pathLst>
              <a:path w="6831217" h="2117425">
                <a:moveTo>
                  <a:pt x="100832" y="0"/>
                </a:moveTo>
                <a:lnTo>
                  <a:pt x="6730385" y="0"/>
                </a:lnTo>
                <a:cubicBezTo>
                  <a:pt x="6786073" y="0"/>
                  <a:pt x="6831217" y="45144"/>
                  <a:pt x="6831217" y="100832"/>
                </a:cubicBezTo>
                <a:lnTo>
                  <a:pt x="6831217" y="2016593"/>
                </a:lnTo>
                <a:cubicBezTo>
                  <a:pt x="6831217" y="2072281"/>
                  <a:pt x="6786073" y="2117425"/>
                  <a:pt x="6730385" y="2117425"/>
                </a:cubicBezTo>
                <a:lnTo>
                  <a:pt x="100832" y="2117425"/>
                </a:lnTo>
                <a:cubicBezTo>
                  <a:pt x="45144" y="2117425"/>
                  <a:pt x="0" y="2072281"/>
                  <a:pt x="0" y="2016593"/>
                </a:cubicBezTo>
                <a:lnTo>
                  <a:pt x="0" y="100832"/>
                </a:lnTo>
                <a:cubicBezTo>
                  <a:pt x="0" y="45181"/>
                  <a:pt x="45181" y="0"/>
                  <a:pt x="100832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50415" dist="33610" dir="5400000">
              <a:srgbClr val="000000">
                <a:alpha val="10196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537759" y="1445227"/>
            <a:ext cx="252074" cy="201660"/>
          </a:xfrm>
          <a:custGeom>
            <a:avLst/>
            <a:gdLst/>
            <a:ahLst/>
            <a:cxnLst/>
            <a:rect l="l" t="t" r="r" b="b"/>
            <a:pathLst>
              <a:path w="252074" h="201660">
                <a:moveTo>
                  <a:pt x="126037" y="6302"/>
                </a:moveTo>
                <a:cubicBezTo>
                  <a:pt x="148645" y="6302"/>
                  <a:pt x="166999" y="24656"/>
                  <a:pt x="166999" y="47264"/>
                </a:cubicBezTo>
                <a:cubicBezTo>
                  <a:pt x="166999" y="69872"/>
                  <a:pt x="148645" y="88226"/>
                  <a:pt x="126037" y="88226"/>
                </a:cubicBezTo>
                <a:cubicBezTo>
                  <a:pt x="103430" y="88226"/>
                  <a:pt x="85075" y="69872"/>
                  <a:pt x="85075" y="47264"/>
                </a:cubicBezTo>
                <a:cubicBezTo>
                  <a:pt x="85075" y="24656"/>
                  <a:pt x="103430" y="6302"/>
                  <a:pt x="126037" y="6302"/>
                </a:cubicBezTo>
                <a:close/>
                <a:moveTo>
                  <a:pt x="37811" y="34660"/>
                </a:moveTo>
                <a:cubicBezTo>
                  <a:pt x="53463" y="34660"/>
                  <a:pt x="66170" y="47367"/>
                  <a:pt x="66170" y="63019"/>
                </a:cubicBezTo>
                <a:cubicBezTo>
                  <a:pt x="66170" y="78670"/>
                  <a:pt x="53463" y="91377"/>
                  <a:pt x="37811" y="91377"/>
                </a:cubicBezTo>
                <a:cubicBezTo>
                  <a:pt x="22160" y="91377"/>
                  <a:pt x="9453" y="78670"/>
                  <a:pt x="9453" y="63019"/>
                </a:cubicBezTo>
                <a:cubicBezTo>
                  <a:pt x="9453" y="47367"/>
                  <a:pt x="22160" y="34660"/>
                  <a:pt x="37811" y="34660"/>
                </a:cubicBezTo>
                <a:close/>
                <a:moveTo>
                  <a:pt x="0" y="163848"/>
                </a:moveTo>
                <a:cubicBezTo>
                  <a:pt x="0" y="136002"/>
                  <a:pt x="22569" y="113433"/>
                  <a:pt x="50415" y="113433"/>
                </a:cubicBezTo>
                <a:cubicBezTo>
                  <a:pt x="55456" y="113433"/>
                  <a:pt x="60340" y="114182"/>
                  <a:pt x="64949" y="115560"/>
                </a:cubicBezTo>
                <a:cubicBezTo>
                  <a:pt x="51990" y="130055"/>
                  <a:pt x="44113" y="149197"/>
                  <a:pt x="44113" y="170150"/>
                </a:cubicBezTo>
                <a:lnTo>
                  <a:pt x="44113" y="176452"/>
                </a:lnTo>
                <a:cubicBezTo>
                  <a:pt x="44113" y="180942"/>
                  <a:pt x="45058" y="185196"/>
                  <a:pt x="46752" y="189056"/>
                </a:cubicBezTo>
                <a:lnTo>
                  <a:pt x="12604" y="189056"/>
                </a:lnTo>
                <a:cubicBezTo>
                  <a:pt x="5632" y="189056"/>
                  <a:pt x="0" y="183424"/>
                  <a:pt x="0" y="176452"/>
                </a:cubicBezTo>
                <a:lnTo>
                  <a:pt x="0" y="163848"/>
                </a:lnTo>
                <a:close/>
                <a:moveTo>
                  <a:pt x="205323" y="189056"/>
                </a:moveTo>
                <a:cubicBezTo>
                  <a:pt x="207016" y="185196"/>
                  <a:pt x="207961" y="180942"/>
                  <a:pt x="207961" y="176452"/>
                </a:cubicBezTo>
                <a:lnTo>
                  <a:pt x="207961" y="170150"/>
                </a:lnTo>
                <a:cubicBezTo>
                  <a:pt x="207961" y="149197"/>
                  <a:pt x="200084" y="130055"/>
                  <a:pt x="187126" y="115560"/>
                </a:cubicBezTo>
                <a:cubicBezTo>
                  <a:pt x="191734" y="114182"/>
                  <a:pt x="196618" y="113433"/>
                  <a:pt x="201660" y="113433"/>
                </a:cubicBezTo>
                <a:cubicBezTo>
                  <a:pt x="229506" y="113433"/>
                  <a:pt x="252074" y="136002"/>
                  <a:pt x="252074" y="163848"/>
                </a:cubicBezTo>
                <a:lnTo>
                  <a:pt x="252074" y="176452"/>
                </a:lnTo>
                <a:cubicBezTo>
                  <a:pt x="252074" y="183424"/>
                  <a:pt x="246442" y="189056"/>
                  <a:pt x="239471" y="189056"/>
                </a:cubicBezTo>
                <a:lnTo>
                  <a:pt x="205323" y="189056"/>
                </a:lnTo>
                <a:close/>
                <a:moveTo>
                  <a:pt x="185905" y="63019"/>
                </a:moveTo>
                <a:cubicBezTo>
                  <a:pt x="185905" y="47367"/>
                  <a:pt x="198612" y="34660"/>
                  <a:pt x="214263" y="34660"/>
                </a:cubicBezTo>
                <a:cubicBezTo>
                  <a:pt x="229915" y="34660"/>
                  <a:pt x="242622" y="47367"/>
                  <a:pt x="242622" y="63019"/>
                </a:cubicBezTo>
                <a:cubicBezTo>
                  <a:pt x="242622" y="78670"/>
                  <a:pt x="229915" y="91377"/>
                  <a:pt x="214263" y="91377"/>
                </a:cubicBezTo>
                <a:cubicBezTo>
                  <a:pt x="198612" y="91377"/>
                  <a:pt x="185905" y="78670"/>
                  <a:pt x="185905" y="63019"/>
                </a:cubicBezTo>
                <a:close/>
                <a:moveTo>
                  <a:pt x="63019" y="170150"/>
                </a:moveTo>
                <a:cubicBezTo>
                  <a:pt x="63019" y="135332"/>
                  <a:pt x="91219" y="107132"/>
                  <a:pt x="126037" y="107132"/>
                </a:cubicBezTo>
                <a:cubicBezTo>
                  <a:pt x="160855" y="107132"/>
                  <a:pt x="189056" y="135332"/>
                  <a:pt x="189056" y="170150"/>
                </a:cubicBezTo>
                <a:lnTo>
                  <a:pt x="189056" y="176452"/>
                </a:lnTo>
                <a:cubicBezTo>
                  <a:pt x="189056" y="183424"/>
                  <a:pt x="183424" y="189056"/>
                  <a:pt x="176452" y="189056"/>
                </a:cubicBezTo>
                <a:lnTo>
                  <a:pt x="75622" y="189056"/>
                </a:lnTo>
                <a:cubicBezTo>
                  <a:pt x="68651" y="189056"/>
                  <a:pt x="63019" y="183424"/>
                  <a:pt x="63019" y="176452"/>
                </a:cubicBezTo>
                <a:lnTo>
                  <a:pt x="63019" y="170150"/>
                </a:lnTo>
                <a:close/>
              </a:path>
            </a:pathLst>
          </a:custGeom>
          <a:solidFill>
            <a:srgbClr val="D4A574"/>
          </a:solidFill>
          <a:ln/>
        </p:spPr>
      </p:sp>
      <p:sp>
        <p:nvSpPr>
          <p:cNvPr id="6" name="Text 4"/>
          <p:cNvSpPr/>
          <p:nvPr/>
        </p:nvSpPr>
        <p:spPr>
          <a:xfrm>
            <a:off x="789833" y="1411617"/>
            <a:ext cx="6276653" cy="2688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88" b="1" dirty="0">
                <a:solidFill>
                  <a:srgbClr val="3D3D3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Unsere Zielgruppen</a:t>
            </a:r>
            <a:endParaRPr lang="en-US" sz="1600" dirty="0"/>
          </a:p>
        </p:txBody>
      </p:sp>
      <p:sp>
        <p:nvSpPr>
          <p:cNvPr id="7" name="Shape 5"/>
          <p:cNvSpPr/>
          <p:nvPr/>
        </p:nvSpPr>
        <p:spPr>
          <a:xfrm>
            <a:off x="537759" y="1814936"/>
            <a:ext cx="336099" cy="336099"/>
          </a:xfrm>
          <a:custGeom>
            <a:avLst/>
            <a:gdLst/>
            <a:ahLst/>
            <a:cxnLst/>
            <a:rect l="l" t="t" r="r" b="b"/>
            <a:pathLst>
              <a:path w="336099" h="336099">
                <a:moveTo>
                  <a:pt x="168050" y="0"/>
                </a:moveTo>
                <a:lnTo>
                  <a:pt x="168050" y="0"/>
                </a:lnTo>
                <a:cubicBezTo>
                  <a:pt x="260799" y="0"/>
                  <a:pt x="336099" y="75301"/>
                  <a:pt x="336099" y="168050"/>
                </a:cubicBezTo>
                <a:lnTo>
                  <a:pt x="336099" y="168050"/>
                </a:lnTo>
                <a:cubicBezTo>
                  <a:pt x="336099" y="260799"/>
                  <a:pt x="260799" y="336099"/>
                  <a:pt x="168050" y="336099"/>
                </a:cubicBezTo>
                <a:lnTo>
                  <a:pt x="168050" y="336099"/>
                </a:lnTo>
                <a:cubicBezTo>
                  <a:pt x="75301" y="336099"/>
                  <a:pt x="0" y="260799"/>
                  <a:pt x="0" y="168050"/>
                </a:cubicBezTo>
                <a:lnTo>
                  <a:pt x="0" y="168050"/>
                </a:lnTo>
                <a:cubicBezTo>
                  <a:pt x="0" y="75301"/>
                  <a:pt x="75301" y="0"/>
                  <a:pt x="168050" y="0"/>
                </a:cubicBezTo>
                <a:close/>
              </a:path>
            </a:pathLst>
          </a:custGeom>
          <a:solidFill>
            <a:srgbClr val="D4A574">
              <a:alpha val="20000"/>
            </a:srgbClr>
          </a:solidFill>
          <a:ln/>
        </p:spPr>
      </p:sp>
      <p:sp>
        <p:nvSpPr>
          <p:cNvPr id="8" name="Shape 6"/>
          <p:cNvSpPr/>
          <p:nvPr/>
        </p:nvSpPr>
        <p:spPr>
          <a:xfrm>
            <a:off x="630186" y="1915766"/>
            <a:ext cx="151245" cy="134440"/>
          </a:xfrm>
          <a:custGeom>
            <a:avLst/>
            <a:gdLst/>
            <a:ahLst/>
            <a:cxnLst/>
            <a:rect l="l" t="t" r="r" b="b"/>
            <a:pathLst>
              <a:path w="151245" h="134440">
                <a:moveTo>
                  <a:pt x="75622" y="0"/>
                </a:moveTo>
                <a:cubicBezTo>
                  <a:pt x="77355" y="0"/>
                  <a:pt x="79010" y="709"/>
                  <a:pt x="80191" y="1969"/>
                </a:cubicBezTo>
                <a:lnTo>
                  <a:pt x="118002" y="41881"/>
                </a:lnTo>
                <a:lnTo>
                  <a:pt x="118134" y="42012"/>
                </a:lnTo>
                <a:lnTo>
                  <a:pt x="138641" y="42012"/>
                </a:lnTo>
                <a:cubicBezTo>
                  <a:pt x="143289" y="42012"/>
                  <a:pt x="147043" y="45767"/>
                  <a:pt x="147043" y="50415"/>
                </a:cubicBezTo>
                <a:cubicBezTo>
                  <a:pt x="147043" y="54222"/>
                  <a:pt x="144523" y="57426"/>
                  <a:pt x="141057" y="58476"/>
                </a:cubicBezTo>
                <a:lnTo>
                  <a:pt x="128952" y="112882"/>
                </a:lnTo>
                <a:cubicBezTo>
                  <a:pt x="127245" y="120576"/>
                  <a:pt x="120418" y="126037"/>
                  <a:pt x="112541" y="126037"/>
                </a:cubicBezTo>
                <a:lnTo>
                  <a:pt x="38678" y="126037"/>
                </a:lnTo>
                <a:cubicBezTo>
                  <a:pt x="30800" y="126037"/>
                  <a:pt x="23973" y="120576"/>
                  <a:pt x="22267" y="112882"/>
                </a:cubicBezTo>
                <a:lnTo>
                  <a:pt x="10188" y="58476"/>
                </a:lnTo>
                <a:cubicBezTo>
                  <a:pt x="6722" y="57452"/>
                  <a:pt x="4201" y="54222"/>
                  <a:pt x="4201" y="50415"/>
                </a:cubicBezTo>
                <a:cubicBezTo>
                  <a:pt x="4201" y="45767"/>
                  <a:pt x="7956" y="42012"/>
                  <a:pt x="12604" y="42012"/>
                </a:cubicBezTo>
                <a:lnTo>
                  <a:pt x="33111" y="42012"/>
                </a:lnTo>
                <a:lnTo>
                  <a:pt x="33242" y="41881"/>
                </a:lnTo>
                <a:lnTo>
                  <a:pt x="71053" y="1969"/>
                </a:lnTo>
                <a:cubicBezTo>
                  <a:pt x="72235" y="709"/>
                  <a:pt x="73889" y="0"/>
                  <a:pt x="75622" y="0"/>
                </a:cubicBezTo>
                <a:close/>
                <a:moveTo>
                  <a:pt x="75622" y="15466"/>
                </a:moveTo>
                <a:lnTo>
                  <a:pt x="50467" y="42012"/>
                </a:lnTo>
                <a:lnTo>
                  <a:pt x="100777" y="42012"/>
                </a:lnTo>
                <a:lnTo>
                  <a:pt x="75622" y="15466"/>
                </a:lnTo>
                <a:close/>
                <a:moveTo>
                  <a:pt x="54616" y="69320"/>
                </a:moveTo>
                <a:cubicBezTo>
                  <a:pt x="54616" y="65828"/>
                  <a:pt x="51807" y="63019"/>
                  <a:pt x="48314" y="63019"/>
                </a:cubicBezTo>
                <a:cubicBezTo>
                  <a:pt x="44822" y="63019"/>
                  <a:pt x="42012" y="65828"/>
                  <a:pt x="42012" y="69320"/>
                </a:cubicBezTo>
                <a:lnTo>
                  <a:pt x="42012" y="98729"/>
                </a:lnTo>
                <a:cubicBezTo>
                  <a:pt x="42012" y="102221"/>
                  <a:pt x="44822" y="105031"/>
                  <a:pt x="48314" y="105031"/>
                </a:cubicBezTo>
                <a:cubicBezTo>
                  <a:pt x="51807" y="105031"/>
                  <a:pt x="54616" y="102221"/>
                  <a:pt x="54616" y="98729"/>
                </a:cubicBezTo>
                <a:lnTo>
                  <a:pt x="54616" y="69320"/>
                </a:lnTo>
                <a:close/>
                <a:moveTo>
                  <a:pt x="75622" y="63019"/>
                </a:moveTo>
                <a:cubicBezTo>
                  <a:pt x="72130" y="63019"/>
                  <a:pt x="69320" y="65828"/>
                  <a:pt x="69320" y="69320"/>
                </a:cubicBezTo>
                <a:lnTo>
                  <a:pt x="69320" y="98729"/>
                </a:lnTo>
                <a:cubicBezTo>
                  <a:pt x="69320" y="102221"/>
                  <a:pt x="72130" y="105031"/>
                  <a:pt x="75622" y="105031"/>
                </a:cubicBezTo>
                <a:cubicBezTo>
                  <a:pt x="79115" y="105031"/>
                  <a:pt x="81924" y="102221"/>
                  <a:pt x="81924" y="98729"/>
                </a:cubicBezTo>
                <a:lnTo>
                  <a:pt x="81924" y="69320"/>
                </a:lnTo>
                <a:cubicBezTo>
                  <a:pt x="81924" y="65828"/>
                  <a:pt x="79115" y="63019"/>
                  <a:pt x="75622" y="63019"/>
                </a:cubicBezTo>
                <a:close/>
                <a:moveTo>
                  <a:pt x="109232" y="69320"/>
                </a:moveTo>
                <a:cubicBezTo>
                  <a:pt x="109232" y="65828"/>
                  <a:pt x="106423" y="63019"/>
                  <a:pt x="102930" y="63019"/>
                </a:cubicBezTo>
                <a:cubicBezTo>
                  <a:pt x="99438" y="63019"/>
                  <a:pt x="96629" y="65828"/>
                  <a:pt x="96629" y="69320"/>
                </a:cubicBezTo>
                <a:lnTo>
                  <a:pt x="96629" y="98729"/>
                </a:lnTo>
                <a:cubicBezTo>
                  <a:pt x="96629" y="102221"/>
                  <a:pt x="99438" y="105031"/>
                  <a:pt x="102930" y="105031"/>
                </a:cubicBezTo>
                <a:cubicBezTo>
                  <a:pt x="106423" y="105031"/>
                  <a:pt x="109232" y="102221"/>
                  <a:pt x="109232" y="98729"/>
                </a:cubicBezTo>
                <a:lnTo>
                  <a:pt x="109232" y="69320"/>
                </a:lnTo>
                <a:close/>
              </a:path>
            </a:pathLst>
          </a:custGeom>
          <a:solidFill>
            <a:srgbClr val="D4A574"/>
          </a:solidFill>
          <a:ln/>
        </p:spPr>
      </p:sp>
      <p:sp>
        <p:nvSpPr>
          <p:cNvPr id="9" name="Text 7"/>
          <p:cNvSpPr/>
          <p:nvPr/>
        </p:nvSpPr>
        <p:spPr>
          <a:xfrm>
            <a:off x="974688" y="1814936"/>
            <a:ext cx="1932571" cy="2016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9" b="1" dirty="0">
                <a:solidFill>
                  <a:srgbClr val="3D3D3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Marktbesucher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974688" y="2016595"/>
            <a:ext cx="1924168" cy="1680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26" dirty="0">
                <a:solidFill>
                  <a:srgbClr val="3D3D3D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Regelmäßige Wochenmarkt-Kunden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537759" y="2285475"/>
            <a:ext cx="336099" cy="336099"/>
          </a:xfrm>
          <a:custGeom>
            <a:avLst/>
            <a:gdLst/>
            <a:ahLst/>
            <a:cxnLst/>
            <a:rect l="l" t="t" r="r" b="b"/>
            <a:pathLst>
              <a:path w="336099" h="336099">
                <a:moveTo>
                  <a:pt x="168050" y="0"/>
                </a:moveTo>
                <a:lnTo>
                  <a:pt x="168050" y="0"/>
                </a:lnTo>
                <a:cubicBezTo>
                  <a:pt x="260799" y="0"/>
                  <a:pt x="336099" y="75301"/>
                  <a:pt x="336099" y="168050"/>
                </a:cubicBezTo>
                <a:lnTo>
                  <a:pt x="336099" y="168050"/>
                </a:lnTo>
                <a:cubicBezTo>
                  <a:pt x="336099" y="260799"/>
                  <a:pt x="260799" y="336099"/>
                  <a:pt x="168050" y="336099"/>
                </a:cubicBezTo>
                <a:lnTo>
                  <a:pt x="168050" y="336099"/>
                </a:lnTo>
                <a:cubicBezTo>
                  <a:pt x="75301" y="336099"/>
                  <a:pt x="0" y="260799"/>
                  <a:pt x="0" y="168050"/>
                </a:cubicBezTo>
                <a:lnTo>
                  <a:pt x="0" y="168050"/>
                </a:lnTo>
                <a:cubicBezTo>
                  <a:pt x="0" y="75301"/>
                  <a:pt x="75301" y="0"/>
                  <a:pt x="168050" y="0"/>
                </a:cubicBezTo>
                <a:close/>
              </a:path>
            </a:pathLst>
          </a:custGeom>
          <a:solidFill>
            <a:srgbClr val="8B7355">
              <a:alpha val="20000"/>
            </a:srgbClr>
          </a:solidFill>
          <a:ln/>
        </p:spPr>
      </p:sp>
      <p:sp>
        <p:nvSpPr>
          <p:cNvPr id="12" name="Shape 10"/>
          <p:cNvSpPr/>
          <p:nvPr/>
        </p:nvSpPr>
        <p:spPr>
          <a:xfrm>
            <a:off x="638589" y="2386305"/>
            <a:ext cx="134440" cy="134440"/>
          </a:xfrm>
          <a:custGeom>
            <a:avLst/>
            <a:gdLst/>
            <a:ahLst/>
            <a:cxnLst/>
            <a:rect l="l" t="t" r="r" b="b"/>
            <a:pathLst>
              <a:path w="134440" h="134440">
                <a:moveTo>
                  <a:pt x="17304" y="59999"/>
                </a:moveTo>
                <a:cubicBezTo>
                  <a:pt x="20796" y="35579"/>
                  <a:pt x="41829" y="16805"/>
                  <a:pt x="67220" y="16805"/>
                </a:cubicBezTo>
                <a:cubicBezTo>
                  <a:pt x="81136" y="16805"/>
                  <a:pt x="93740" y="22450"/>
                  <a:pt x="102878" y="31562"/>
                </a:cubicBezTo>
                <a:cubicBezTo>
                  <a:pt x="102930" y="31614"/>
                  <a:pt x="102983" y="31667"/>
                  <a:pt x="103035" y="31719"/>
                </a:cubicBezTo>
                <a:lnTo>
                  <a:pt x="105031" y="33610"/>
                </a:lnTo>
                <a:lnTo>
                  <a:pt x="92454" y="33610"/>
                </a:lnTo>
                <a:cubicBezTo>
                  <a:pt x="87806" y="33610"/>
                  <a:pt x="84051" y="37365"/>
                  <a:pt x="84051" y="42012"/>
                </a:cubicBezTo>
                <a:cubicBezTo>
                  <a:pt x="84051" y="46660"/>
                  <a:pt x="87806" y="50415"/>
                  <a:pt x="92454" y="50415"/>
                </a:cubicBezTo>
                <a:lnTo>
                  <a:pt x="126063" y="50415"/>
                </a:lnTo>
                <a:cubicBezTo>
                  <a:pt x="130711" y="50415"/>
                  <a:pt x="134466" y="46660"/>
                  <a:pt x="134466" y="42012"/>
                </a:cubicBezTo>
                <a:lnTo>
                  <a:pt x="134466" y="8402"/>
                </a:lnTo>
                <a:cubicBezTo>
                  <a:pt x="134466" y="3755"/>
                  <a:pt x="130711" y="0"/>
                  <a:pt x="126063" y="0"/>
                </a:cubicBezTo>
                <a:cubicBezTo>
                  <a:pt x="121416" y="0"/>
                  <a:pt x="117661" y="3755"/>
                  <a:pt x="117661" y="8402"/>
                </a:cubicBezTo>
                <a:lnTo>
                  <a:pt x="117661" y="22424"/>
                </a:lnTo>
                <a:lnTo>
                  <a:pt x="114694" y="19615"/>
                </a:lnTo>
                <a:cubicBezTo>
                  <a:pt x="102537" y="7510"/>
                  <a:pt x="85732" y="0"/>
                  <a:pt x="67220" y="0"/>
                </a:cubicBezTo>
                <a:cubicBezTo>
                  <a:pt x="33347" y="0"/>
                  <a:pt x="5330" y="25050"/>
                  <a:pt x="683" y="57636"/>
                </a:cubicBezTo>
                <a:cubicBezTo>
                  <a:pt x="26" y="62231"/>
                  <a:pt x="3203" y="66485"/>
                  <a:pt x="7799" y="67141"/>
                </a:cubicBezTo>
                <a:cubicBezTo>
                  <a:pt x="12394" y="67798"/>
                  <a:pt x="16647" y="64594"/>
                  <a:pt x="17304" y="60025"/>
                </a:cubicBezTo>
                <a:close/>
                <a:moveTo>
                  <a:pt x="133757" y="76804"/>
                </a:moveTo>
                <a:cubicBezTo>
                  <a:pt x="134413" y="72209"/>
                  <a:pt x="131210" y="67955"/>
                  <a:pt x="126641" y="67299"/>
                </a:cubicBezTo>
                <a:cubicBezTo>
                  <a:pt x="122072" y="66642"/>
                  <a:pt x="117792" y="69846"/>
                  <a:pt x="117136" y="74414"/>
                </a:cubicBezTo>
                <a:cubicBezTo>
                  <a:pt x="113644" y="98834"/>
                  <a:pt x="92611" y="117608"/>
                  <a:pt x="67220" y="117608"/>
                </a:cubicBezTo>
                <a:cubicBezTo>
                  <a:pt x="53303" y="117608"/>
                  <a:pt x="40700" y="111963"/>
                  <a:pt x="31562" y="102852"/>
                </a:cubicBezTo>
                <a:cubicBezTo>
                  <a:pt x="31509" y="102799"/>
                  <a:pt x="31457" y="102747"/>
                  <a:pt x="31404" y="102694"/>
                </a:cubicBezTo>
                <a:lnTo>
                  <a:pt x="29409" y="100804"/>
                </a:lnTo>
                <a:lnTo>
                  <a:pt x="41986" y="100804"/>
                </a:lnTo>
                <a:cubicBezTo>
                  <a:pt x="46634" y="100804"/>
                  <a:pt x="50389" y="97049"/>
                  <a:pt x="50389" y="92401"/>
                </a:cubicBezTo>
                <a:cubicBezTo>
                  <a:pt x="50389" y="87753"/>
                  <a:pt x="46634" y="83999"/>
                  <a:pt x="41986" y="83999"/>
                </a:cubicBezTo>
                <a:lnTo>
                  <a:pt x="8402" y="84025"/>
                </a:lnTo>
                <a:cubicBezTo>
                  <a:pt x="6171" y="84025"/>
                  <a:pt x="4017" y="84918"/>
                  <a:pt x="2442" y="86519"/>
                </a:cubicBezTo>
                <a:cubicBezTo>
                  <a:pt x="867" y="88121"/>
                  <a:pt x="-26" y="90248"/>
                  <a:pt x="0" y="92506"/>
                </a:cubicBezTo>
                <a:lnTo>
                  <a:pt x="263" y="125853"/>
                </a:lnTo>
                <a:cubicBezTo>
                  <a:pt x="289" y="130501"/>
                  <a:pt x="4096" y="134230"/>
                  <a:pt x="8744" y="134177"/>
                </a:cubicBezTo>
                <a:cubicBezTo>
                  <a:pt x="13391" y="134125"/>
                  <a:pt x="17120" y="130343"/>
                  <a:pt x="17068" y="125696"/>
                </a:cubicBezTo>
                <a:lnTo>
                  <a:pt x="16963" y="112173"/>
                </a:lnTo>
                <a:lnTo>
                  <a:pt x="19772" y="114825"/>
                </a:lnTo>
                <a:cubicBezTo>
                  <a:pt x="31929" y="126930"/>
                  <a:pt x="48708" y="134440"/>
                  <a:pt x="67220" y="134440"/>
                </a:cubicBezTo>
                <a:cubicBezTo>
                  <a:pt x="101092" y="134440"/>
                  <a:pt x="129109" y="109390"/>
                  <a:pt x="133757" y="76804"/>
                </a:cubicBezTo>
                <a:close/>
              </a:path>
            </a:pathLst>
          </a:custGeom>
          <a:solidFill>
            <a:srgbClr val="8B7355"/>
          </a:solidFill>
          <a:ln/>
        </p:spPr>
      </p:sp>
      <p:sp>
        <p:nvSpPr>
          <p:cNvPr id="13" name="Text 11"/>
          <p:cNvSpPr/>
          <p:nvPr/>
        </p:nvSpPr>
        <p:spPr>
          <a:xfrm>
            <a:off x="974688" y="2285475"/>
            <a:ext cx="1747716" cy="2016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9" b="1" dirty="0">
                <a:solidFill>
                  <a:srgbClr val="3D3D3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Event-Gäste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974688" y="2487134"/>
            <a:ext cx="1739314" cy="1680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26" dirty="0">
                <a:solidFill>
                  <a:srgbClr val="3D3D3D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Stadtfest- und Jahrmaktbesucher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537759" y="2756014"/>
            <a:ext cx="336099" cy="336099"/>
          </a:xfrm>
          <a:custGeom>
            <a:avLst/>
            <a:gdLst/>
            <a:ahLst/>
            <a:cxnLst/>
            <a:rect l="l" t="t" r="r" b="b"/>
            <a:pathLst>
              <a:path w="336099" h="336099">
                <a:moveTo>
                  <a:pt x="168050" y="0"/>
                </a:moveTo>
                <a:lnTo>
                  <a:pt x="168050" y="0"/>
                </a:lnTo>
                <a:cubicBezTo>
                  <a:pt x="260799" y="0"/>
                  <a:pt x="336099" y="75301"/>
                  <a:pt x="336099" y="168050"/>
                </a:cubicBezTo>
                <a:lnTo>
                  <a:pt x="336099" y="168050"/>
                </a:lnTo>
                <a:cubicBezTo>
                  <a:pt x="336099" y="260799"/>
                  <a:pt x="260799" y="336099"/>
                  <a:pt x="168050" y="336099"/>
                </a:cubicBezTo>
                <a:lnTo>
                  <a:pt x="168050" y="336099"/>
                </a:lnTo>
                <a:cubicBezTo>
                  <a:pt x="75301" y="336099"/>
                  <a:pt x="0" y="260799"/>
                  <a:pt x="0" y="168050"/>
                </a:cubicBezTo>
                <a:lnTo>
                  <a:pt x="0" y="168050"/>
                </a:lnTo>
                <a:cubicBezTo>
                  <a:pt x="0" y="75301"/>
                  <a:pt x="75301" y="0"/>
                  <a:pt x="168050" y="0"/>
                </a:cubicBezTo>
                <a:close/>
              </a:path>
            </a:pathLst>
          </a:custGeom>
          <a:solidFill>
            <a:srgbClr val="E07A5F">
              <a:alpha val="20000"/>
            </a:srgbClr>
          </a:solidFill>
          <a:ln/>
        </p:spPr>
      </p:sp>
      <p:sp>
        <p:nvSpPr>
          <p:cNvPr id="16" name="Shape 14"/>
          <p:cNvSpPr/>
          <p:nvPr/>
        </p:nvSpPr>
        <p:spPr>
          <a:xfrm>
            <a:off x="638589" y="2856844"/>
            <a:ext cx="134440" cy="134440"/>
          </a:xfrm>
          <a:custGeom>
            <a:avLst/>
            <a:gdLst/>
            <a:ahLst/>
            <a:cxnLst/>
            <a:rect l="l" t="t" r="r" b="b"/>
            <a:pathLst>
              <a:path w="134440" h="134440">
                <a:moveTo>
                  <a:pt x="72944" y="2258"/>
                </a:moveTo>
                <a:cubicBezTo>
                  <a:pt x="69714" y="-735"/>
                  <a:pt x="64725" y="-735"/>
                  <a:pt x="61522" y="2258"/>
                </a:cubicBezTo>
                <a:lnTo>
                  <a:pt x="2705" y="56874"/>
                </a:lnTo>
                <a:cubicBezTo>
                  <a:pt x="184" y="59237"/>
                  <a:pt x="-656" y="62887"/>
                  <a:pt x="604" y="66091"/>
                </a:cubicBezTo>
                <a:cubicBezTo>
                  <a:pt x="1864" y="69294"/>
                  <a:pt x="4936" y="71421"/>
                  <a:pt x="8402" y="71421"/>
                </a:cubicBezTo>
                <a:lnTo>
                  <a:pt x="12604" y="71421"/>
                </a:lnTo>
                <a:lnTo>
                  <a:pt x="12604" y="117635"/>
                </a:lnTo>
                <a:cubicBezTo>
                  <a:pt x="12604" y="126904"/>
                  <a:pt x="20140" y="134440"/>
                  <a:pt x="29409" y="134440"/>
                </a:cubicBezTo>
                <a:lnTo>
                  <a:pt x="105031" y="134440"/>
                </a:lnTo>
                <a:cubicBezTo>
                  <a:pt x="114300" y="134440"/>
                  <a:pt x="121836" y="126904"/>
                  <a:pt x="121836" y="117635"/>
                </a:cubicBezTo>
                <a:lnTo>
                  <a:pt x="121836" y="71421"/>
                </a:lnTo>
                <a:lnTo>
                  <a:pt x="126037" y="71421"/>
                </a:lnTo>
                <a:cubicBezTo>
                  <a:pt x="129503" y="71421"/>
                  <a:pt x="132602" y="69294"/>
                  <a:pt x="133862" y="66091"/>
                </a:cubicBezTo>
                <a:cubicBezTo>
                  <a:pt x="135122" y="62887"/>
                  <a:pt x="134282" y="59211"/>
                  <a:pt x="131761" y="56874"/>
                </a:cubicBezTo>
                <a:lnTo>
                  <a:pt x="72944" y="2258"/>
                </a:lnTo>
                <a:close/>
                <a:moveTo>
                  <a:pt x="63019" y="84025"/>
                </a:moveTo>
                <a:lnTo>
                  <a:pt x="71421" y="84025"/>
                </a:lnTo>
                <a:cubicBezTo>
                  <a:pt x="78379" y="84025"/>
                  <a:pt x="84025" y="89670"/>
                  <a:pt x="84025" y="96629"/>
                </a:cubicBezTo>
                <a:lnTo>
                  <a:pt x="84025" y="121836"/>
                </a:lnTo>
                <a:lnTo>
                  <a:pt x="50415" y="121836"/>
                </a:lnTo>
                <a:lnTo>
                  <a:pt x="50415" y="96629"/>
                </a:lnTo>
                <a:cubicBezTo>
                  <a:pt x="50415" y="89670"/>
                  <a:pt x="56060" y="84025"/>
                  <a:pt x="63019" y="84025"/>
                </a:cubicBezTo>
                <a:close/>
              </a:path>
            </a:pathLst>
          </a:custGeom>
          <a:solidFill>
            <a:srgbClr val="E07A5F"/>
          </a:solidFill>
          <a:ln/>
        </p:spPr>
      </p:sp>
      <p:sp>
        <p:nvSpPr>
          <p:cNvPr id="17" name="Text 15"/>
          <p:cNvSpPr/>
          <p:nvPr/>
        </p:nvSpPr>
        <p:spPr>
          <a:xfrm>
            <a:off x="974688" y="2756014"/>
            <a:ext cx="1596471" cy="2016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9" b="1" dirty="0">
                <a:solidFill>
                  <a:srgbClr val="3D3D3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Familien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974688" y="2957673"/>
            <a:ext cx="1588069" cy="1680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26" dirty="0">
                <a:solidFill>
                  <a:srgbClr val="3D3D3D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Bei privaten Feiern und Events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3818009" y="1814936"/>
            <a:ext cx="336099" cy="336099"/>
          </a:xfrm>
          <a:custGeom>
            <a:avLst/>
            <a:gdLst/>
            <a:ahLst/>
            <a:cxnLst/>
            <a:rect l="l" t="t" r="r" b="b"/>
            <a:pathLst>
              <a:path w="336099" h="336099">
                <a:moveTo>
                  <a:pt x="168050" y="0"/>
                </a:moveTo>
                <a:lnTo>
                  <a:pt x="168050" y="0"/>
                </a:lnTo>
                <a:cubicBezTo>
                  <a:pt x="260799" y="0"/>
                  <a:pt x="336099" y="75301"/>
                  <a:pt x="336099" y="168050"/>
                </a:cubicBezTo>
                <a:lnTo>
                  <a:pt x="336099" y="168050"/>
                </a:lnTo>
                <a:cubicBezTo>
                  <a:pt x="336099" y="260799"/>
                  <a:pt x="260799" y="336099"/>
                  <a:pt x="168050" y="336099"/>
                </a:cubicBezTo>
                <a:lnTo>
                  <a:pt x="168050" y="336099"/>
                </a:lnTo>
                <a:cubicBezTo>
                  <a:pt x="75301" y="336099"/>
                  <a:pt x="0" y="260799"/>
                  <a:pt x="0" y="168050"/>
                </a:cubicBezTo>
                <a:lnTo>
                  <a:pt x="0" y="168050"/>
                </a:lnTo>
                <a:cubicBezTo>
                  <a:pt x="0" y="75301"/>
                  <a:pt x="75301" y="0"/>
                  <a:pt x="168050" y="0"/>
                </a:cubicBezTo>
                <a:close/>
              </a:path>
            </a:pathLst>
          </a:custGeom>
          <a:solidFill>
            <a:srgbClr val="D4A574">
              <a:alpha val="20000"/>
            </a:srgbClr>
          </a:solidFill>
          <a:ln/>
        </p:spPr>
      </p:sp>
      <p:sp>
        <p:nvSpPr>
          <p:cNvPr id="20" name="Shape 18"/>
          <p:cNvSpPr/>
          <p:nvPr/>
        </p:nvSpPr>
        <p:spPr>
          <a:xfrm>
            <a:off x="3927241" y="1915766"/>
            <a:ext cx="117635" cy="134440"/>
          </a:xfrm>
          <a:custGeom>
            <a:avLst/>
            <a:gdLst/>
            <a:ahLst/>
            <a:cxnLst/>
            <a:rect l="l" t="t" r="r" b="b"/>
            <a:pathLst>
              <a:path w="117635" h="134440">
                <a:moveTo>
                  <a:pt x="16805" y="8402"/>
                </a:moveTo>
                <a:cubicBezTo>
                  <a:pt x="16805" y="3755"/>
                  <a:pt x="13050" y="0"/>
                  <a:pt x="8402" y="0"/>
                </a:cubicBezTo>
                <a:cubicBezTo>
                  <a:pt x="3755" y="0"/>
                  <a:pt x="0" y="3755"/>
                  <a:pt x="0" y="8402"/>
                </a:cubicBezTo>
                <a:lnTo>
                  <a:pt x="0" y="126037"/>
                </a:lnTo>
                <a:cubicBezTo>
                  <a:pt x="0" y="130685"/>
                  <a:pt x="3755" y="134440"/>
                  <a:pt x="8402" y="134440"/>
                </a:cubicBezTo>
                <a:cubicBezTo>
                  <a:pt x="13050" y="134440"/>
                  <a:pt x="16805" y="130685"/>
                  <a:pt x="16805" y="126037"/>
                </a:cubicBezTo>
                <a:lnTo>
                  <a:pt x="16805" y="94108"/>
                </a:lnTo>
                <a:lnTo>
                  <a:pt x="33269" y="89171"/>
                </a:lnTo>
                <a:cubicBezTo>
                  <a:pt x="44271" y="85863"/>
                  <a:pt x="56139" y="86887"/>
                  <a:pt x="66406" y="92033"/>
                </a:cubicBezTo>
                <a:cubicBezTo>
                  <a:pt x="77618" y="97653"/>
                  <a:pt x="90694" y="98335"/>
                  <a:pt x="102431" y="93924"/>
                </a:cubicBezTo>
                <a:lnTo>
                  <a:pt x="112173" y="90274"/>
                </a:lnTo>
                <a:cubicBezTo>
                  <a:pt x="115455" y="89040"/>
                  <a:pt x="117635" y="85915"/>
                  <a:pt x="117635" y="82397"/>
                </a:cubicBezTo>
                <a:lnTo>
                  <a:pt x="117635" y="17356"/>
                </a:lnTo>
                <a:cubicBezTo>
                  <a:pt x="117635" y="11317"/>
                  <a:pt x="111280" y="7378"/>
                  <a:pt x="105871" y="10083"/>
                </a:cubicBezTo>
                <a:lnTo>
                  <a:pt x="102773" y="11632"/>
                </a:lnTo>
                <a:cubicBezTo>
                  <a:pt x="90983" y="17540"/>
                  <a:pt x="77093" y="17540"/>
                  <a:pt x="65277" y="11632"/>
                </a:cubicBezTo>
                <a:cubicBezTo>
                  <a:pt x="55719" y="6853"/>
                  <a:pt x="44717" y="5908"/>
                  <a:pt x="34503" y="8980"/>
                </a:cubicBezTo>
                <a:lnTo>
                  <a:pt x="16805" y="14284"/>
                </a:lnTo>
                <a:lnTo>
                  <a:pt x="16805" y="8402"/>
                </a:lnTo>
                <a:close/>
              </a:path>
            </a:pathLst>
          </a:custGeom>
          <a:solidFill>
            <a:srgbClr val="D4A574"/>
          </a:solidFill>
          <a:ln/>
        </p:spPr>
      </p:sp>
      <p:sp>
        <p:nvSpPr>
          <p:cNvPr id="21" name="Text 19"/>
          <p:cNvSpPr/>
          <p:nvPr/>
        </p:nvSpPr>
        <p:spPr>
          <a:xfrm>
            <a:off x="4254938" y="1814936"/>
            <a:ext cx="2033400" cy="2016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9" b="1" dirty="0">
                <a:solidFill>
                  <a:srgbClr val="3D3D3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Vereinsmitglieder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4254938" y="2016595"/>
            <a:ext cx="2024998" cy="1680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26" dirty="0">
                <a:solidFill>
                  <a:srgbClr val="3D3D3D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Sportfeste und Vereinsveranstaltungen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3818009" y="2285475"/>
            <a:ext cx="336099" cy="336099"/>
          </a:xfrm>
          <a:custGeom>
            <a:avLst/>
            <a:gdLst/>
            <a:ahLst/>
            <a:cxnLst/>
            <a:rect l="l" t="t" r="r" b="b"/>
            <a:pathLst>
              <a:path w="336099" h="336099">
                <a:moveTo>
                  <a:pt x="168050" y="0"/>
                </a:moveTo>
                <a:lnTo>
                  <a:pt x="168050" y="0"/>
                </a:lnTo>
                <a:cubicBezTo>
                  <a:pt x="260799" y="0"/>
                  <a:pt x="336099" y="75301"/>
                  <a:pt x="336099" y="168050"/>
                </a:cubicBezTo>
                <a:lnTo>
                  <a:pt x="336099" y="168050"/>
                </a:lnTo>
                <a:cubicBezTo>
                  <a:pt x="336099" y="260799"/>
                  <a:pt x="260799" y="336099"/>
                  <a:pt x="168050" y="336099"/>
                </a:cubicBezTo>
                <a:lnTo>
                  <a:pt x="168050" y="336099"/>
                </a:lnTo>
                <a:cubicBezTo>
                  <a:pt x="75301" y="336099"/>
                  <a:pt x="0" y="260799"/>
                  <a:pt x="0" y="168050"/>
                </a:cubicBezTo>
                <a:lnTo>
                  <a:pt x="0" y="168050"/>
                </a:lnTo>
                <a:cubicBezTo>
                  <a:pt x="0" y="75301"/>
                  <a:pt x="75301" y="0"/>
                  <a:pt x="168050" y="0"/>
                </a:cubicBezTo>
                <a:close/>
              </a:path>
            </a:pathLst>
          </a:custGeom>
          <a:solidFill>
            <a:srgbClr val="8B7355">
              <a:alpha val="20000"/>
            </a:srgbClr>
          </a:solidFill>
          <a:ln/>
        </p:spPr>
      </p:sp>
      <p:sp>
        <p:nvSpPr>
          <p:cNvPr id="24" name="Shape 22"/>
          <p:cNvSpPr/>
          <p:nvPr/>
        </p:nvSpPr>
        <p:spPr>
          <a:xfrm>
            <a:off x="3935643" y="2386305"/>
            <a:ext cx="100830" cy="134440"/>
          </a:xfrm>
          <a:custGeom>
            <a:avLst/>
            <a:gdLst/>
            <a:ahLst/>
            <a:cxnLst/>
            <a:rect l="l" t="t" r="r" b="b"/>
            <a:pathLst>
              <a:path w="100830" h="134440">
                <a:moveTo>
                  <a:pt x="16805" y="0"/>
                </a:moveTo>
                <a:cubicBezTo>
                  <a:pt x="7536" y="0"/>
                  <a:pt x="0" y="7536"/>
                  <a:pt x="0" y="16805"/>
                </a:cubicBezTo>
                <a:lnTo>
                  <a:pt x="0" y="117635"/>
                </a:lnTo>
                <a:cubicBezTo>
                  <a:pt x="0" y="126904"/>
                  <a:pt x="7536" y="134440"/>
                  <a:pt x="16805" y="134440"/>
                </a:cubicBezTo>
                <a:lnTo>
                  <a:pt x="84025" y="134440"/>
                </a:lnTo>
                <a:cubicBezTo>
                  <a:pt x="93294" y="134440"/>
                  <a:pt x="100830" y="126904"/>
                  <a:pt x="100830" y="117635"/>
                </a:cubicBezTo>
                <a:lnTo>
                  <a:pt x="100830" y="16805"/>
                </a:lnTo>
                <a:cubicBezTo>
                  <a:pt x="100830" y="7536"/>
                  <a:pt x="93294" y="0"/>
                  <a:pt x="84025" y="0"/>
                </a:cubicBezTo>
                <a:lnTo>
                  <a:pt x="16805" y="0"/>
                </a:lnTo>
                <a:close/>
                <a:moveTo>
                  <a:pt x="46214" y="92427"/>
                </a:moveTo>
                <a:lnTo>
                  <a:pt x="54616" y="92427"/>
                </a:lnTo>
                <a:cubicBezTo>
                  <a:pt x="59264" y="92427"/>
                  <a:pt x="63019" y="96182"/>
                  <a:pt x="63019" y="100830"/>
                </a:cubicBezTo>
                <a:lnTo>
                  <a:pt x="63019" y="121836"/>
                </a:lnTo>
                <a:lnTo>
                  <a:pt x="37811" y="121836"/>
                </a:lnTo>
                <a:lnTo>
                  <a:pt x="37811" y="100830"/>
                </a:lnTo>
                <a:cubicBezTo>
                  <a:pt x="37811" y="96182"/>
                  <a:pt x="41566" y="92427"/>
                  <a:pt x="46214" y="92427"/>
                </a:cubicBezTo>
                <a:close/>
                <a:moveTo>
                  <a:pt x="25207" y="29409"/>
                </a:moveTo>
                <a:cubicBezTo>
                  <a:pt x="25207" y="27098"/>
                  <a:pt x="27098" y="25207"/>
                  <a:pt x="29409" y="25207"/>
                </a:cubicBezTo>
                <a:lnTo>
                  <a:pt x="37811" y="25207"/>
                </a:lnTo>
                <a:cubicBezTo>
                  <a:pt x="40122" y="25207"/>
                  <a:pt x="42012" y="27098"/>
                  <a:pt x="42012" y="29409"/>
                </a:cubicBezTo>
                <a:lnTo>
                  <a:pt x="42012" y="37811"/>
                </a:lnTo>
                <a:cubicBezTo>
                  <a:pt x="42012" y="40122"/>
                  <a:pt x="40122" y="42012"/>
                  <a:pt x="37811" y="42012"/>
                </a:cubicBezTo>
                <a:lnTo>
                  <a:pt x="29409" y="42012"/>
                </a:lnTo>
                <a:cubicBezTo>
                  <a:pt x="27098" y="42012"/>
                  <a:pt x="25207" y="40122"/>
                  <a:pt x="25207" y="37811"/>
                </a:cubicBezTo>
                <a:lnTo>
                  <a:pt x="25207" y="29409"/>
                </a:lnTo>
                <a:close/>
                <a:moveTo>
                  <a:pt x="63019" y="25207"/>
                </a:moveTo>
                <a:lnTo>
                  <a:pt x="71421" y="25207"/>
                </a:lnTo>
                <a:cubicBezTo>
                  <a:pt x="73732" y="25207"/>
                  <a:pt x="75622" y="27098"/>
                  <a:pt x="75622" y="29409"/>
                </a:cubicBezTo>
                <a:lnTo>
                  <a:pt x="75622" y="37811"/>
                </a:lnTo>
                <a:cubicBezTo>
                  <a:pt x="75622" y="40122"/>
                  <a:pt x="73732" y="42012"/>
                  <a:pt x="71421" y="42012"/>
                </a:cubicBezTo>
                <a:lnTo>
                  <a:pt x="63019" y="42012"/>
                </a:lnTo>
                <a:cubicBezTo>
                  <a:pt x="60708" y="42012"/>
                  <a:pt x="58817" y="40122"/>
                  <a:pt x="58817" y="37811"/>
                </a:cubicBezTo>
                <a:lnTo>
                  <a:pt x="58817" y="29409"/>
                </a:lnTo>
                <a:cubicBezTo>
                  <a:pt x="58817" y="27098"/>
                  <a:pt x="60708" y="25207"/>
                  <a:pt x="63019" y="25207"/>
                </a:cubicBezTo>
                <a:close/>
                <a:moveTo>
                  <a:pt x="25207" y="63019"/>
                </a:moveTo>
                <a:cubicBezTo>
                  <a:pt x="25207" y="60708"/>
                  <a:pt x="27098" y="58817"/>
                  <a:pt x="29409" y="58817"/>
                </a:cubicBezTo>
                <a:lnTo>
                  <a:pt x="37811" y="58817"/>
                </a:lnTo>
                <a:cubicBezTo>
                  <a:pt x="40122" y="58817"/>
                  <a:pt x="42012" y="60708"/>
                  <a:pt x="42012" y="63019"/>
                </a:cubicBezTo>
                <a:lnTo>
                  <a:pt x="42012" y="71421"/>
                </a:lnTo>
                <a:cubicBezTo>
                  <a:pt x="42012" y="73732"/>
                  <a:pt x="40122" y="75622"/>
                  <a:pt x="37811" y="75622"/>
                </a:cubicBezTo>
                <a:lnTo>
                  <a:pt x="29409" y="75622"/>
                </a:lnTo>
                <a:cubicBezTo>
                  <a:pt x="27098" y="75622"/>
                  <a:pt x="25207" y="73732"/>
                  <a:pt x="25207" y="71421"/>
                </a:cubicBezTo>
                <a:lnTo>
                  <a:pt x="25207" y="63019"/>
                </a:lnTo>
                <a:close/>
                <a:moveTo>
                  <a:pt x="63019" y="58817"/>
                </a:moveTo>
                <a:lnTo>
                  <a:pt x="71421" y="58817"/>
                </a:lnTo>
                <a:cubicBezTo>
                  <a:pt x="73732" y="58817"/>
                  <a:pt x="75622" y="60708"/>
                  <a:pt x="75622" y="63019"/>
                </a:cubicBezTo>
                <a:lnTo>
                  <a:pt x="75622" y="71421"/>
                </a:lnTo>
                <a:cubicBezTo>
                  <a:pt x="75622" y="73732"/>
                  <a:pt x="73732" y="75622"/>
                  <a:pt x="71421" y="75622"/>
                </a:cubicBezTo>
                <a:lnTo>
                  <a:pt x="63019" y="75622"/>
                </a:lnTo>
                <a:cubicBezTo>
                  <a:pt x="60708" y="75622"/>
                  <a:pt x="58817" y="73732"/>
                  <a:pt x="58817" y="71421"/>
                </a:cubicBezTo>
                <a:lnTo>
                  <a:pt x="58817" y="63019"/>
                </a:lnTo>
                <a:cubicBezTo>
                  <a:pt x="58817" y="60708"/>
                  <a:pt x="60708" y="58817"/>
                  <a:pt x="63019" y="58817"/>
                </a:cubicBezTo>
                <a:close/>
              </a:path>
            </a:pathLst>
          </a:custGeom>
          <a:solidFill>
            <a:srgbClr val="8B7355"/>
          </a:solidFill>
          <a:ln/>
        </p:spPr>
      </p:sp>
      <p:sp>
        <p:nvSpPr>
          <p:cNvPr id="25" name="Text 23"/>
          <p:cNvSpPr/>
          <p:nvPr/>
        </p:nvSpPr>
        <p:spPr>
          <a:xfrm>
            <a:off x="4254938" y="2285475"/>
            <a:ext cx="1949376" cy="2016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9" b="1" dirty="0">
                <a:solidFill>
                  <a:srgbClr val="3D3D3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Firmenkunden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4254938" y="2487134"/>
            <a:ext cx="1940973" cy="1680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26" dirty="0">
                <a:solidFill>
                  <a:srgbClr val="3D3D3D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Betriebsfeste und Weihnachtsmärkte</a:t>
            </a:r>
            <a:endParaRPr lang="en-US" sz="1600" dirty="0"/>
          </a:p>
        </p:txBody>
      </p:sp>
      <p:sp>
        <p:nvSpPr>
          <p:cNvPr id="27" name="Shape 25"/>
          <p:cNvSpPr/>
          <p:nvPr/>
        </p:nvSpPr>
        <p:spPr>
          <a:xfrm>
            <a:off x="3818009" y="2756014"/>
            <a:ext cx="336099" cy="336099"/>
          </a:xfrm>
          <a:custGeom>
            <a:avLst/>
            <a:gdLst/>
            <a:ahLst/>
            <a:cxnLst/>
            <a:rect l="l" t="t" r="r" b="b"/>
            <a:pathLst>
              <a:path w="336099" h="336099">
                <a:moveTo>
                  <a:pt x="168050" y="0"/>
                </a:moveTo>
                <a:lnTo>
                  <a:pt x="168050" y="0"/>
                </a:lnTo>
                <a:cubicBezTo>
                  <a:pt x="260799" y="0"/>
                  <a:pt x="336099" y="75301"/>
                  <a:pt x="336099" y="168050"/>
                </a:cubicBezTo>
                <a:lnTo>
                  <a:pt x="336099" y="168050"/>
                </a:lnTo>
                <a:cubicBezTo>
                  <a:pt x="336099" y="260799"/>
                  <a:pt x="260799" y="336099"/>
                  <a:pt x="168050" y="336099"/>
                </a:cubicBezTo>
                <a:lnTo>
                  <a:pt x="168050" y="336099"/>
                </a:lnTo>
                <a:cubicBezTo>
                  <a:pt x="75301" y="336099"/>
                  <a:pt x="0" y="260799"/>
                  <a:pt x="0" y="168050"/>
                </a:cubicBezTo>
                <a:lnTo>
                  <a:pt x="0" y="168050"/>
                </a:lnTo>
                <a:cubicBezTo>
                  <a:pt x="0" y="75301"/>
                  <a:pt x="75301" y="0"/>
                  <a:pt x="168050" y="0"/>
                </a:cubicBezTo>
                <a:close/>
              </a:path>
            </a:pathLst>
          </a:custGeom>
          <a:solidFill>
            <a:srgbClr val="E07A5F">
              <a:alpha val="20000"/>
            </a:srgbClr>
          </a:solidFill>
          <a:ln/>
        </p:spPr>
      </p:sp>
      <p:sp>
        <p:nvSpPr>
          <p:cNvPr id="28" name="Shape 26"/>
          <p:cNvSpPr/>
          <p:nvPr/>
        </p:nvSpPr>
        <p:spPr>
          <a:xfrm>
            <a:off x="3918838" y="2856844"/>
            <a:ext cx="134440" cy="134440"/>
          </a:xfrm>
          <a:custGeom>
            <a:avLst/>
            <a:gdLst/>
            <a:ahLst/>
            <a:cxnLst/>
            <a:rect l="l" t="t" r="r" b="b"/>
            <a:pathLst>
              <a:path w="134440" h="134440">
                <a:moveTo>
                  <a:pt x="63281" y="22871"/>
                </a:moveTo>
                <a:lnTo>
                  <a:pt x="67220" y="28306"/>
                </a:lnTo>
                <a:lnTo>
                  <a:pt x="71159" y="22871"/>
                </a:lnTo>
                <a:cubicBezTo>
                  <a:pt x="77723" y="13785"/>
                  <a:pt x="88279" y="8402"/>
                  <a:pt x="99491" y="8402"/>
                </a:cubicBezTo>
                <a:cubicBezTo>
                  <a:pt x="118790" y="8402"/>
                  <a:pt x="134440" y="24052"/>
                  <a:pt x="134440" y="43352"/>
                </a:cubicBezTo>
                <a:lnTo>
                  <a:pt x="134440" y="44034"/>
                </a:lnTo>
                <a:cubicBezTo>
                  <a:pt x="134440" y="73495"/>
                  <a:pt x="97705" y="107709"/>
                  <a:pt x="78537" y="122335"/>
                </a:cubicBezTo>
                <a:cubicBezTo>
                  <a:pt x="75281" y="124803"/>
                  <a:pt x="71290" y="126037"/>
                  <a:pt x="67220" y="126037"/>
                </a:cubicBezTo>
                <a:cubicBezTo>
                  <a:pt x="63150" y="126037"/>
                  <a:pt x="59132" y="124829"/>
                  <a:pt x="55903" y="122335"/>
                </a:cubicBezTo>
                <a:cubicBezTo>
                  <a:pt x="36735" y="107709"/>
                  <a:pt x="0" y="73495"/>
                  <a:pt x="0" y="44034"/>
                </a:cubicBezTo>
                <a:lnTo>
                  <a:pt x="0" y="43352"/>
                </a:lnTo>
                <a:cubicBezTo>
                  <a:pt x="0" y="24052"/>
                  <a:pt x="15650" y="8402"/>
                  <a:pt x="34949" y="8402"/>
                </a:cubicBezTo>
                <a:cubicBezTo>
                  <a:pt x="46161" y="8402"/>
                  <a:pt x="56717" y="13785"/>
                  <a:pt x="63281" y="22871"/>
                </a:cubicBezTo>
                <a:close/>
              </a:path>
            </a:pathLst>
          </a:custGeom>
          <a:solidFill>
            <a:srgbClr val="E07A5F"/>
          </a:solidFill>
          <a:ln/>
        </p:spPr>
      </p:sp>
      <p:sp>
        <p:nvSpPr>
          <p:cNvPr id="29" name="Text 27"/>
          <p:cNvSpPr/>
          <p:nvPr/>
        </p:nvSpPr>
        <p:spPr>
          <a:xfrm>
            <a:off x="4254938" y="2756014"/>
            <a:ext cx="1840143" cy="2016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9" b="1" dirty="0">
                <a:solidFill>
                  <a:srgbClr val="3D3D3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Genussliebhaber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4254938" y="2957673"/>
            <a:ext cx="1831741" cy="1680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26" dirty="0">
                <a:solidFill>
                  <a:srgbClr val="3D3D3D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Wert auf Qualität und Authentizität</a:t>
            </a:r>
            <a:endParaRPr lang="en-US" sz="1600" dirty="0"/>
          </a:p>
        </p:txBody>
      </p:sp>
      <p:sp>
        <p:nvSpPr>
          <p:cNvPr id="31" name="Shape 29"/>
          <p:cNvSpPr/>
          <p:nvPr/>
        </p:nvSpPr>
        <p:spPr>
          <a:xfrm>
            <a:off x="336099" y="3461822"/>
            <a:ext cx="6831217" cy="1680496"/>
          </a:xfrm>
          <a:custGeom>
            <a:avLst/>
            <a:gdLst/>
            <a:ahLst/>
            <a:cxnLst/>
            <a:rect l="l" t="t" r="r" b="b"/>
            <a:pathLst>
              <a:path w="6831217" h="1680496">
                <a:moveTo>
                  <a:pt x="100830" y="0"/>
                </a:moveTo>
                <a:lnTo>
                  <a:pt x="6730387" y="0"/>
                </a:lnTo>
                <a:cubicBezTo>
                  <a:pt x="6786074" y="0"/>
                  <a:pt x="6831217" y="45143"/>
                  <a:pt x="6831217" y="100830"/>
                </a:cubicBezTo>
                <a:lnTo>
                  <a:pt x="6831217" y="1579666"/>
                </a:lnTo>
                <a:cubicBezTo>
                  <a:pt x="6831217" y="1635353"/>
                  <a:pt x="6786074" y="1680496"/>
                  <a:pt x="6730387" y="1680496"/>
                </a:cubicBezTo>
                <a:lnTo>
                  <a:pt x="100830" y="1680496"/>
                </a:lnTo>
                <a:cubicBezTo>
                  <a:pt x="45143" y="1680496"/>
                  <a:pt x="0" y="1635353"/>
                  <a:pt x="0" y="1579666"/>
                </a:cubicBezTo>
                <a:lnTo>
                  <a:pt x="0" y="100830"/>
                </a:lnTo>
                <a:cubicBezTo>
                  <a:pt x="0" y="45180"/>
                  <a:pt x="45180" y="0"/>
                  <a:pt x="100830" y="0"/>
                </a:cubicBezTo>
                <a:close/>
              </a:path>
            </a:pathLst>
          </a:custGeom>
          <a:gradFill rotWithShape="1" flip="none">
            <a:gsLst>
              <a:gs pos="0">
                <a:srgbClr val="D4A574">
                  <a:alpha val="10000"/>
                </a:srgbClr>
              </a:gs>
              <a:gs pos="100000">
                <a:srgbClr val="E07A5F">
                  <a:alpha val="10000"/>
                </a:srgbClr>
              </a:gs>
            </a:gsLst>
            <a:lin ang="0" scaled="1"/>
          </a:gradFill>
          <a:ln/>
        </p:spPr>
      </p:sp>
      <p:sp>
        <p:nvSpPr>
          <p:cNvPr id="32" name="Shape 30"/>
          <p:cNvSpPr/>
          <p:nvPr/>
        </p:nvSpPr>
        <p:spPr>
          <a:xfrm>
            <a:off x="550363" y="3697092"/>
            <a:ext cx="226867" cy="201660"/>
          </a:xfrm>
          <a:custGeom>
            <a:avLst/>
            <a:gdLst/>
            <a:ahLst/>
            <a:cxnLst/>
            <a:rect l="l" t="t" r="r" b="b"/>
            <a:pathLst>
              <a:path w="226867" h="201660">
                <a:moveTo>
                  <a:pt x="121902" y="-7444"/>
                </a:moveTo>
                <a:cubicBezTo>
                  <a:pt x="120287" y="-10595"/>
                  <a:pt x="117018" y="-12604"/>
                  <a:pt x="113473" y="-12604"/>
                </a:cubicBezTo>
                <a:cubicBezTo>
                  <a:pt x="109928" y="-12604"/>
                  <a:pt x="106659" y="-10595"/>
                  <a:pt x="105044" y="-7444"/>
                </a:cubicBezTo>
                <a:lnTo>
                  <a:pt x="76056" y="49351"/>
                </a:lnTo>
                <a:lnTo>
                  <a:pt x="13076" y="59356"/>
                </a:lnTo>
                <a:cubicBezTo>
                  <a:pt x="9571" y="59907"/>
                  <a:pt x="6656" y="62388"/>
                  <a:pt x="5554" y="65776"/>
                </a:cubicBezTo>
                <a:cubicBezTo>
                  <a:pt x="4451" y="69163"/>
                  <a:pt x="5357" y="72865"/>
                  <a:pt x="7838" y="75386"/>
                </a:cubicBezTo>
                <a:lnTo>
                  <a:pt x="52896" y="120484"/>
                </a:lnTo>
                <a:lnTo>
                  <a:pt x="42971" y="183463"/>
                </a:lnTo>
                <a:cubicBezTo>
                  <a:pt x="42419" y="186968"/>
                  <a:pt x="43877" y="190513"/>
                  <a:pt x="46752" y="192601"/>
                </a:cubicBezTo>
                <a:cubicBezTo>
                  <a:pt x="49627" y="194688"/>
                  <a:pt x="53408" y="195003"/>
                  <a:pt x="56599" y="193388"/>
                </a:cubicBezTo>
                <a:lnTo>
                  <a:pt x="113473" y="164479"/>
                </a:lnTo>
                <a:lnTo>
                  <a:pt x="170308" y="193388"/>
                </a:lnTo>
                <a:cubicBezTo>
                  <a:pt x="173459" y="195003"/>
                  <a:pt x="177279" y="194688"/>
                  <a:pt x="180154" y="192601"/>
                </a:cubicBezTo>
                <a:cubicBezTo>
                  <a:pt x="183030" y="190513"/>
                  <a:pt x="184487" y="187008"/>
                  <a:pt x="183936" y="183463"/>
                </a:cubicBezTo>
                <a:lnTo>
                  <a:pt x="173971" y="120484"/>
                </a:lnTo>
                <a:lnTo>
                  <a:pt x="219029" y="75386"/>
                </a:lnTo>
                <a:cubicBezTo>
                  <a:pt x="221550" y="72865"/>
                  <a:pt x="222416" y="69163"/>
                  <a:pt x="221313" y="65776"/>
                </a:cubicBezTo>
                <a:cubicBezTo>
                  <a:pt x="220211" y="62388"/>
                  <a:pt x="217335" y="59907"/>
                  <a:pt x="213791" y="59356"/>
                </a:cubicBezTo>
                <a:lnTo>
                  <a:pt x="150851" y="49351"/>
                </a:lnTo>
                <a:lnTo>
                  <a:pt x="121902" y="-7444"/>
                </a:lnTo>
                <a:close/>
              </a:path>
            </a:pathLst>
          </a:custGeom>
          <a:solidFill>
            <a:srgbClr val="D4A574"/>
          </a:solidFill>
          <a:ln/>
        </p:spPr>
      </p:sp>
      <p:sp>
        <p:nvSpPr>
          <p:cNvPr id="33" name="Text 31"/>
          <p:cNvSpPr/>
          <p:nvPr/>
        </p:nvSpPr>
        <p:spPr>
          <a:xfrm>
            <a:off x="789833" y="3663482"/>
            <a:ext cx="6276653" cy="2688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88" b="1" dirty="0">
                <a:solidFill>
                  <a:srgbClr val="3D3D3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Alleinstellungsmerkmale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558765" y="4100411"/>
            <a:ext cx="168050" cy="168050"/>
          </a:xfrm>
          <a:custGeom>
            <a:avLst/>
            <a:gdLst/>
            <a:ahLst/>
            <a:cxnLst/>
            <a:rect l="l" t="t" r="r" b="b"/>
            <a:pathLst>
              <a:path w="168050" h="168050">
                <a:moveTo>
                  <a:pt x="84025" y="168050"/>
                </a:moveTo>
                <a:cubicBezTo>
                  <a:pt x="130399" y="168050"/>
                  <a:pt x="168050" y="130399"/>
                  <a:pt x="168050" y="84025"/>
                </a:cubicBezTo>
                <a:cubicBezTo>
                  <a:pt x="168050" y="37650"/>
                  <a:pt x="130399" y="0"/>
                  <a:pt x="84025" y="0"/>
                </a:cubicBezTo>
                <a:cubicBezTo>
                  <a:pt x="37650" y="0"/>
                  <a:pt x="0" y="37650"/>
                  <a:pt x="0" y="84025"/>
                </a:cubicBezTo>
                <a:cubicBezTo>
                  <a:pt x="0" y="130399"/>
                  <a:pt x="37650" y="168050"/>
                  <a:pt x="84025" y="168050"/>
                </a:cubicBezTo>
                <a:close/>
                <a:moveTo>
                  <a:pt x="111727" y="69813"/>
                </a:moveTo>
                <a:lnTo>
                  <a:pt x="85469" y="111825"/>
                </a:lnTo>
                <a:cubicBezTo>
                  <a:pt x="84090" y="114024"/>
                  <a:pt x="81727" y="115403"/>
                  <a:pt x="79134" y="115534"/>
                </a:cubicBezTo>
                <a:cubicBezTo>
                  <a:pt x="76541" y="115665"/>
                  <a:pt x="74047" y="114484"/>
                  <a:pt x="72504" y="112383"/>
                </a:cubicBezTo>
                <a:lnTo>
                  <a:pt x="56750" y="91377"/>
                </a:lnTo>
                <a:cubicBezTo>
                  <a:pt x="54124" y="87898"/>
                  <a:pt x="54846" y="82975"/>
                  <a:pt x="58325" y="80349"/>
                </a:cubicBezTo>
                <a:cubicBezTo>
                  <a:pt x="61804" y="77723"/>
                  <a:pt x="66728" y="78445"/>
                  <a:pt x="69353" y="81924"/>
                </a:cubicBezTo>
                <a:lnTo>
                  <a:pt x="78215" y="93740"/>
                </a:lnTo>
                <a:lnTo>
                  <a:pt x="98368" y="61476"/>
                </a:lnTo>
                <a:cubicBezTo>
                  <a:pt x="100666" y="57800"/>
                  <a:pt x="105523" y="56651"/>
                  <a:pt x="109232" y="58981"/>
                </a:cubicBezTo>
                <a:cubicBezTo>
                  <a:pt x="112941" y="61312"/>
                  <a:pt x="114057" y="66137"/>
                  <a:pt x="111727" y="69846"/>
                </a:cubicBezTo>
                <a:close/>
              </a:path>
            </a:pathLst>
          </a:custGeom>
          <a:solidFill>
            <a:srgbClr val="D4A574"/>
          </a:solidFill>
          <a:ln/>
        </p:spPr>
      </p:sp>
      <p:sp>
        <p:nvSpPr>
          <p:cNvPr id="35" name="Text 33"/>
          <p:cNvSpPr/>
          <p:nvPr/>
        </p:nvSpPr>
        <p:spPr>
          <a:xfrm>
            <a:off x="848651" y="4066801"/>
            <a:ext cx="1579666" cy="2016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9" b="1" dirty="0">
                <a:solidFill>
                  <a:srgbClr val="3D3D3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Handwerkliche Qualität</a:t>
            </a:r>
            <a:endParaRPr lang="en-US" sz="1600" dirty="0"/>
          </a:p>
        </p:txBody>
      </p:sp>
      <p:sp>
        <p:nvSpPr>
          <p:cNvPr id="36" name="Text 34"/>
          <p:cNvSpPr/>
          <p:nvPr/>
        </p:nvSpPr>
        <p:spPr>
          <a:xfrm>
            <a:off x="848651" y="4268460"/>
            <a:ext cx="1571264" cy="1680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26" dirty="0">
                <a:solidFill>
                  <a:srgbClr val="3D3D3D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Jeder Kuchen frisch zubereitet</a:t>
            </a:r>
            <a:endParaRPr lang="en-US" sz="1600" dirty="0"/>
          </a:p>
        </p:txBody>
      </p:sp>
      <p:sp>
        <p:nvSpPr>
          <p:cNvPr id="37" name="Shape 35"/>
          <p:cNvSpPr/>
          <p:nvPr/>
        </p:nvSpPr>
        <p:spPr>
          <a:xfrm>
            <a:off x="3839015" y="4100411"/>
            <a:ext cx="168050" cy="168050"/>
          </a:xfrm>
          <a:custGeom>
            <a:avLst/>
            <a:gdLst/>
            <a:ahLst/>
            <a:cxnLst/>
            <a:rect l="l" t="t" r="r" b="b"/>
            <a:pathLst>
              <a:path w="168050" h="168050">
                <a:moveTo>
                  <a:pt x="84025" y="168050"/>
                </a:moveTo>
                <a:cubicBezTo>
                  <a:pt x="130399" y="168050"/>
                  <a:pt x="168050" y="130399"/>
                  <a:pt x="168050" y="84025"/>
                </a:cubicBezTo>
                <a:cubicBezTo>
                  <a:pt x="168050" y="37650"/>
                  <a:pt x="130399" y="0"/>
                  <a:pt x="84025" y="0"/>
                </a:cubicBezTo>
                <a:cubicBezTo>
                  <a:pt x="37650" y="0"/>
                  <a:pt x="0" y="37650"/>
                  <a:pt x="0" y="84025"/>
                </a:cubicBezTo>
                <a:cubicBezTo>
                  <a:pt x="0" y="130399"/>
                  <a:pt x="37650" y="168050"/>
                  <a:pt x="84025" y="168050"/>
                </a:cubicBezTo>
                <a:close/>
                <a:moveTo>
                  <a:pt x="111727" y="69813"/>
                </a:moveTo>
                <a:lnTo>
                  <a:pt x="85469" y="111825"/>
                </a:lnTo>
                <a:cubicBezTo>
                  <a:pt x="84090" y="114024"/>
                  <a:pt x="81727" y="115403"/>
                  <a:pt x="79134" y="115534"/>
                </a:cubicBezTo>
                <a:cubicBezTo>
                  <a:pt x="76541" y="115665"/>
                  <a:pt x="74047" y="114484"/>
                  <a:pt x="72504" y="112383"/>
                </a:cubicBezTo>
                <a:lnTo>
                  <a:pt x="56750" y="91377"/>
                </a:lnTo>
                <a:cubicBezTo>
                  <a:pt x="54124" y="87898"/>
                  <a:pt x="54846" y="82975"/>
                  <a:pt x="58325" y="80349"/>
                </a:cubicBezTo>
                <a:cubicBezTo>
                  <a:pt x="61804" y="77723"/>
                  <a:pt x="66728" y="78445"/>
                  <a:pt x="69353" y="81924"/>
                </a:cubicBezTo>
                <a:lnTo>
                  <a:pt x="78215" y="93740"/>
                </a:lnTo>
                <a:lnTo>
                  <a:pt x="98368" y="61476"/>
                </a:lnTo>
                <a:cubicBezTo>
                  <a:pt x="100666" y="57800"/>
                  <a:pt x="105523" y="56651"/>
                  <a:pt x="109232" y="58981"/>
                </a:cubicBezTo>
                <a:cubicBezTo>
                  <a:pt x="112941" y="61312"/>
                  <a:pt x="114057" y="66137"/>
                  <a:pt x="111727" y="69846"/>
                </a:cubicBezTo>
                <a:close/>
              </a:path>
            </a:pathLst>
          </a:custGeom>
          <a:solidFill>
            <a:srgbClr val="D4A574"/>
          </a:solidFill>
          <a:ln/>
        </p:spPr>
      </p:sp>
      <p:sp>
        <p:nvSpPr>
          <p:cNvPr id="38" name="Text 36"/>
          <p:cNvSpPr/>
          <p:nvPr/>
        </p:nvSpPr>
        <p:spPr>
          <a:xfrm>
            <a:off x="4128900" y="4066801"/>
            <a:ext cx="1546057" cy="2016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9" b="1" dirty="0">
                <a:solidFill>
                  <a:srgbClr val="3D3D3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Nostalgischer Charme</a:t>
            </a:r>
            <a:endParaRPr lang="en-US" sz="1600" dirty="0"/>
          </a:p>
        </p:txBody>
      </p:sp>
      <p:sp>
        <p:nvSpPr>
          <p:cNvPr id="39" name="Text 37"/>
          <p:cNvSpPr/>
          <p:nvPr/>
        </p:nvSpPr>
        <p:spPr>
          <a:xfrm>
            <a:off x="4128900" y="4268460"/>
            <a:ext cx="1537654" cy="1680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26" dirty="0">
                <a:solidFill>
                  <a:srgbClr val="3D3D3D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APE-Foodtruck als Hingucker</a:t>
            </a:r>
            <a:endParaRPr lang="en-US" sz="1600" dirty="0"/>
          </a:p>
        </p:txBody>
      </p:sp>
      <p:sp>
        <p:nvSpPr>
          <p:cNvPr id="40" name="Shape 38"/>
          <p:cNvSpPr/>
          <p:nvPr/>
        </p:nvSpPr>
        <p:spPr>
          <a:xfrm>
            <a:off x="558765" y="4604560"/>
            <a:ext cx="168050" cy="168050"/>
          </a:xfrm>
          <a:custGeom>
            <a:avLst/>
            <a:gdLst/>
            <a:ahLst/>
            <a:cxnLst/>
            <a:rect l="l" t="t" r="r" b="b"/>
            <a:pathLst>
              <a:path w="168050" h="168050">
                <a:moveTo>
                  <a:pt x="84025" y="168050"/>
                </a:moveTo>
                <a:cubicBezTo>
                  <a:pt x="130399" y="168050"/>
                  <a:pt x="168050" y="130399"/>
                  <a:pt x="168050" y="84025"/>
                </a:cubicBezTo>
                <a:cubicBezTo>
                  <a:pt x="168050" y="37650"/>
                  <a:pt x="130399" y="0"/>
                  <a:pt x="84025" y="0"/>
                </a:cubicBezTo>
                <a:cubicBezTo>
                  <a:pt x="37650" y="0"/>
                  <a:pt x="0" y="37650"/>
                  <a:pt x="0" y="84025"/>
                </a:cubicBezTo>
                <a:cubicBezTo>
                  <a:pt x="0" y="130399"/>
                  <a:pt x="37650" y="168050"/>
                  <a:pt x="84025" y="168050"/>
                </a:cubicBezTo>
                <a:close/>
                <a:moveTo>
                  <a:pt x="111727" y="69813"/>
                </a:moveTo>
                <a:lnTo>
                  <a:pt x="85469" y="111825"/>
                </a:lnTo>
                <a:cubicBezTo>
                  <a:pt x="84090" y="114024"/>
                  <a:pt x="81727" y="115403"/>
                  <a:pt x="79134" y="115534"/>
                </a:cubicBezTo>
                <a:cubicBezTo>
                  <a:pt x="76541" y="115665"/>
                  <a:pt x="74047" y="114484"/>
                  <a:pt x="72504" y="112383"/>
                </a:cubicBezTo>
                <a:lnTo>
                  <a:pt x="56750" y="91377"/>
                </a:lnTo>
                <a:cubicBezTo>
                  <a:pt x="54124" y="87898"/>
                  <a:pt x="54846" y="82975"/>
                  <a:pt x="58325" y="80349"/>
                </a:cubicBezTo>
                <a:cubicBezTo>
                  <a:pt x="61804" y="77723"/>
                  <a:pt x="66728" y="78445"/>
                  <a:pt x="69353" y="81924"/>
                </a:cubicBezTo>
                <a:lnTo>
                  <a:pt x="78215" y="93740"/>
                </a:lnTo>
                <a:lnTo>
                  <a:pt x="98368" y="61476"/>
                </a:lnTo>
                <a:cubicBezTo>
                  <a:pt x="100666" y="57800"/>
                  <a:pt x="105523" y="56651"/>
                  <a:pt x="109232" y="58981"/>
                </a:cubicBezTo>
                <a:cubicBezTo>
                  <a:pt x="112941" y="61312"/>
                  <a:pt x="114057" y="66137"/>
                  <a:pt x="111727" y="69846"/>
                </a:cubicBezTo>
                <a:close/>
              </a:path>
            </a:pathLst>
          </a:custGeom>
          <a:solidFill>
            <a:srgbClr val="D4A574"/>
          </a:solidFill>
          <a:ln/>
        </p:spPr>
      </p:sp>
      <p:sp>
        <p:nvSpPr>
          <p:cNvPr id="41" name="Text 39"/>
          <p:cNvSpPr/>
          <p:nvPr/>
        </p:nvSpPr>
        <p:spPr>
          <a:xfrm>
            <a:off x="848651" y="4570950"/>
            <a:ext cx="1470434" cy="2016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9" b="1" dirty="0">
                <a:solidFill>
                  <a:srgbClr val="3D3D3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Regionale Zutaten</a:t>
            </a:r>
            <a:endParaRPr lang="en-US" sz="1600" dirty="0"/>
          </a:p>
        </p:txBody>
      </p:sp>
      <p:sp>
        <p:nvSpPr>
          <p:cNvPr id="42" name="Text 40"/>
          <p:cNvSpPr/>
          <p:nvPr/>
        </p:nvSpPr>
        <p:spPr>
          <a:xfrm>
            <a:off x="848651" y="4772609"/>
            <a:ext cx="1462032" cy="1680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26" dirty="0">
                <a:solidFill>
                  <a:srgbClr val="3D3D3D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Wo möglich aus der Region</a:t>
            </a:r>
            <a:endParaRPr lang="en-US" sz="1600" dirty="0"/>
          </a:p>
        </p:txBody>
      </p:sp>
      <p:sp>
        <p:nvSpPr>
          <p:cNvPr id="43" name="Shape 41"/>
          <p:cNvSpPr/>
          <p:nvPr/>
        </p:nvSpPr>
        <p:spPr>
          <a:xfrm>
            <a:off x="3839015" y="4604560"/>
            <a:ext cx="168050" cy="168050"/>
          </a:xfrm>
          <a:custGeom>
            <a:avLst/>
            <a:gdLst/>
            <a:ahLst/>
            <a:cxnLst/>
            <a:rect l="l" t="t" r="r" b="b"/>
            <a:pathLst>
              <a:path w="168050" h="168050">
                <a:moveTo>
                  <a:pt x="84025" y="168050"/>
                </a:moveTo>
                <a:cubicBezTo>
                  <a:pt x="130399" y="168050"/>
                  <a:pt x="168050" y="130399"/>
                  <a:pt x="168050" y="84025"/>
                </a:cubicBezTo>
                <a:cubicBezTo>
                  <a:pt x="168050" y="37650"/>
                  <a:pt x="130399" y="0"/>
                  <a:pt x="84025" y="0"/>
                </a:cubicBezTo>
                <a:cubicBezTo>
                  <a:pt x="37650" y="0"/>
                  <a:pt x="0" y="37650"/>
                  <a:pt x="0" y="84025"/>
                </a:cubicBezTo>
                <a:cubicBezTo>
                  <a:pt x="0" y="130399"/>
                  <a:pt x="37650" y="168050"/>
                  <a:pt x="84025" y="168050"/>
                </a:cubicBezTo>
                <a:close/>
                <a:moveTo>
                  <a:pt x="111727" y="69813"/>
                </a:moveTo>
                <a:lnTo>
                  <a:pt x="85469" y="111825"/>
                </a:lnTo>
                <a:cubicBezTo>
                  <a:pt x="84090" y="114024"/>
                  <a:pt x="81727" y="115403"/>
                  <a:pt x="79134" y="115534"/>
                </a:cubicBezTo>
                <a:cubicBezTo>
                  <a:pt x="76541" y="115665"/>
                  <a:pt x="74047" y="114484"/>
                  <a:pt x="72504" y="112383"/>
                </a:cubicBezTo>
                <a:lnTo>
                  <a:pt x="56750" y="91377"/>
                </a:lnTo>
                <a:cubicBezTo>
                  <a:pt x="54124" y="87898"/>
                  <a:pt x="54846" y="82975"/>
                  <a:pt x="58325" y="80349"/>
                </a:cubicBezTo>
                <a:cubicBezTo>
                  <a:pt x="61804" y="77723"/>
                  <a:pt x="66728" y="78445"/>
                  <a:pt x="69353" y="81924"/>
                </a:cubicBezTo>
                <a:lnTo>
                  <a:pt x="78215" y="93740"/>
                </a:lnTo>
                <a:lnTo>
                  <a:pt x="98368" y="61476"/>
                </a:lnTo>
                <a:cubicBezTo>
                  <a:pt x="100666" y="57800"/>
                  <a:pt x="105523" y="56651"/>
                  <a:pt x="109232" y="58981"/>
                </a:cubicBezTo>
                <a:cubicBezTo>
                  <a:pt x="112941" y="61312"/>
                  <a:pt x="114057" y="66137"/>
                  <a:pt x="111727" y="69846"/>
                </a:cubicBezTo>
                <a:close/>
              </a:path>
            </a:pathLst>
          </a:custGeom>
          <a:solidFill>
            <a:srgbClr val="D4A574"/>
          </a:solidFill>
          <a:ln/>
        </p:spPr>
      </p:sp>
      <p:sp>
        <p:nvSpPr>
          <p:cNvPr id="44" name="Text 42"/>
          <p:cNvSpPr/>
          <p:nvPr/>
        </p:nvSpPr>
        <p:spPr>
          <a:xfrm>
            <a:off x="4128900" y="4570950"/>
            <a:ext cx="1445227" cy="2016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9" b="1" dirty="0">
                <a:solidFill>
                  <a:srgbClr val="3D3D3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Flexibler Service</a:t>
            </a:r>
            <a:endParaRPr lang="en-US" sz="1600" dirty="0"/>
          </a:p>
        </p:txBody>
      </p:sp>
      <p:sp>
        <p:nvSpPr>
          <p:cNvPr id="45" name="Text 43"/>
          <p:cNvSpPr/>
          <p:nvPr/>
        </p:nvSpPr>
        <p:spPr>
          <a:xfrm>
            <a:off x="4128900" y="4772609"/>
            <a:ext cx="1436824" cy="1680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26" dirty="0">
                <a:solidFill>
                  <a:srgbClr val="3D3D3D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Mobil und anpassungsfähig</a:t>
            </a:r>
            <a:endParaRPr lang="en-US" sz="1600" dirty="0"/>
          </a:p>
        </p:txBody>
      </p:sp>
      <p:sp>
        <p:nvSpPr>
          <p:cNvPr id="46" name="Shape 44"/>
          <p:cNvSpPr/>
          <p:nvPr/>
        </p:nvSpPr>
        <p:spPr>
          <a:xfrm>
            <a:off x="7367138" y="1209957"/>
            <a:ext cx="4486925" cy="2050205"/>
          </a:xfrm>
          <a:custGeom>
            <a:avLst/>
            <a:gdLst/>
            <a:ahLst/>
            <a:cxnLst/>
            <a:rect l="l" t="t" r="r" b="b"/>
            <a:pathLst>
              <a:path w="4486925" h="2050205">
                <a:moveTo>
                  <a:pt x="100829" y="0"/>
                </a:moveTo>
                <a:lnTo>
                  <a:pt x="4386096" y="0"/>
                </a:lnTo>
                <a:cubicBezTo>
                  <a:pt x="4441782" y="0"/>
                  <a:pt x="4486925" y="45143"/>
                  <a:pt x="4486925" y="100829"/>
                </a:cubicBezTo>
                <a:lnTo>
                  <a:pt x="4486925" y="1949376"/>
                </a:lnTo>
                <a:cubicBezTo>
                  <a:pt x="4486925" y="2005063"/>
                  <a:pt x="4441782" y="2050205"/>
                  <a:pt x="4386096" y="2050205"/>
                </a:cubicBezTo>
                <a:lnTo>
                  <a:pt x="100829" y="2050205"/>
                </a:lnTo>
                <a:cubicBezTo>
                  <a:pt x="45143" y="2050205"/>
                  <a:pt x="0" y="2005063"/>
                  <a:pt x="0" y="1949376"/>
                </a:cubicBezTo>
                <a:lnTo>
                  <a:pt x="0" y="100829"/>
                </a:lnTo>
                <a:cubicBezTo>
                  <a:pt x="0" y="45143"/>
                  <a:pt x="45143" y="0"/>
                  <a:pt x="100829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50415" dist="33610" dir="5400000">
              <a:srgbClr val="000000">
                <a:alpha val="10196"/>
              </a:srgbClr>
            </a:outerShdw>
          </a:effectLst>
        </p:spPr>
      </p:sp>
      <p:sp>
        <p:nvSpPr>
          <p:cNvPr id="47" name="Text 45"/>
          <p:cNvSpPr/>
          <p:nvPr/>
        </p:nvSpPr>
        <p:spPr>
          <a:xfrm>
            <a:off x="7568797" y="1411617"/>
            <a:ext cx="4167631" cy="23526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23" b="1" dirty="0">
                <a:solidFill>
                  <a:srgbClr val="3D3D3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Marktpotenzial</a:t>
            </a:r>
            <a:endParaRPr lang="en-US" sz="1600" dirty="0"/>
          </a:p>
        </p:txBody>
      </p:sp>
      <p:sp>
        <p:nvSpPr>
          <p:cNvPr id="48" name="Text 46"/>
          <p:cNvSpPr/>
          <p:nvPr/>
        </p:nvSpPr>
        <p:spPr>
          <a:xfrm>
            <a:off x="7568797" y="1781326"/>
            <a:ext cx="1050310" cy="2016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9" dirty="0">
                <a:solidFill>
                  <a:srgbClr val="3D3D3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Foodtruck-Markt</a:t>
            </a:r>
            <a:endParaRPr lang="en-US" sz="1600" dirty="0"/>
          </a:p>
        </p:txBody>
      </p:sp>
      <p:sp>
        <p:nvSpPr>
          <p:cNvPr id="49" name="Text 47"/>
          <p:cNvSpPr/>
          <p:nvPr/>
        </p:nvSpPr>
        <p:spPr>
          <a:xfrm>
            <a:off x="11019066" y="1781326"/>
            <a:ext cx="697406" cy="2016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9" b="1" dirty="0">
                <a:solidFill>
                  <a:srgbClr val="D4A57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Wachsend</a:t>
            </a:r>
            <a:endParaRPr lang="en-US" sz="1600" dirty="0"/>
          </a:p>
        </p:txBody>
      </p:sp>
      <p:sp>
        <p:nvSpPr>
          <p:cNvPr id="50" name="Shape 48"/>
          <p:cNvSpPr/>
          <p:nvPr/>
        </p:nvSpPr>
        <p:spPr>
          <a:xfrm>
            <a:off x="7568797" y="2050205"/>
            <a:ext cx="4083606" cy="67220"/>
          </a:xfrm>
          <a:custGeom>
            <a:avLst/>
            <a:gdLst/>
            <a:ahLst/>
            <a:cxnLst/>
            <a:rect l="l" t="t" r="r" b="b"/>
            <a:pathLst>
              <a:path w="4083606" h="67220">
                <a:moveTo>
                  <a:pt x="33610" y="0"/>
                </a:moveTo>
                <a:lnTo>
                  <a:pt x="4049996" y="0"/>
                </a:lnTo>
                <a:cubicBezTo>
                  <a:pt x="4068558" y="0"/>
                  <a:pt x="4083606" y="15048"/>
                  <a:pt x="4083606" y="33610"/>
                </a:cubicBezTo>
                <a:lnTo>
                  <a:pt x="4083606" y="33610"/>
                </a:lnTo>
                <a:cubicBezTo>
                  <a:pt x="4083606" y="52172"/>
                  <a:pt x="4068558" y="67220"/>
                  <a:pt x="4049996" y="67220"/>
                </a:cubicBezTo>
                <a:lnTo>
                  <a:pt x="33610" y="67220"/>
                </a:lnTo>
                <a:cubicBezTo>
                  <a:pt x="15048" y="67220"/>
                  <a:pt x="0" y="52172"/>
                  <a:pt x="0" y="33610"/>
                </a:cubicBezTo>
                <a:lnTo>
                  <a:pt x="0" y="33610"/>
                </a:lnTo>
                <a:cubicBezTo>
                  <a:pt x="0" y="15048"/>
                  <a:pt x="15048" y="0"/>
                  <a:pt x="33610" y="0"/>
                </a:cubicBezTo>
                <a:close/>
              </a:path>
            </a:pathLst>
          </a:custGeom>
          <a:solidFill>
            <a:srgbClr val="E5E7EB"/>
          </a:solidFill>
          <a:ln/>
        </p:spPr>
      </p:sp>
      <p:sp>
        <p:nvSpPr>
          <p:cNvPr id="51" name="Shape 49"/>
          <p:cNvSpPr/>
          <p:nvPr/>
        </p:nvSpPr>
        <p:spPr>
          <a:xfrm>
            <a:off x="7568797" y="2050205"/>
            <a:ext cx="3470225" cy="67220"/>
          </a:xfrm>
          <a:custGeom>
            <a:avLst/>
            <a:gdLst/>
            <a:ahLst/>
            <a:cxnLst/>
            <a:rect l="l" t="t" r="r" b="b"/>
            <a:pathLst>
              <a:path w="3470225" h="67220">
                <a:moveTo>
                  <a:pt x="33610" y="0"/>
                </a:moveTo>
                <a:lnTo>
                  <a:pt x="3436615" y="0"/>
                </a:lnTo>
                <a:cubicBezTo>
                  <a:pt x="3455177" y="0"/>
                  <a:pt x="3470225" y="15048"/>
                  <a:pt x="3470225" y="33610"/>
                </a:cubicBezTo>
                <a:lnTo>
                  <a:pt x="3470225" y="33610"/>
                </a:lnTo>
                <a:cubicBezTo>
                  <a:pt x="3470225" y="52172"/>
                  <a:pt x="3455177" y="67220"/>
                  <a:pt x="3436615" y="67220"/>
                </a:cubicBezTo>
                <a:lnTo>
                  <a:pt x="33610" y="67220"/>
                </a:lnTo>
                <a:cubicBezTo>
                  <a:pt x="15048" y="67220"/>
                  <a:pt x="0" y="52172"/>
                  <a:pt x="0" y="33610"/>
                </a:cubicBezTo>
                <a:lnTo>
                  <a:pt x="0" y="33610"/>
                </a:lnTo>
                <a:cubicBezTo>
                  <a:pt x="0" y="15048"/>
                  <a:pt x="15048" y="0"/>
                  <a:pt x="33610" y="0"/>
                </a:cubicBezTo>
                <a:close/>
              </a:path>
            </a:pathLst>
          </a:custGeom>
          <a:solidFill>
            <a:srgbClr val="D4A574"/>
          </a:solidFill>
          <a:ln/>
        </p:spPr>
      </p:sp>
      <p:sp>
        <p:nvSpPr>
          <p:cNvPr id="52" name="Text 50"/>
          <p:cNvSpPr/>
          <p:nvPr/>
        </p:nvSpPr>
        <p:spPr>
          <a:xfrm>
            <a:off x="7568797" y="2251865"/>
            <a:ext cx="1050310" cy="2016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9" dirty="0">
                <a:solidFill>
                  <a:srgbClr val="3D3D3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Regionaler Markt</a:t>
            </a:r>
            <a:endParaRPr lang="en-US" sz="1600" dirty="0"/>
          </a:p>
        </p:txBody>
      </p:sp>
      <p:sp>
        <p:nvSpPr>
          <p:cNvPr id="53" name="Text 51"/>
          <p:cNvSpPr/>
          <p:nvPr/>
        </p:nvSpPr>
        <p:spPr>
          <a:xfrm>
            <a:off x="11321818" y="2251865"/>
            <a:ext cx="394917" cy="2016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9" b="1" dirty="0">
                <a:solidFill>
                  <a:srgbClr val="8B735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Mittel</a:t>
            </a:r>
            <a:endParaRPr lang="en-US" sz="1600" dirty="0"/>
          </a:p>
        </p:txBody>
      </p:sp>
      <p:sp>
        <p:nvSpPr>
          <p:cNvPr id="54" name="Shape 52"/>
          <p:cNvSpPr/>
          <p:nvPr/>
        </p:nvSpPr>
        <p:spPr>
          <a:xfrm>
            <a:off x="7568797" y="2520744"/>
            <a:ext cx="4083606" cy="67220"/>
          </a:xfrm>
          <a:custGeom>
            <a:avLst/>
            <a:gdLst/>
            <a:ahLst/>
            <a:cxnLst/>
            <a:rect l="l" t="t" r="r" b="b"/>
            <a:pathLst>
              <a:path w="4083606" h="67220">
                <a:moveTo>
                  <a:pt x="33610" y="0"/>
                </a:moveTo>
                <a:lnTo>
                  <a:pt x="4049996" y="0"/>
                </a:lnTo>
                <a:cubicBezTo>
                  <a:pt x="4068558" y="0"/>
                  <a:pt x="4083606" y="15048"/>
                  <a:pt x="4083606" y="33610"/>
                </a:cubicBezTo>
                <a:lnTo>
                  <a:pt x="4083606" y="33610"/>
                </a:lnTo>
                <a:cubicBezTo>
                  <a:pt x="4083606" y="52172"/>
                  <a:pt x="4068558" y="67220"/>
                  <a:pt x="4049996" y="67220"/>
                </a:cubicBezTo>
                <a:lnTo>
                  <a:pt x="33610" y="67220"/>
                </a:lnTo>
                <a:cubicBezTo>
                  <a:pt x="15048" y="67220"/>
                  <a:pt x="0" y="52172"/>
                  <a:pt x="0" y="33610"/>
                </a:cubicBezTo>
                <a:lnTo>
                  <a:pt x="0" y="33610"/>
                </a:lnTo>
                <a:cubicBezTo>
                  <a:pt x="0" y="15048"/>
                  <a:pt x="15048" y="0"/>
                  <a:pt x="33610" y="0"/>
                </a:cubicBezTo>
                <a:close/>
              </a:path>
            </a:pathLst>
          </a:custGeom>
          <a:solidFill>
            <a:srgbClr val="E5E7EB"/>
          </a:solidFill>
          <a:ln/>
        </p:spPr>
      </p:sp>
      <p:sp>
        <p:nvSpPr>
          <p:cNvPr id="55" name="Shape 53"/>
          <p:cNvSpPr/>
          <p:nvPr/>
        </p:nvSpPr>
        <p:spPr>
          <a:xfrm>
            <a:off x="7568797" y="2520744"/>
            <a:ext cx="2453524" cy="67220"/>
          </a:xfrm>
          <a:custGeom>
            <a:avLst/>
            <a:gdLst/>
            <a:ahLst/>
            <a:cxnLst/>
            <a:rect l="l" t="t" r="r" b="b"/>
            <a:pathLst>
              <a:path w="2453524" h="67220">
                <a:moveTo>
                  <a:pt x="33610" y="0"/>
                </a:moveTo>
                <a:lnTo>
                  <a:pt x="2419915" y="0"/>
                </a:lnTo>
                <a:cubicBezTo>
                  <a:pt x="2438477" y="0"/>
                  <a:pt x="2453524" y="15048"/>
                  <a:pt x="2453524" y="33610"/>
                </a:cubicBezTo>
                <a:lnTo>
                  <a:pt x="2453524" y="33610"/>
                </a:lnTo>
                <a:cubicBezTo>
                  <a:pt x="2453524" y="52172"/>
                  <a:pt x="2438477" y="67220"/>
                  <a:pt x="2419915" y="67220"/>
                </a:cubicBezTo>
                <a:lnTo>
                  <a:pt x="33610" y="67220"/>
                </a:lnTo>
                <a:cubicBezTo>
                  <a:pt x="15048" y="67220"/>
                  <a:pt x="0" y="52172"/>
                  <a:pt x="0" y="33610"/>
                </a:cubicBezTo>
                <a:lnTo>
                  <a:pt x="0" y="33610"/>
                </a:lnTo>
                <a:cubicBezTo>
                  <a:pt x="0" y="15048"/>
                  <a:pt x="15048" y="0"/>
                  <a:pt x="33610" y="0"/>
                </a:cubicBezTo>
                <a:close/>
              </a:path>
            </a:pathLst>
          </a:custGeom>
          <a:solidFill>
            <a:srgbClr val="8B7355"/>
          </a:solidFill>
          <a:ln/>
        </p:spPr>
      </p:sp>
      <p:sp>
        <p:nvSpPr>
          <p:cNvPr id="56" name="Text 54"/>
          <p:cNvSpPr/>
          <p:nvPr/>
        </p:nvSpPr>
        <p:spPr>
          <a:xfrm>
            <a:off x="7568797" y="2722404"/>
            <a:ext cx="815041" cy="2016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9" dirty="0">
                <a:solidFill>
                  <a:srgbClr val="3D3D3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Wettbewerb</a:t>
            </a:r>
            <a:endParaRPr lang="en-US" sz="1600" dirty="0"/>
          </a:p>
        </p:txBody>
      </p:sp>
      <p:sp>
        <p:nvSpPr>
          <p:cNvPr id="57" name="Text 55"/>
          <p:cNvSpPr/>
          <p:nvPr/>
        </p:nvSpPr>
        <p:spPr>
          <a:xfrm>
            <a:off x="11232673" y="2722404"/>
            <a:ext cx="487344" cy="2016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9" b="1" dirty="0">
                <a:solidFill>
                  <a:srgbClr val="E07A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Niedrig</a:t>
            </a:r>
            <a:endParaRPr lang="en-US" sz="1600" dirty="0"/>
          </a:p>
        </p:txBody>
      </p:sp>
      <p:sp>
        <p:nvSpPr>
          <p:cNvPr id="58" name="Shape 56"/>
          <p:cNvSpPr/>
          <p:nvPr/>
        </p:nvSpPr>
        <p:spPr>
          <a:xfrm>
            <a:off x="7568797" y="2991283"/>
            <a:ext cx="4083606" cy="67220"/>
          </a:xfrm>
          <a:custGeom>
            <a:avLst/>
            <a:gdLst/>
            <a:ahLst/>
            <a:cxnLst/>
            <a:rect l="l" t="t" r="r" b="b"/>
            <a:pathLst>
              <a:path w="4083606" h="67220">
                <a:moveTo>
                  <a:pt x="33610" y="0"/>
                </a:moveTo>
                <a:lnTo>
                  <a:pt x="4049996" y="0"/>
                </a:lnTo>
                <a:cubicBezTo>
                  <a:pt x="4068558" y="0"/>
                  <a:pt x="4083606" y="15048"/>
                  <a:pt x="4083606" y="33610"/>
                </a:cubicBezTo>
                <a:lnTo>
                  <a:pt x="4083606" y="33610"/>
                </a:lnTo>
                <a:cubicBezTo>
                  <a:pt x="4083606" y="52172"/>
                  <a:pt x="4068558" y="67220"/>
                  <a:pt x="4049996" y="67220"/>
                </a:cubicBezTo>
                <a:lnTo>
                  <a:pt x="33610" y="67220"/>
                </a:lnTo>
                <a:cubicBezTo>
                  <a:pt x="15048" y="67220"/>
                  <a:pt x="0" y="52172"/>
                  <a:pt x="0" y="33610"/>
                </a:cubicBezTo>
                <a:lnTo>
                  <a:pt x="0" y="33610"/>
                </a:lnTo>
                <a:cubicBezTo>
                  <a:pt x="0" y="15048"/>
                  <a:pt x="15048" y="0"/>
                  <a:pt x="33610" y="0"/>
                </a:cubicBezTo>
                <a:close/>
              </a:path>
            </a:pathLst>
          </a:custGeom>
          <a:solidFill>
            <a:srgbClr val="E5E7EB"/>
          </a:solidFill>
          <a:ln/>
        </p:spPr>
      </p:sp>
      <p:sp>
        <p:nvSpPr>
          <p:cNvPr id="59" name="Shape 57"/>
          <p:cNvSpPr/>
          <p:nvPr/>
        </p:nvSpPr>
        <p:spPr>
          <a:xfrm>
            <a:off x="7568797" y="2991283"/>
            <a:ext cx="1428422" cy="67220"/>
          </a:xfrm>
          <a:custGeom>
            <a:avLst/>
            <a:gdLst/>
            <a:ahLst/>
            <a:cxnLst/>
            <a:rect l="l" t="t" r="r" b="b"/>
            <a:pathLst>
              <a:path w="1428422" h="67220">
                <a:moveTo>
                  <a:pt x="33610" y="0"/>
                </a:moveTo>
                <a:lnTo>
                  <a:pt x="1394812" y="0"/>
                </a:lnTo>
                <a:cubicBezTo>
                  <a:pt x="1413374" y="0"/>
                  <a:pt x="1428422" y="15048"/>
                  <a:pt x="1428422" y="33610"/>
                </a:cubicBezTo>
                <a:lnTo>
                  <a:pt x="1428422" y="33610"/>
                </a:lnTo>
                <a:cubicBezTo>
                  <a:pt x="1428422" y="52172"/>
                  <a:pt x="1413374" y="67220"/>
                  <a:pt x="1394812" y="67220"/>
                </a:cubicBezTo>
                <a:lnTo>
                  <a:pt x="33610" y="67220"/>
                </a:lnTo>
                <a:cubicBezTo>
                  <a:pt x="15048" y="67220"/>
                  <a:pt x="0" y="52172"/>
                  <a:pt x="0" y="33610"/>
                </a:cubicBezTo>
                <a:lnTo>
                  <a:pt x="0" y="33610"/>
                </a:lnTo>
                <a:cubicBezTo>
                  <a:pt x="0" y="15048"/>
                  <a:pt x="15048" y="0"/>
                  <a:pt x="33610" y="0"/>
                </a:cubicBezTo>
                <a:close/>
              </a:path>
            </a:pathLst>
          </a:custGeom>
          <a:solidFill>
            <a:srgbClr val="E07A5F"/>
          </a:solidFill>
          <a:ln/>
        </p:spPr>
      </p:sp>
      <p:pic>
        <p:nvPicPr>
          <p:cNvPr id="60" name="Image 0" descr="https://kimi-web-img.moonshot.cn/img/res.cloudinary.com/b26913a0ed4ce4cefc529945f291fc0eda46c9ed.jpg">    </p:cNvPr>
          <p:cNvPicPr>
            <a:picLocks noChangeAspect="1"/>
          </p:cNvPicPr>
          <p:nvPr/>
        </p:nvPicPr>
        <p:blipFill>
          <a:blip r:embed="rId1"/>
          <a:srcRect l="0" r="0" t="21910" b="21910"/>
          <a:stretch/>
        </p:blipFill>
        <p:spPr>
          <a:xfrm>
            <a:off x="7367138" y="3394602"/>
            <a:ext cx="4486925" cy="1680496"/>
          </a:xfrm>
          <a:prstGeom prst="roundRect">
            <a:avLst>
              <a:gd name="adj" fmla="val 6000"/>
            </a:avLst>
          </a:prstGeom>
        </p:spPr>
      </p:pic>
      <p:sp>
        <p:nvSpPr>
          <p:cNvPr id="61" name="Shape 58"/>
          <p:cNvSpPr/>
          <p:nvPr/>
        </p:nvSpPr>
        <p:spPr>
          <a:xfrm>
            <a:off x="7367138" y="5209538"/>
            <a:ext cx="4486925" cy="1646886"/>
          </a:xfrm>
          <a:custGeom>
            <a:avLst/>
            <a:gdLst/>
            <a:ahLst/>
            <a:cxnLst/>
            <a:rect l="l" t="t" r="r" b="b"/>
            <a:pathLst>
              <a:path w="4486925" h="1646886">
                <a:moveTo>
                  <a:pt x="100822" y="0"/>
                </a:moveTo>
                <a:lnTo>
                  <a:pt x="4386103" y="0"/>
                </a:lnTo>
                <a:cubicBezTo>
                  <a:pt x="4441785" y="0"/>
                  <a:pt x="4486925" y="45140"/>
                  <a:pt x="4486925" y="100822"/>
                </a:cubicBezTo>
                <a:lnTo>
                  <a:pt x="4486925" y="1546064"/>
                </a:lnTo>
                <a:cubicBezTo>
                  <a:pt x="4486925" y="1601747"/>
                  <a:pt x="4441785" y="1646886"/>
                  <a:pt x="4386103" y="1646886"/>
                </a:cubicBezTo>
                <a:lnTo>
                  <a:pt x="100822" y="1646886"/>
                </a:lnTo>
                <a:cubicBezTo>
                  <a:pt x="45140" y="1646886"/>
                  <a:pt x="0" y="1601747"/>
                  <a:pt x="0" y="1546064"/>
                </a:cubicBezTo>
                <a:lnTo>
                  <a:pt x="0" y="100822"/>
                </a:lnTo>
                <a:cubicBezTo>
                  <a:pt x="0" y="45140"/>
                  <a:pt x="45140" y="0"/>
                  <a:pt x="100822" y="0"/>
                </a:cubicBezTo>
                <a:close/>
              </a:path>
            </a:pathLst>
          </a:custGeom>
          <a:solidFill>
            <a:srgbClr val="D4A574"/>
          </a:solidFill>
          <a:ln/>
        </p:spPr>
      </p:sp>
      <p:sp>
        <p:nvSpPr>
          <p:cNvPr id="62" name="Shape 59"/>
          <p:cNvSpPr/>
          <p:nvPr/>
        </p:nvSpPr>
        <p:spPr>
          <a:xfrm>
            <a:off x="9458699" y="5411198"/>
            <a:ext cx="302489" cy="302489"/>
          </a:xfrm>
          <a:custGeom>
            <a:avLst/>
            <a:gdLst/>
            <a:ahLst/>
            <a:cxnLst/>
            <a:rect l="l" t="t" r="r" b="b"/>
            <a:pathLst>
              <a:path w="302489" h="302489">
                <a:moveTo>
                  <a:pt x="37811" y="37811"/>
                </a:moveTo>
                <a:cubicBezTo>
                  <a:pt x="37811" y="27354"/>
                  <a:pt x="29363" y="18906"/>
                  <a:pt x="18906" y="18906"/>
                </a:cubicBezTo>
                <a:cubicBezTo>
                  <a:pt x="8448" y="18906"/>
                  <a:pt x="0" y="27354"/>
                  <a:pt x="0" y="37811"/>
                </a:cubicBezTo>
                <a:lnTo>
                  <a:pt x="0" y="236320"/>
                </a:lnTo>
                <a:cubicBezTo>
                  <a:pt x="0" y="262433"/>
                  <a:pt x="21151" y="283584"/>
                  <a:pt x="47264" y="283584"/>
                </a:cubicBezTo>
                <a:lnTo>
                  <a:pt x="283584" y="283584"/>
                </a:lnTo>
                <a:cubicBezTo>
                  <a:pt x="294041" y="283584"/>
                  <a:pt x="302489" y="275135"/>
                  <a:pt x="302489" y="264678"/>
                </a:cubicBezTo>
                <a:cubicBezTo>
                  <a:pt x="302489" y="254221"/>
                  <a:pt x="294041" y="245773"/>
                  <a:pt x="283584" y="245773"/>
                </a:cubicBezTo>
                <a:lnTo>
                  <a:pt x="47264" y="245773"/>
                </a:lnTo>
                <a:cubicBezTo>
                  <a:pt x="42065" y="245773"/>
                  <a:pt x="37811" y="241519"/>
                  <a:pt x="37811" y="236320"/>
                </a:cubicBezTo>
                <a:lnTo>
                  <a:pt x="37811" y="37811"/>
                </a:lnTo>
                <a:close/>
                <a:moveTo>
                  <a:pt x="278030" y="88974"/>
                </a:moveTo>
                <a:cubicBezTo>
                  <a:pt x="285415" y="81589"/>
                  <a:pt x="285415" y="69596"/>
                  <a:pt x="278030" y="62211"/>
                </a:cubicBezTo>
                <a:cubicBezTo>
                  <a:pt x="270645" y="54826"/>
                  <a:pt x="258652" y="54826"/>
                  <a:pt x="251267" y="62211"/>
                </a:cubicBezTo>
                <a:lnTo>
                  <a:pt x="189056" y="124481"/>
                </a:lnTo>
                <a:lnTo>
                  <a:pt x="155144" y="90629"/>
                </a:lnTo>
                <a:cubicBezTo>
                  <a:pt x="147759" y="83244"/>
                  <a:pt x="135766" y="83244"/>
                  <a:pt x="128381" y="90629"/>
                </a:cubicBezTo>
                <a:lnTo>
                  <a:pt x="71664" y="147345"/>
                </a:lnTo>
                <a:cubicBezTo>
                  <a:pt x="64279" y="154730"/>
                  <a:pt x="64279" y="166724"/>
                  <a:pt x="71664" y="174109"/>
                </a:cubicBezTo>
                <a:cubicBezTo>
                  <a:pt x="79049" y="181494"/>
                  <a:pt x="91042" y="181494"/>
                  <a:pt x="98427" y="174109"/>
                </a:cubicBezTo>
                <a:lnTo>
                  <a:pt x="141792" y="130744"/>
                </a:lnTo>
                <a:lnTo>
                  <a:pt x="175704" y="164656"/>
                </a:lnTo>
                <a:cubicBezTo>
                  <a:pt x="183089" y="172041"/>
                  <a:pt x="195082" y="172041"/>
                  <a:pt x="202467" y="164656"/>
                </a:cubicBezTo>
                <a:lnTo>
                  <a:pt x="278089" y="89033"/>
                </a:lnTo>
                <a:close/>
              </a:path>
            </a:pathLst>
          </a:custGeom>
          <a:solidFill>
            <a:srgbClr val="FDFBF7"/>
          </a:solidFill>
          <a:ln/>
        </p:spPr>
      </p:sp>
      <p:sp>
        <p:nvSpPr>
          <p:cNvPr id="63" name="Text 60"/>
          <p:cNvSpPr/>
          <p:nvPr/>
        </p:nvSpPr>
        <p:spPr>
          <a:xfrm>
            <a:off x="7535187" y="5814517"/>
            <a:ext cx="4150826" cy="2016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59" dirty="0">
                <a:solidFill>
                  <a:srgbClr val="FDFBF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Marktwachstum</a:t>
            </a:r>
            <a:endParaRPr lang="en-US" sz="1600" dirty="0"/>
          </a:p>
        </p:txBody>
      </p:sp>
      <p:sp>
        <p:nvSpPr>
          <p:cNvPr id="64" name="Text 61"/>
          <p:cNvSpPr/>
          <p:nvPr/>
        </p:nvSpPr>
        <p:spPr>
          <a:xfrm>
            <a:off x="7493175" y="6083396"/>
            <a:ext cx="4234850" cy="3360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2382" b="1" dirty="0">
                <a:solidFill>
                  <a:srgbClr val="FDFBF7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+12%</a:t>
            </a:r>
            <a:endParaRPr lang="en-US" sz="1600" dirty="0"/>
          </a:p>
        </p:txBody>
      </p:sp>
      <p:sp>
        <p:nvSpPr>
          <p:cNvPr id="65" name="Text 62"/>
          <p:cNvSpPr/>
          <p:nvPr/>
        </p:nvSpPr>
        <p:spPr>
          <a:xfrm>
            <a:off x="7539389" y="6486715"/>
            <a:ext cx="4142423" cy="1680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926" dirty="0">
                <a:solidFill>
                  <a:srgbClr val="FDFBF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pro Jahr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DFB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static1.squarespace.com/673fb4714698e8580497ed12a627f9002a1cdb79.jpg">    </p:cNvPr>
          <p:cNvPicPr>
            <a:picLocks noChangeAspect="1"/>
          </p:cNvPicPr>
          <p:nvPr/>
        </p:nvPicPr>
        <p:blipFill>
          <a:blip r:embed="rId1"/>
          <a:srcRect l="4309" r="4309" t="0" b="0"/>
          <a:stretch/>
        </p:blipFill>
        <p:spPr>
          <a:xfrm>
            <a:off x="378928" y="378928"/>
            <a:ext cx="4926061" cy="6100737"/>
          </a:xfrm>
          <a:prstGeom prst="roundRect">
            <a:avLst>
              <a:gd name="adj" fmla="val 3077"/>
            </a:avLst>
          </a:prstGeom>
        </p:spPr>
      </p:pic>
      <p:sp>
        <p:nvSpPr>
          <p:cNvPr id="3" name="Text 0"/>
          <p:cNvSpPr/>
          <p:nvPr/>
        </p:nvSpPr>
        <p:spPr>
          <a:xfrm>
            <a:off x="5608131" y="378928"/>
            <a:ext cx="6271254" cy="1894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44" b="1" spc="104" kern="0" dirty="0">
                <a:solidFill>
                  <a:srgbClr val="D4A574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04 / DAS FAHRZEUG</a:t>
            </a:r>
            <a:endParaRPr lang="en-US" sz="1600" dirty="0"/>
          </a:p>
        </p:txBody>
      </p:sp>
      <p:sp>
        <p:nvSpPr>
          <p:cNvPr id="4" name="Text 1"/>
          <p:cNvSpPr/>
          <p:nvPr/>
        </p:nvSpPr>
        <p:spPr>
          <a:xfrm>
            <a:off x="5608131" y="682070"/>
            <a:ext cx="6432298" cy="5683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3580" b="1" dirty="0">
                <a:solidFill>
                  <a:srgbClr val="3D3D3D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Der APE Foodtruck</a:t>
            </a:r>
            <a:endParaRPr lang="en-US" sz="1600" dirty="0"/>
          </a:p>
        </p:txBody>
      </p:sp>
      <p:sp>
        <p:nvSpPr>
          <p:cNvPr id="5" name="Shape 2"/>
          <p:cNvSpPr/>
          <p:nvPr/>
        </p:nvSpPr>
        <p:spPr>
          <a:xfrm>
            <a:off x="5627077" y="1477818"/>
            <a:ext cx="6185995" cy="1856746"/>
          </a:xfrm>
          <a:custGeom>
            <a:avLst/>
            <a:gdLst/>
            <a:ahLst/>
            <a:cxnLst/>
            <a:rect l="l" t="t" r="r" b="b"/>
            <a:pathLst>
              <a:path w="6185995" h="1856746">
                <a:moveTo>
                  <a:pt x="37893" y="0"/>
                </a:moveTo>
                <a:lnTo>
                  <a:pt x="6072325" y="0"/>
                </a:lnTo>
                <a:cubicBezTo>
                  <a:pt x="6135104" y="0"/>
                  <a:pt x="6185995" y="50892"/>
                  <a:pt x="6185995" y="113670"/>
                </a:cubicBezTo>
                <a:lnTo>
                  <a:pt x="6185995" y="1743076"/>
                </a:lnTo>
                <a:cubicBezTo>
                  <a:pt x="6185995" y="1805854"/>
                  <a:pt x="6135104" y="1856746"/>
                  <a:pt x="6072325" y="1856746"/>
                </a:cubicBezTo>
                <a:lnTo>
                  <a:pt x="37893" y="1856746"/>
                </a:lnTo>
                <a:cubicBezTo>
                  <a:pt x="16965" y="1856746"/>
                  <a:pt x="0" y="1839781"/>
                  <a:pt x="0" y="1818853"/>
                </a:cubicBezTo>
                <a:lnTo>
                  <a:pt x="0" y="37893"/>
                </a:lnTo>
                <a:cubicBezTo>
                  <a:pt x="0" y="16979"/>
                  <a:pt x="16979" y="0"/>
                  <a:pt x="37893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56839" dist="37893" dir="5400000">
              <a:srgbClr val="000000">
                <a:alpha val="10196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5627077" y="1477818"/>
            <a:ext cx="37893" cy="1856746"/>
          </a:xfrm>
          <a:custGeom>
            <a:avLst/>
            <a:gdLst/>
            <a:ahLst/>
            <a:cxnLst/>
            <a:rect l="l" t="t" r="r" b="b"/>
            <a:pathLst>
              <a:path w="37893" h="1856746">
                <a:moveTo>
                  <a:pt x="37893" y="0"/>
                </a:moveTo>
                <a:lnTo>
                  <a:pt x="37893" y="0"/>
                </a:lnTo>
                <a:lnTo>
                  <a:pt x="37893" y="1856746"/>
                </a:lnTo>
                <a:lnTo>
                  <a:pt x="37893" y="1856746"/>
                </a:lnTo>
                <a:cubicBezTo>
                  <a:pt x="16965" y="1856746"/>
                  <a:pt x="0" y="1839781"/>
                  <a:pt x="0" y="1818853"/>
                </a:cubicBezTo>
                <a:lnTo>
                  <a:pt x="0" y="37893"/>
                </a:lnTo>
                <a:cubicBezTo>
                  <a:pt x="0" y="16965"/>
                  <a:pt x="16965" y="0"/>
                  <a:pt x="37893" y="0"/>
                </a:cubicBezTo>
                <a:close/>
              </a:path>
            </a:pathLst>
          </a:custGeom>
          <a:solidFill>
            <a:srgbClr val="D4A574"/>
          </a:solidFill>
          <a:ln/>
        </p:spPr>
      </p:sp>
      <p:sp>
        <p:nvSpPr>
          <p:cNvPr id="7" name="Shape 4"/>
          <p:cNvSpPr/>
          <p:nvPr/>
        </p:nvSpPr>
        <p:spPr>
          <a:xfrm>
            <a:off x="5847329" y="1705175"/>
            <a:ext cx="213147" cy="189464"/>
          </a:xfrm>
          <a:custGeom>
            <a:avLst/>
            <a:gdLst/>
            <a:ahLst/>
            <a:cxnLst/>
            <a:rect l="l" t="t" r="r" b="b"/>
            <a:pathLst>
              <a:path w="213147" h="189464">
                <a:moveTo>
                  <a:pt x="0" y="35524"/>
                </a:moveTo>
                <a:cubicBezTo>
                  <a:pt x="0" y="22462"/>
                  <a:pt x="10620" y="11841"/>
                  <a:pt x="23683" y="11841"/>
                </a:cubicBezTo>
                <a:lnTo>
                  <a:pt x="130256" y="11841"/>
                </a:lnTo>
                <a:cubicBezTo>
                  <a:pt x="143319" y="11841"/>
                  <a:pt x="153939" y="22462"/>
                  <a:pt x="153939" y="35524"/>
                </a:cubicBezTo>
                <a:lnTo>
                  <a:pt x="153939" y="47366"/>
                </a:lnTo>
                <a:lnTo>
                  <a:pt x="172701" y="47366"/>
                </a:lnTo>
                <a:cubicBezTo>
                  <a:pt x="178992" y="47366"/>
                  <a:pt x="185023" y="49845"/>
                  <a:pt x="189464" y="54286"/>
                </a:cubicBezTo>
                <a:lnTo>
                  <a:pt x="206227" y="71049"/>
                </a:lnTo>
                <a:cubicBezTo>
                  <a:pt x="210668" y="75490"/>
                  <a:pt x="213147" y="81521"/>
                  <a:pt x="213147" y="87812"/>
                </a:cubicBezTo>
                <a:lnTo>
                  <a:pt x="213147" y="142098"/>
                </a:lnTo>
                <a:cubicBezTo>
                  <a:pt x="213147" y="155161"/>
                  <a:pt x="202527" y="165781"/>
                  <a:pt x="189464" y="165781"/>
                </a:cubicBezTo>
                <a:lnTo>
                  <a:pt x="188243" y="165781"/>
                </a:lnTo>
                <a:cubicBezTo>
                  <a:pt x="184394" y="179436"/>
                  <a:pt x="171813" y="189464"/>
                  <a:pt x="156900" y="189464"/>
                </a:cubicBezTo>
                <a:cubicBezTo>
                  <a:pt x="141987" y="189464"/>
                  <a:pt x="129442" y="179436"/>
                  <a:pt x="125557" y="165781"/>
                </a:cubicBezTo>
                <a:lnTo>
                  <a:pt x="87590" y="165781"/>
                </a:lnTo>
                <a:cubicBezTo>
                  <a:pt x="83742" y="179436"/>
                  <a:pt x="71160" y="189464"/>
                  <a:pt x="56247" y="189464"/>
                </a:cubicBezTo>
                <a:cubicBezTo>
                  <a:pt x="41334" y="189464"/>
                  <a:pt x="28790" y="179436"/>
                  <a:pt x="24904" y="165781"/>
                </a:cubicBezTo>
                <a:lnTo>
                  <a:pt x="23683" y="165781"/>
                </a:lnTo>
                <a:cubicBezTo>
                  <a:pt x="10620" y="165781"/>
                  <a:pt x="0" y="155161"/>
                  <a:pt x="0" y="142098"/>
                </a:cubicBezTo>
                <a:lnTo>
                  <a:pt x="0" y="35524"/>
                </a:lnTo>
                <a:close/>
                <a:moveTo>
                  <a:pt x="189464" y="106573"/>
                </a:moveTo>
                <a:lnTo>
                  <a:pt x="189464" y="87812"/>
                </a:lnTo>
                <a:lnTo>
                  <a:pt x="172701" y="71049"/>
                </a:lnTo>
                <a:lnTo>
                  <a:pt x="153939" y="71049"/>
                </a:lnTo>
                <a:lnTo>
                  <a:pt x="153939" y="106573"/>
                </a:lnTo>
                <a:lnTo>
                  <a:pt x="189464" y="106573"/>
                </a:lnTo>
                <a:close/>
                <a:moveTo>
                  <a:pt x="71049" y="156900"/>
                </a:moveTo>
                <a:cubicBezTo>
                  <a:pt x="71049" y="148730"/>
                  <a:pt x="64416" y="142098"/>
                  <a:pt x="56247" y="142098"/>
                </a:cubicBezTo>
                <a:cubicBezTo>
                  <a:pt x="48078" y="142098"/>
                  <a:pt x="41445" y="148730"/>
                  <a:pt x="41445" y="156900"/>
                </a:cubicBezTo>
                <a:cubicBezTo>
                  <a:pt x="41445" y="165069"/>
                  <a:pt x="48078" y="171702"/>
                  <a:pt x="56247" y="171702"/>
                </a:cubicBezTo>
                <a:cubicBezTo>
                  <a:pt x="64416" y="171702"/>
                  <a:pt x="71049" y="165069"/>
                  <a:pt x="71049" y="156900"/>
                </a:cubicBezTo>
                <a:close/>
                <a:moveTo>
                  <a:pt x="156900" y="171702"/>
                </a:moveTo>
                <a:cubicBezTo>
                  <a:pt x="165069" y="171702"/>
                  <a:pt x="171702" y="165069"/>
                  <a:pt x="171702" y="156900"/>
                </a:cubicBezTo>
                <a:cubicBezTo>
                  <a:pt x="171702" y="148730"/>
                  <a:pt x="165069" y="142098"/>
                  <a:pt x="156900" y="142098"/>
                </a:cubicBezTo>
                <a:cubicBezTo>
                  <a:pt x="148730" y="142098"/>
                  <a:pt x="142098" y="148730"/>
                  <a:pt x="142098" y="156900"/>
                </a:cubicBezTo>
                <a:cubicBezTo>
                  <a:pt x="142098" y="165069"/>
                  <a:pt x="148730" y="171702"/>
                  <a:pt x="156900" y="171702"/>
                </a:cubicBezTo>
                <a:close/>
              </a:path>
            </a:pathLst>
          </a:custGeom>
          <a:solidFill>
            <a:srgbClr val="D4A574"/>
          </a:solidFill>
          <a:ln/>
        </p:spPr>
      </p:sp>
      <p:sp>
        <p:nvSpPr>
          <p:cNvPr id="8" name="Text 5"/>
          <p:cNvSpPr/>
          <p:nvPr/>
        </p:nvSpPr>
        <p:spPr>
          <a:xfrm>
            <a:off x="6072317" y="1667282"/>
            <a:ext cx="5646023" cy="2652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92" b="1" dirty="0">
                <a:solidFill>
                  <a:srgbClr val="3D3D3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Basis: Piaggio APE</a:t>
            </a:r>
            <a:endParaRPr lang="en-US" sz="1600" dirty="0"/>
          </a:p>
        </p:txBody>
      </p:sp>
      <p:sp>
        <p:nvSpPr>
          <p:cNvPr id="9" name="Text 6"/>
          <p:cNvSpPr/>
          <p:nvPr/>
        </p:nvSpPr>
        <p:spPr>
          <a:xfrm>
            <a:off x="5835487" y="2046210"/>
            <a:ext cx="5863907" cy="4926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93" dirty="0">
                <a:solidFill>
                  <a:srgbClr val="3D3D3D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Der Piaggio APE ist der ideale Basis für unseren mobilen Käsekuchen-Service. Kompakt, charmant und wirtschaftlich – perfekt für den Einsatz auf Märkten und bei Events.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5863907" y="2671441"/>
            <a:ext cx="132625" cy="151571"/>
          </a:xfrm>
          <a:custGeom>
            <a:avLst/>
            <a:gdLst/>
            <a:ahLst/>
            <a:cxnLst/>
            <a:rect l="l" t="t" r="r" b="b"/>
            <a:pathLst>
              <a:path w="132625" h="151571">
                <a:moveTo>
                  <a:pt x="296" y="130760"/>
                </a:moveTo>
                <a:cubicBezTo>
                  <a:pt x="1628" y="137213"/>
                  <a:pt x="7342" y="142098"/>
                  <a:pt x="14210" y="142098"/>
                </a:cubicBezTo>
                <a:lnTo>
                  <a:pt x="118415" y="142098"/>
                </a:lnTo>
                <a:cubicBezTo>
                  <a:pt x="126260" y="142098"/>
                  <a:pt x="132625" y="135733"/>
                  <a:pt x="132625" y="127888"/>
                </a:cubicBezTo>
                <a:lnTo>
                  <a:pt x="132625" y="99469"/>
                </a:lnTo>
                <a:cubicBezTo>
                  <a:pt x="132625" y="91624"/>
                  <a:pt x="126260" y="85259"/>
                  <a:pt x="118415" y="85259"/>
                </a:cubicBezTo>
                <a:lnTo>
                  <a:pt x="104205" y="85259"/>
                </a:lnTo>
                <a:lnTo>
                  <a:pt x="104205" y="106573"/>
                </a:lnTo>
                <a:cubicBezTo>
                  <a:pt x="104205" y="110511"/>
                  <a:pt x="101038" y="113678"/>
                  <a:pt x="97100" y="113678"/>
                </a:cubicBezTo>
                <a:cubicBezTo>
                  <a:pt x="93163" y="113678"/>
                  <a:pt x="89995" y="110511"/>
                  <a:pt x="89995" y="106573"/>
                </a:cubicBezTo>
                <a:lnTo>
                  <a:pt x="89995" y="85259"/>
                </a:lnTo>
                <a:lnTo>
                  <a:pt x="71049" y="85259"/>
                </a:lnTo>
                <a:lnTo>
                  <a:pt x="71049" y="106573"/>
                </a:lnTo>
                <a:cubicBezTo>
                  <a:pt x="71049" y="110511"/>
                  <a:pt x="67881" y="113678"/>
                  <a:pt x="63944" y="113678"/>
                </a:cubicBezTo>
                <a:cubicBezTo>
                  <a:pt x="60007" y="113678"/>
                  <a:pt x="56839" y="110511"/>
                  <a:pt x="56839" y="106573"/>
                </a:cubicBezTo>
                <a:lnTo>
                  <a:pt x="56839" y="85259"/>
                </a:lnTo>
                <a:lnTo>
                  <a:pt x="35524" y="85259"/>
                </a:lnTo>
                <a:cubicBezTo>
                  <a:pt x="31587" y="85259"/>
                  <a:pt x="28420" y="82091"/>
                  <a:pt x="28420" y="78154"/>
                </a:cubicBezTo>
                <a:cubicBezTo>
                  <a:pt x="28420" y="74217"/>
                  <a:pt x="31587" y="71049"/>
                  <a:pt x="35524" y="71049"/>
                </a:cubicBezTo>
                <a:lnTo>
                  <a:pt x="56839" y="71049"/>
                </a:lnTo>
                <a:lnTo>
                  <a:pt x="56839" y="52103"/>
                </a:lnTo>
                <a:lnTo>
                  <a:pt x="35524" y="52103"/>
                </a:lnTo>
                <a:cubicBezTo>
                  <a:pt x="31587" y="52103"/>
                  <a:pt x="28420" y="48935"/>
                  <a:pt x="28420" y="44998"/>
                </a:cubicBezTo>
                <a:cubicBezTo>
                  <a:pt x="28420" y="41060"/>
                  <a:pt x="31587" y="37893"/>
                  <a:pt x="35524" y="37893"/>
                </a:cubicBezTo>
                <a:lnTo>
                  <a:pt x="56839" y="37893"/>
                </a:lnTo>
                <a:lnTo>
                  <a:pt x="56839" y="23683"/>
                </a:lnTo>
                <a:cubicBezTo>
                  <a:pt x="56839" y="15838"/>
                  <a:pt x="50474" y="9473"/>
                  <a:pt x="42629" y="9473"/>
                </a:cubicBezTo>
                <a:lnTo>
                  <a:pt x="14210" y="9473"/>
                </a:lnTo>
                <a:cubicBezTo>
                  <a:pt x="6365" y="9473"/>
                  <a:pt x="0" y="15838"/>
                  <a:pt x="0" y="23683"/>
                </a:cubicBezTo>
                <a:lnTo>
                  <a:pt x="0" y="127888"/>
                </a:lnTo>
                <a:cubicBezTo>
                  <a:pt x="0" y="128865"/>
                  <a:pt x="89" y="129842"/>
                  <a:pt x="296" y="130760"/>
                </a:cubicBezTo>
                <a:close/>
              </a:path>
            </a:pathLst>
          </a:custGeom>
          <a:solidFill>
            <a:srgbClr val="D4A574"/>
          </a:solidFill>
          <a:ln/>
        </p:spPr>
      </p:sp>
      <p:sp>
        <p:nvSpPr>
          <p:cNvPr id="11" name="Text 8"/>
          <p:cNvSpPr/>
          <p:nvPr/>
        </p:nvSpPr>
        <p:spPr>
          <a:xfrm>
            <a:off x="6100737" y="2652494"/>
            <a:ext cx="1032578" cy="1894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44" dirty="0">
                <a:solidFill>
                  <a:srgbClr val="3D3D3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Kompakte Größe</a:t>
            </a:r>
            <a:endParaRPr lang="en-US" sz="1600" dirty="0"/>
          </a:p>
        </p:txBody>
      </p:sp>
      <p:sp>
        <p:nvSpPr>
          <p:cNvPr id="12" name="Shape 9"/>
          <p:cNvSpPr/>
          <p:nvPr/>
        </p:nvSpPr>
        <p:spPr>
          <a:xfrm>
            <a:off x="8805777" y="2671441"/>
            <a:ext cx="151571" cy="151571"/>
          </a:xfrm>
          <a:custGeom>
            <a:avLst/>
            <a:gdLst/>
            <a:ahLst/>
            <a:cxnLst/>
            <a:rect l="l" t="t" r="r" b="b"/>
            <a:pathLst>
              <a:path w="151571" h="151571">
                <a:moveTo>
                  <a:pt x="9473" y="18946"/>
                </a:moveTo>
                <a:cubicBezTo>
                  <a:pt x="9473" y="8496"/>
                  <a:pt x="17969" y="0"/>
                  <a:pt x="28420" y="0"/>
                </a:cubicBezTo>
                <a:lnTo>
                  <a:pt x="75786" y="0"/>
                </a:lnTo>
                <a:cubicBezTo>
                  <a:pt x="86236" y="0"/>
                  <a:pt x="94732" y="8496"/>
                  <a:pt x="94732" y="18946"/>
                </a:cubicBezTo>
                <a:lnTo>
                  <a:pt x="94732" y="75786"/>
                </a:lnTo>
                <a:lnTo>
                  <a:pt x="97100" y="75786"/>
                </a:lnTo>
                <a:cubicBezTo>
                  <a:pt x="111488" y="75786"/>
                  <a:pt x="123152" y="87449"/>
                  <a:pt x="123152" y="101837"/>
                </a:cubicBezTo>
                <a:lnTo>
                  <a:pt x="123152" y="111310"/>
                </a:lnTo>
                <a:cubicBezTo>
                  <a:pt x="123152" y="115247"/>
                  <a:pt x="126319" y="118415"/>
                  <a:pt x="130256" y="118415"/>
                </a:cubicBezTo>
                <a:cubicBezTo>
                  <a:pt x="134194" y="118415"/>
                  <a:pt x="137361" y="115247"/>
                  <a:pt x="137361" y="111310"/>
                </a:cubicBezTo>
                <a:lnTo>
                  <a:pt x="137361" y="65720"/>
                </a:lnTo>
                <a:cubicBezTo>
                  <a:pt x="129191" y="63618"/>
                  <a:pt x="123152" y="56188"/>
                  <a:pt x="123152" y="47366"/>
                </a:cubicBezTo>
                <a:lnTo>
                  <a:pt x="123152" y="29752"/>
                </a:lnTo>
                <a:lnTo>
                  <a:pt x="115514" y="21374"/>
                </a:lnTo>
                <a:cubicBezTo>
                  <a:pt x="112879" y="18473"/>
                  <a:pt x="113086" y="13973"/>
                  <a:pt x="115987" y="11338"/>
                </a:cubicBezTo>
                <a:cubicBezTo>
                  <a:pt x="118889" y="8703"/>
                  <a:pt x="123388" y="8911"/>
                  <a:pt x="126023" y="11812"/>
                </a:cubicBezTo>
                <a:lnTo>
                  <a:pt x="147249" y="35140"/>
                </a:lnTo>
                <a:cubicBezTo>
                  <a:pt x="150032" y="38189"/>
                  <a:pt x="151571" y="42156"/>
                  <a:pt x="151571" y="46300"/>
                </a:cubicBezTo>
                <a:lnTo>
                  <a:pt x="151571" y="111310"/>
                </a:lnTo>
                <a:cubicBezTo>
                  <a:pt x="151571" y="123092"/>
                  <a:pt x="142039" y="132625"/>
                  <a:pt x="130256" y="132625"/>
                </a:cubicBezTo>
                <a:cubicBezTo>
                  <a:pt x="118474" y="132625"/>
                  <a:pt x="108942" y="123092"/>
                  <a:pt x="108942" y="111310"/>
                </a:cubicBezTo>
                <a:lnTo>
                  <a:pt x="108942" y="101837"/>
                </a:lnTo>
                <a:cubicBezTo>
                  <a:pt x="108942" y="95294"/>
                  <a:pt x="103643" y="89995"/>
                  <a:pt x="97100" y="89995"/>
                </a:cubicBezTo>
                <a:lnTo>
                  <a:pt x="94732" y="89995"/>
                </a:lnTo>
                <a:lnTo>
                  <a:pt x="94732" y="137776"/>
                </a:lnTo>
                <a:cubicBezTo>
                  <a:pt x="97485" y="138753"/>
                  <a:pt x="99469" y="141387"/>
                  <a:pt x="99469" y="144466"/>
                </a:cubicBezTo>
                <a:cubicBezTo>
                  <a:pt x="99469" y="148403"/>
                  <a:pt x="96301" y="151571"/>
                  <a:pt x="92364" y="151571"/>
                </a:cubicBezTo>
                <a:lnTo>
                  <a:pt x="11841" y="151571"/>
                </a:lnTo>
                <a:cubicBezTo>
                  <a:pt x="7904" y="151571"/>
                  <a:pt x="4737" y="148403"/>
                  <a:pt x="4737" y="144466"/>
                </a:cubicBezTo>
                <a:cubicBezTo>
                  <a:pt x="4737" y="141358"/>
                  <a:pt x="6720" y="138753"/>
                  <a:pt x="9473" y="137776"/>
                </a:cubicBezTo>
                <a:lnTo>
                  <a:pt x="9473" y="18946"/>
                </a:lnTo>
                <a:close/>
                <a:moveTo>
                  <a:pt x="28420" y="23683"/>
                </a:moveTo>
                <a:lnTo>
                  <a:pt x="28420" y="52103"/>
                </a:lnTo>
                <a:cubicBezTo>
                  <a:pt x="28420" y="54708"/>
                  <a:pt x="30551" y="56839"/>
                  <a:pt x="33156" y="56839"/>
                </a:cubicBezTo>
                <a:lnTo>
                  <a:pt x="71049" y="56839"/>
                </a:lnTo>
                <a:cubicBezTo>
                  <a:pt x="73654" y="56839"/>
                  <a:pt x="75786" y="54708"/>
                  <a:pt x="75786" y="52103"/>
                </a:cubicBezTo>
                <a:lnTo>
                  <a:pt x="75786" y="23683"/>
                </a:lnTo>
                <a:cubicBezTo>
                  <a:pt x="75786" y="21078"/>
                  <a:pt x="73654" y="18946"/>
                  <a:pt x="71049" y="18946"/>
                </a:cubicBezTo>
                <a:lnTo>
                  <a:pt x="33156" y="18946"/>
                </a:lnTo>
                <a:cubicBezTo>
                  <a:pt x="30551" y="18946"/>
                  <a:pt x="28420" y="21078"/>
                  <a:pt x="28420" y="23683"/>
                </a:cubicBezTo>
                <a:close/>
              </a:path>
            </a:pathLst>
          </a:custGeom>
          <a:solidFill>
            <a:srgbClr val="D4A574"/>
          </a:solidFill>
          <a:ln/>
        </p:spPr>
      </p:sp>
      <p:sp>
        <p:nvSpPr>
          <p:cNvPr id="13" name="Text 10"/>
          <p:cNvSpPr/>
          <p:nvPr/>
        </p:nvSpPr>
        <p:spPr>
          <a:xfrm>
            <a:off x="9052080" y="2652494"/>
            <a:ext cx="568392" cy="1894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44" dirty="0">
                <a:solidFill>
                  <a:srgbClr val="3D3D3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Sparsam</a:t>
            </a:r>
            <a:endParaRPr lang="en-US" sz="1600" dirty="0"/>
          </a:p>
        </p:txBody>
      </p:sp>
      <p:sp>
        <p:nvSpPr>
          <p:cNvPr id="14" name="Shape 11"/>
          <p:cNvSpPr/>
          <p:nvPr/>
        </p:nvSpPr>
        <p:spPr>
          <a:xfrm>
            <a:off x="5844960" y="2974583"/>
            <a:ext cx="170517" cy="151571"/>
          </a:xfrm>
          <a:custGeom>
            <a:avLst/>
            <a:gdLst/>
            <a:ahLst/>
            <a:cxnLst/>
            <a:rect l="l" t="t" r="r" b="b"/>
            <a:pathLst>
              <a:path w="170517" h="151571">
                <a:moveTo>
                  <a:pt x="0" y="28420"/>
                </a:moveTo>
                <a:cubicBezTo>
                  <a:pt x="0" y="17969"/>
                  <a:pt x="8496" y="9473"/>
                  <a:pt x="18946" y="9473"/>
                </a:cubicBezTo>
                <a:lnTo>
                  <a:pt x="151571" y="9473"/>
                </a:lnTo>
                <a:cubicBezTo>
                  <a:pt x="162021" y="9473"/>
                  <a:pt x="170517" y="17969"/>
                  <a:pt x="170517" y="28420"/>
                </a:cubicBezTo>
                <a:lnTo>
                  <a:pt x="0" y="28420"/>
                </a:lnTo>
                <a:close/>
                <a:moveTo>
                  <a:pt x="0" y="42629"/>
                </a:moveTo>
                <a:lnTo>
                  <a:pt x="170517" y="42629"/>
                </a:lnTo>
                <a:lnTo>
                  <a:pt x="170517" y="123152"/>
                </a:lnTo>
                <a:cubicBezTo>
                  <a:pt x="170517" y="133602"/>
                  <a:pt x="162021" y="142098"/>
                  <a:pt x="151571" y="142098"/>
                </a:cubicBezTo>
                <a:lnTo>
                  <a:pt x="18946" y="142098"/>
                </a:lnTo>
                <a:cubicBezTo>
                  <a:pt x="8496" y="142098"/>
                  <a:pt x="0" y="133602"/>
                  <a:pt x="0" y="123152"/>
                </a:cubicBezTo>
                <a:lnTo>
                  <a:pt x="0" y="42629"/>
                </a:lnTo>
                <a:close/>
                <a:moveTo>
                  <a:pt x="73210" y="123152"/>
                </a:moveTo>
                <a:cubicBezTo>
                  <a:pt x="79190" y="123152"/>
                  <a:pt x="83660" y="117408"/>
                  <a:pt x="79841" y="112790"/>
                </a:cubicBezTo>
                <a:cubicBezTo>
                  <a:pt x="75490" y="107550"/>
                  <a:pt x="68917" y="104205"/>
                  <a:pt x="61576" y="104205"/>
                </a:cubicBezTo>
                <a:lnTo>
                  <a:pt x="42629" y="104205"/>
                </a:lnTo>
                <a:cubicBezTo>
                  <a:pt x="35288" y="104205"/>
                  <a:pt x="28716" y="107550"/>
                  <a:pt x="24364" y="112790"/>
                </a:cubicBezTo>
                <a:cubicBezTo>
                  <a:pt x="20545" y="117408"/>
                  <a:pt x="25015" y="123152"/>
                  <a:pt x="30995" y="123152"/>
                </a:cubicBezTo>
                <a:lnTo>
                  <a:pt x="73180" y="123152"/>
                </a:lnTo>
                <a:close/>
                <a:moveTo>
                  <a:pt x="52103" y="92364"/>
                </a:moveTo>
                <a:cubicBezTo>
                  <a:pt x="61252" y="92364"/>
                  <a:pt x="68681" y="84935"/>
                  <a:pt x="68681" y="75786"/>
                </a:cubicBezTo>
                <a:cubicBezTo>
                  <a:pt x="68681" y="66636"/>
                  <a:pt x="61252" y="59207"/>
                  <a:pt x="52103" y="59207"/>
                </a:cubicBezTo>
                <a:cubicBezTo>
                  <a:pt x="42953" y="59207"/>
                  <a:pt x="35524" y="66636"/>
                  <a:pt x="35524" y="75786"/>
                </a:cubicBezTo>
                <a:cubicBezTo>
                  <a:pt x="35524" y="84935"/>
                  <a:pt x="42953" y="92364"/>
                  <a:pt x="52103" y="92364"/>
                </a:cubicBezTo>
                <a:close/>
                <a:moveTo>
                  <a:pt x="106573" y="61576"/>
                </a:moveTo>
                <a:cubicBezTo>
                  <a:pt x="102636" y="61576"/>
                  <a:pt x="99469" y="64743"/>
                  <a:pt x="99469" y="68681"/>
                </a:cubicBezTo>
                <a:cubicBezTo>
                  <a:pt x="99469" y="72618"/>
                  <a:pt x="102636" y="75786"/>
                  <a:pt x="106573" y="75786"/>
                </a:cubicBezTo>
                <a:lnTo>
                  <a:pt x="139730" y="75786"/>
                </a:lnTo>
                <a:cubicBezTo>
                  <a:pt x="143667" y="75786"/>
                  <a:pt x="146834" y="72618"/>
                  <a:pt x="146834" y="68681"/>
                </a:cubicBezTo>
                <a:cubicBezTo>
                  <a:pt x="146834" y="64743"/>
                  <a:pt x="143667" y="61576"/>
                  <a:pt x="139730" y="61576"/>
                </a:cubicBezTo>
                <a:lnTo>
                  <a:pt x="106573" y="61576"/>
                </a:lnTo>
                <a:close/>
                <a:moveTo>
                  <a:pt x="106573" y="89995"/>
                </a:moveTo>
                <a:cubicBezTo>
                  <a:pt x="102636" y="89995"/>
                  <a:pt x="99469" y="93163"/>
                  <a:pt x="99469" y="97100"/>
                </a:cubicBezTo>
                <a:cubicBezTo>
                  <a:pt x="99469" y="101038"/>
                  <a:pt x="102636" y="104205"/>
                  <a:pt x="106573" y="104205"/>
                </a:cubicBezTo>
                <a:lnTo>
                  <a:pt x="139730" y="104205"/>
                </a:lnTo>
                <a:cubicBezTo>
                  <a:pt x="143667" y="104205"/>
                  <a:pt x="146834" y="101038"/>
                  <a:pt x="146834" y="97100"/>
                </a:cubicBezTo>
                <a:cubicBezTo>
                  <a:pt x="146834" y="93163"/>
                  <a:pt x="143667" y="89995"/>
                  <a:pt x="139730" y="89995"/>
                </a:cubicBezTo>
                <a:lnTo>
                  <a:pt x="106573" y="89995"/>
                </a:lnTo>
                <a:close/>
              </a:path>
            </a:pathLst>
          </a:custGeom>
          <a:solidFill>
            <a:srgbClr val="D4A574"/>
          </a:solidFill>
          <a:ln/>
        </p:spPr>
      </p:sp>
      <p:sp>
        <p:nvSpPr>
          <p:cNvPr id="15" name="Text 12"/>
          <p:cNvSpPr/>
          <p:nvPr/>
        </p:nvSpPr>
        <p:spPr>
          <a:xfrm>
            <a:off x="6100737" y="2955636"/>
            <a:ext cx="1032578" cy="1894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44" dirty="0">
                <a:solidFill>
                  <a:srgbClr val="3D3D3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Führerschein AM</a:t>
            </a:r>
            <a:endParaRPr lang="en-US" sz="1600" dirty="0"/>
          </a:p>
        </p:txBody>
      </p:sp>
      <p:sp>
        <p:nvSpPr>
          <p:cNvPr id="16" name="Shape 13"/>
          <p:cNvSpPr/>
          <p:nvPr/>
        </p:nvSpPr>
        <p:spPr>
          <a:xfrm>
            <a:off x="8805777" y="2974583"/>
            <a:ext cx="151571" cy="151571"/>
          </a:xfrm>
          <a:custGeom>
            <a:avLst/>
            <a:gdLst/>
            <a:ahLst/>
            <a:cxnLst/>
            <a:rect l="l" t="t" r="r" b="b"/>
            <a:pathLst>
              <a:path w="151571" h="151571">
                <a:moveTo>
                  <a:pt x="71345" y="25785"/>
                </a:moveTo>
                <a:lnTo>
                  <a:pt x="75786" y="31913"/>
                </a:lnTo>
                <a:lnTo>
                  <a:pt x="80226" y="25785"/>
                </a:lnTo>
                <a:cubicBezTo>
                  <a:pt x="87627" y="15542"/>
                  <a:pt x="99528" y="9473"/>
                  <a:pt x="112169" y="9473"/>
                </a:cubicBezTo>
                <a:cubicBezTo>
                  <a:pt x="133927" y="9473"/>
                  <a:pt x="151571" y="27117"/>
                  <a:pt x="151571" y="48876"/>
                </a:cubicBezTo>
                <a:lnTo>
                  <a:pt x="151571" y="49645"/>
                </a:lnTo>
                <a:cubicBezTo>
                  <a:pt x="151571" y="82861"/>
                  <a:pt x="110155" y="121434"/>
                  <a:pt x="88545" y="137924"/>
                </a:cubicBezTo>
                <a:cubicBezTo>
                  <a:pt x="84874" y="140707"/>
                  <a:pt x="80374" y="142098"/>
                  <a:pt x="75786" y="142098"/>
                </a:cubicBezTo>
                <a:cubicBezTo>
                  <a:pt x="71197" y="142098"/>
                  <a:pt x="66668" y="140736"/>
                  <a:pt x="63026" y="137924"/>
                </a:cubicBezTo>
                <a:cubicBezTo>
                  <a:pt x="41416" y="121434"/>
                  <a:pt x="0" y="82861"/>
                  <a:pt x="0" y="49645"/>
                </a:cubicBezTo>
                <a:lnTo>
                  <a:pt x="0" y="48876"/>
                </a:lnTo>
                <a:cubicBezTo>
                  <a:pt x="0" y="27117"/>
                  <a:pt x="17644" y="9473"/>
                  <a:pt x="39403" y="9473"/>
                </a:cubicBezTo>
                <a:cubicBezTo>
                  <a:pt x="52043" y="9473"/>
                  <a:pt x="63944" y="15542"/>
                  <a:pt x="71345" y="25785"/>
                </a:cubicBezTo>
                <a:close/>
              </a:path>
            </a:pathLst>
          </a:custGeom>
          <a:solidFill>
            <a:srgbClr val="D4A574"/>
          </a:solidFill>
          <a:ln/>
        </p:spPr>
      </p:sp>
      <p:sp>
        <p:nvSpPr>
          <p:cNvPr id="17" name="Text 14"/>
          <p:cNvSpPr/>
          <p:nvPr/>
        </p:nvSpPr>
        <p:spPr>
          <a:xfrm>
            <a:off x="9052080" y="2955636"/>
            <a:ext cx="1326247" cy="1894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44" dirty="0">
                <a:solidFill>
                  <a:srgbClr val="3D3D3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Nostalgischer Charme</a:t>
            </a:r>
            <a:endParaRPr lang="en-US" sz="1600" dirty="0"/>
          </a:p>
        </p:txBody>
      </p:sp>
      <p:sp>
        <p:nvSpPr>
          <p:cNvPr id="18" name="Shape 15"/>
          <p:cNvSpPr/>
          <p:nvPr/>
        </p:nvSpPr>
        <p:spPr>
          <a:xfrm>
            <a:off x="5627077" y="3486135"/>
            <a:ext cx="6185995" cy="2008317"/>
          </a:xfrm>
          <a:custGeom>
            <a:avLst/>
            <a:gdLst/>
            <a:ahLst/>
            <a:cxnLst/>
            <a:rect l="l" t="t" r="r" b="b"/>
            <a:pathLst>
              <a:path w="6185995" h="2008317">
                <a:moveTo>
                  <a:pt x="37893" y="0"/>
                </a:moveTo>
                <a:lnTo>
                  <a:pt x="6072325" y="0"/>
                </a:lnTo>
                <a:cubicBezTo>
                  <a:pt x="6135103" y="0"/>
                  <a:pt x="6185995" y="50892"/>
                  <a:pt x="6185995" y="113671"/>
                </a:cubicBezTo>
                <a:lnTo>
                  <a:pt x="6185995" y="1894646"/>
                </a:lnTo>
                <a:cubicBezTo>
                  <a:pt x="6185995" y="1957425"/>
                  <a:pt x="6135103" y="2008317"/>
                  <a:pt x="6072325" y="2008317"/>
                </a:cubicBezTo>
                <a:lnTo>
                  <a:pt x="37893" y="2008317"/>
                </a:lnTo>
                <a:cubicBezTo>
                  <a:pt x="16965" y="2008317"/>
                  <a:pt x="0" y="1991352"/>
                  <a:pt x="0" y="1970424"/>
                </a:cubicBezTo>
                <a:lnTo>
                  <a:pt x="0" y="37893"/>
                </a:lnTo>
                <a:cubicBezTo>
                  <a:pt x="0" y="16979"/>
                  <a:pt x="16979" y="0"/>
                  <a:pt x="37893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56839" dist="37893" dir="5400000">
              <a:srgbClr val="000000">
                <a:alpha val="10196"/>
              </a:srgbClr>
            </a:outerShdw>
          </a:effectLst>
        </p:spPr>
      </p:sp>
      <p:sp>
        <p:nvSpPr>
          <p:cNvPr id="19" name="Shape 16"/>
          <p:cNvSpPr/>
          <p:nvPr/>
        </p:nvSpPr>
        <p:spPr>
          <a:xfrm>
            <a:off x="5627077" y="3486135"/>
            <a:ext cx="37893" cy="2008317"/>
          </a:xfrm>
          <a:custGeom>
            <a:avLst/>
            <a:gdLst/>
            <a:ahLst/>
            <a:cxnLst/>
            <a:rect l="l" t="t" r="r" b="b"/>
            <a:pathLst>
              <a:path w="37893" h="2008317">
                <a:moveTo>
                  <a:pt x="37893" y="0"/>
                </a:moveTo>
                <a:lnTo>
                  <a:pt x="37893" y="0"/>
                </a:lnTo>
                <a:lnTo>
                  <a:pt x="37893" y="2008317"/>
                </a:lnTo>
                <a:lnTo>
                  <a:pt x="37893" y="2008317"/>
                </a:lnTo>
                <a:cubicBezTo>
                  <a:pt x="16965" y="2008317"/>
                  <a:pt x="0" y="1991352"/>
                  <a:pt x="0" y="1970424"/>
                </a:cubicBezTo>
                <a:lnTo>
                  <a:pt x="0" y="37893"/>
                </a:lnTo>
                <a:cubicBezTo>
                  <a:pt x="0" y="16965"/>
                  <a:pt x="16965" y="0"/>
                  <a:pt x="37893" y="0"/>
                </a:cubicBezTo>
                <a:close/>
              </a:path>
            </a:pathLst>
          </a:custGeom>
          <a:solidFill>
            <a:srgbClr val="8B7355"/>
          </a:solidFill>
          <a:ln/>
        </p:spPr>
      </p:sp>
      <p:sp>
        <p:nvSpPr>
          <p:cNvPr id="20" name="Shape 17"/>
          <p:cNvSpPr/>
          <p:nvPr/>
        </p:nvSpPr>
        <p:spPr>
          <a:xfrm>
            <a:off x="5835487" y="3713492"/>
            <a:ext cx="236830" cy="189464"/>
          </a:xfrm>
          <a:custGeom>
            <a:avLst/>
            <a:gdLst/>
            <a:ahLst/>
            <a:cxnLst/>
            <a:rect l="l" t="t" r="r" b="b"/>
            <a:pathLst>
              <a:path w="236830" h="189464">
                <a:moveTo>
                  <a:pt x="153902" y="77895"/>
                </a:moveTo>
                <a:cubicBezTo>
                  <a:pt x="158417" y="76674"/>
                  <a:pt x="163154" y="78820"/>
                  <a:pt x="165189" y="83001"/>
                </a:cubicBezTo>
                <a:lnTo>
                  <a:pt x="172072" y="96915"/>
                </a:lnTo>
                <a:cubicBezTo>
                  <a:pt x="175883" y="97433"/>
                  <a:pt x="179621" y="98469"/>
                  <a:pt x="183136" y="99913"/>
                </a:cubicBezTo>
                <a:lnTo>
                  <a:pt x="196088" y="91291"/>
                </a:lnTo>
                <a:cubicBezTo>
                  <a:pt x="199973" y="88700"/>
                  <a:pt x="205117" y="89218"/>
                  <a:pt x="208410" y="92512"/>
                </a:cubicBezTo>
                <a:lnTo>
                  <a:pt x="215515" y="99617"/>
                </a:lnTo>
                <a:cubicBezTo>
                  <a:pt x="218809" y="102910"/>
                  <a:pt x="219327" y="108091"/>
                  <a:pt x="216736" y="111939"/>
                </a:cubicBezTo>
                <a:lnTo>
                  <a:pt x="208114" y="124854"/>
                </a:lnTo>
                <a:cubicBezTo>
                  <a:pt x="208817" y="126593"/>
                  <a:pt x="209446" y="128406"/>
                  <a:pt x="209964" y="130293"/>
                </a:cubicBezTo>
                <a:cubicBezTo>
                  <a:pt x="210483" y="132181"/>
                  <a:pt x="210816" y="134031"/>
                  <a:pt x="211075" y="135918"/>
                </a:cubicBezTo>
                <a:lnTo>
                  <a:pt x="225025" y="142801"/>
                </a:lnTo>
                <a:cubicBezTo>
                  <a:pt x="229207" y="144873"/>
                  <a:pt x="231353" y="149610"/>
                  <a:pt x="230132" y="154087"/>
                </a:cubicBezTo>
                <a:lnTo>
                  <a:pt x="227542" y="163783"/>
                </a:lnTo>
                <a:cubicBezTo>
                  <a:pt x="226321" y="168260"/>
                  <a:pt x="222139" y="171295"/>
                  <a:pt x="217476" y="170999"/>
                </a:cubicBezTo>
                <a:lnTo>
                  <a:pt x="201934" y="169999"/>
                </a:lnTo>
                <a:cubicBezTo>
                  <a:pt x="199603" y="172997"/>
                  <a:pt x="196902" y="175772"/>
                  <a:pt x="193830" y="178140"/>
                </a:cubicBezTo>
                <a:lnTo>
                  <a:pt x="194830" y="193645"/>
                </a:lnTo>
                <a:cubicBezTo>
                  <a:pt x="195126" y="198308"/>
                  <a:pt x="192091" y="202527"/>
                  <a:pt x="187614" y="203711"/>
                </a:cubicBezTo>
                <a:lnTo>
                  <a:pt x="177918" y="206301"/>
                </a:lnTo>
                <a:cubicBezTo>
                  <a:pt x="173404" y="207522"/>
                  <a:pt x="168704" y="205376"/>
                  <a:pt x="166632" y="201194"/>
                </a:cubicBezTo>
                <a:lnTo>
                  <a:pt x="159749" y="187281"/>
                </a:lnTo>
                <a:cubicBezTo>
                  <a:pt x="155938" y="186763"/>
                  <a:pt x="152200" y="185726"/>
                  <a:pt x="148685" y="184283"/>
                </a:cubicBezTo>
                <a:lnTo>
                  <a:pt x="135733" y="192905"/>
                </a:lnTo>
                <a:cubicBezTo>
                  <a:pt x="131848" y="195496"/>
                  <a:pt x="126704" y="194978"/>
                  <a:pt x="123411" y="191684"/>
                </a:cubicBezTo>
                <a:lnTo>
                  <a:pt x="116306" y="184579"/>
                </a:lnTo>
                <a:cubicBezTo>
                  <a:pt x="113012" y="181286"/>
                  <a:pt x="112494" y="176142"/>
                  <a:pt x="115084" y="172257"/>
                </a:cubicBezTo>
                <a:lnTo>
                  <a:pt x="123707" y="159305"/>
                </a:lnTo>
                <a:cubicBezTo>
                  <a:pt x="123003" y="157566"/>
                  <a:pt x="122374" y="155753"/>
                  <a:pt x="121856" y="153865"/>
                </a:cubicBezTo>
                <a:cubicBezTo>
                  <a:pt x="121338" y="151978"/>
                  <a:pt x="121005" y="150091"/>
                  <a:pt x="120746" y="148241"/>
                </a:cubicBezTo>
                <a:lnTo>
                  <a:pt x="106795" y="141358"/>
                </a:lnTo>
                <a:cubicBezTo>
                  <a:pt x="102614" y="139286"/>
                  <a:pt x="100505" y="134549"/>
                  <a:pt x="101689" y="130071"/>
                </a:cubicBezTo>
                <a:lnTo>
                  <a:pt x="104279" y="120376"/>
                </a:lnTo>
                <a:cubicBezTo>
                  <a:pt x="105500" y="115899"/>
                  <a:pt x="109682" y="112864"/>
                  <a:pt x="114344" y="113160"/>
                </a:cubicBezTo>
                <a:lnTo>
                  <a:pt x="129849" y="114159"/>
                </a:lnTo>
                <a:cubicBezTo>
                  <a:pt x="132181" y="111162"/>
                  <a:pt x="134882" y="108387"/>
                  <a:pt x="137953" y="106018"/>
                </a:cubicBezTo>
                <a:lnTo>
                  <a:pt x="136954" y="90550"/>
                </a:lnTo>
                <a:cubicBezTo>
                  <a:pt x="136658" y="85888"/>
                  <a:pt x="139693" y="81669"/>
                  <a:pt x="144170" y="80485"/>
                </a:cubicBezTo>
                <a:lnTo>
                  <a:pt x="153865" y="77895"/>
                </a:lnTo>
                <a:close/>
                <a:moveTo>
                  <a:pt x="165929" y="125816"/>
                </a:moveTo>
                <a:cubicBezTo>
                  <a:pt x="156943" y="125826"/>
                  <a:pt x="149655" y="133130"/>
                  <a:pt x="149665" y="142116"/>
                </a:cubicBezTo>
                <a:cubicBezTo>
                  <a:pt x="149676" y="151103"/>
                  <a:pt x="156980" y="158390"/>
                  <a:pt x="165966" y="158380"/>
                </a:cubicBezTo>
                <a:cubicBezTo>
                  <a:pt x="174952" y="158370"/>
                  <a:pt x="182240" y="151066"/>
                  <a:pt x="182229" y="142079"/>
                </a:cubicBezTo>
                <a:cubicBezTo>
                  <a:pt x="182219" y="133093"/>
                  <a:pt x="174915" y="125806"/>
                  <a:pt x="165929" y="125816"/>
                </a:cubicBezTo>
                <a:close/>
                <a:moveTo>
                  <a:pt x="83223" y="-16837"/>
                </a:moveTo>
                <a:lnTo>
                  <a:pt x="92919" y="-14247"/>
                </a:lnTo>
                <a:cubicBezTo>
                  <a:pt x="97396" y="-13026"/>
                  <a:pt x="100431" y="-8807"/>
                  <a:pt x="100135" y="-4182"/>
                </a:cubicBezTo>
                <a:lnTo>
                  <a:pt x="99135" y="11286"/>
                </a:lnTo>
                <a:cubicBezTo>
                  <a:pt x="102207" y="13655"/>
                  <a:pt x="104908" y="16393"/>
                  <a:pt x="107240" y="19427"/>
                </a:cubicBezTo>
                <a:lnTo>
                  <a:pt x="122781" y="18428"/>
                </a:lnTo>
                <a:cubicBezTo>
                  <a:pt x="127407" y="18132"/>
                  <a:pt x="131626" y="21167"/>
                  <a:pt x="132847" y="25644"/>
                </a:cubicBezTo>
                <a:lnTo>
                  <a:pt x="135437" y="35339"/>
                </a:lnTo>
                <a:cubicBezTo>
                  <a:pt x="136621" y="39817"/>
                  <a:pt x="134512" y="44554"/>
                  <a:pt x="130330" y="46626"/>
                </a:cubicBezTo>
                <a:lnTo>
                  <a:pt x="116380" y="53509"/>
                </a:lnTo>
                <a:cubicBezTo>
                  <a:pt x="116121" y="55396"/>
                  <a:pt x="115751" y="57283"/>
                  <a:pt x="115270" y="59133"/>
                </a:cubicBezTo>
                <a:cubicBezTo>
                  <a:pt x="114788" y="60984"/>
                  <a:pt x="114122" y="62834"/>
                  <a:pt x="113419" y="64573"/>
                </a:cubicBezTo>
                <a:lnTo>
                  <a:pt x="122041" y="77525"/>
                </a:lnTo>
                <a:cubicBezTo>
                  <a:pt x="124632" y="81410"/>
                  <a:pt x="124114" y="86554"/>
                  <a:pt x="120820" y="89847"/>
                </a:cubicBezTo>
                <a:lnTo>
                  <a:pt x="113715" y="96952"/>
                </a:lnTo>
                <a:cubicBezTo>
                  <a:pt x="110422" y="100246"/>
                  <a:pt x="105278" y="100764"/>
                  <a:pt x="101393" y="98173"/>
                </a:cubicBezTo>
                <a:lnTo>
                  <a:pt x="88441" y="89551"/>
                </a:lnTo>
                <a:cubicBezTo>
                  <a:pt x="84926" y="90994"/>
                  <a:pt x="81188" y="92031"/>
                  <a:pt x="77377" y="92549"/>
                </a:cubicBezTo>
                <a:lnTo>
                  <a:pt x="70494" y="106462"/>
                </a:lnTo>
                <a:cubicBezTo>
                  <a:pt x="68422" y="110644"/>
                  <a:pt x="63685" y="112753"/>
                  <a:pt x="59207" y="111569"/>
                </a:cubicBezTo>
                <a:lnTo>
                  <a:pt x="49512" y="108979"/>
                </a:lnTo>
                <a:cubicBezTo>
                  <a:pt x="44998" y="107758"/>
                  <a:pt x="42000" y="103539"/>
                  <a:pt x="42296" y="98913"/>
                </a:cubicBezTo>
                <a:lnTo>
                  <a:pt x="43295" y="83409"/>
                </a:lnTo>
                <a:cubicBezTo>
                  <a:pt x="40224" y="81040"/>
                  <a:pt x="37523" y="78302"/>
                  <a:pt x="35191" y="75267"/>
                </a:cubicBezTo>
                <a:lnTo>
                  <a:pt x="19649" y="76267"/>
                </a:lnTo>
                <a:cubicBezTo>
                  <a:pt x="15024" y="76563"/>
                  <a:pt x="10805" y="73528"/>
                  <a:pt x="9584" y="69051"/>
                </a:cubicBezTo>
                <a:lnTo>
                  <a:pt x="6994" y="59355"/>
                </a:lnTo>
                <a:cubicBezTo>
                  <a:pt x="5810" y="54878"/>
                  <a:pt x="7919" y="50141"/>
                  <a:pt x="12101" y="48069"/>
                </a:cubicBezTo>
                <a:lnTo>
                  <a:pt x="26051" y="41186"/>
                </a:lnTo>
                <a:cubicBezTo>
                  <a:pt x="26310" y="39299"/>
                  <a:pt x="26680" y="37449"/>
                  <a:pt x="27161" y="35561"/>
                </a:cubicBezTo>
                <a:cubicBezTo>
                  <a:pt x="27679" y="33674"/>
                  <a:pt x="28272" y="31861"/>
                  <a:pt x="29012" y="30122"/>
                </a:cubicBezTo>
                <a:lnTo>
                  <a:pt x="20390" y="17207"/>
                </a:lnTo>
                <a:cubicBezTo>
                  <a:pt x="17799" y="13322"/>
                  <a:pt x="18317" y="8178"/>
                  <a:pt x="21611" y="4885"/>
                </a:cubicBezTo>
                <a:lnTo>
                  <a:pt x="28716" y="-2220"/>
                </a:lnTo>
                <a:cubicBezTo>
                  <a:pt x="32009" y="-5514"/>
                  <a:pt x="37153" y="-6032"/>
                  <a:pt x="41038" y="-3441"/>
                </a:cubicBezTo>
                <a:lnTo>
                  <a:pt x="53990" y="5181"/>
                </a:lnTo>
                <a:cubicBezTo>
                  <a:pt x="57505" y="3737"/>
                  <a:pt x="61243" y="2701"/>
                  <a:pt x="65054" y="2183"/>
                </a:cubicBezTo>
                <a:lnTo>
                  <a:pt x="71937" y="-11730"/>
                </a:lnTo>
                <a:cubicBezTo>
                  <a:pt x="74009" y="-15912"/>
                  <a:pt x="78709" y="-18021"/>
                  <a:pt x="83223" y="-16837"/>
                </a:cubicBezTo>
                <a:close/>
                <a:moveTo>
                  <a:pt x="71197" y="31084"/>
                </a:moveTo>
                <a:cubicBezTo>
                  <a:pt x="62211" y="31084"/>
                  <a:pt x="54915" y="38380"/>
                  <a:pt x="54915" y="47366"/>
                </a:cubicBezTo>
                <a:cubicBezTo>
                  <a:pt x="54915" y="56352"/>
                  <a:pt x="62211" y="63648"/>
                  <a:pt x="71197" y="63648"/>
                </a:cubicBezTo>
                <a:cubicBezTo>
                  <a:pt x="80183" y="63648"/>
                  <a:pt x="87479" y="56352"/>
                  <a:pt x="87479" y="47366"/>
                </a:cubicBezTo>
                <a:cubicBezTo>
                  <a:pt x="87479" y="38380"/>
                  <a:pt x="80183" y="31084"/>
                  <a:pt x="71197" y="31084"/>
                </a:cubicBezTo>
                <a:close/>
              </a:path>
            </a:pathLst>
          </a:custGeom>
          <a:solidFill>
            <a:srgbClr val="8B7355"/>
          </a:solidFill>
          <a:ln/>
        </p:spPr>
      </p:sp>
      <p:sp>
        <p:nvSpPr>
          <p:cNvPr id="21" name="Text 18"/>
          <p:cNvSpPr/>
          <p:nvPr/>
        </p:nvSpPr>
        <p:spPr>
          <a:xfrm>
            <a:off x="6072317" y="3675599"/>
            <a:ext cx="5646023" cy="2652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92" b="1" dirty="0">
                <a:solidFill>
                  <a:srgbClr val="3D3D3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Professionelle Ausstattung</a:t>
            </a:r>
            <a:endParaRPr lang="en-US" sz="1600" dirty="0"/>
          </a:p>
        </p:txBody>
      </p:sp>
      <p:sp>
        <p:nvSpPr>
          <p:cNvPr id="22" name="Shape 19"/>
          <p:cNvSpPr/>
          <p:nvPr/>
        </p:nvSpPr>
        <p:spPr>
          <a:xfrm>
            <a:off x="5854434" y="4092420"/>
            <a:ext cx="151571" cy="151571"/>
          </a:xfrm>
          <a:custGeom>
            <a:avLst/>
            <a:gdLst/>
            <a:ahLst/>
            <a:cxnLst/>
            <a:rect l="l" t="t" r="r" b="b"/>
            <a:pathLst>
              <a:path w="151571" h="151571">
                <a:moveTo>
                  <a:pt x="85318" y="0"/>
                </a:moveTo>
                <a:cubicBezTo>
                  <a:pt x="85318" y="-5240"/>
                  <a:pt x="81085" y="-9473"/>
                  <a:pt x="75845" y="-9473"/>
                </a:cubicBezTo>
                <a:cubicBezTo>
                  <a:pt x="70605" y="-9473"/>
                  <a:pt x="66372" y="-5240"/>
                  <a:pt x="66372" y="0"/>
                </a:cubicBezTo>
                <a:lnTo>
                  <a:pt x="66372" y="18384"/>
                </a:lnTo>
                <a:lnTo>
                  <a:pt x="61931" y="13943"/>
                </a:lnTo>
                <a:cubicBezTo>
                  <a:pt x="59148" y="11161"/>
                  <a:pt x="54648" y="11161"/>
                  <a:pt x="51895" y="13943"/>
                </a:cubicBezTo>
                <a:cubicBezTo>
                  <a:pt x="49142" y="16726"/>
                  <a:pt x="49113" y="21226"/>
                  <a:pt x="51895" y="23979"/>
                </a:cubicBezTo>
                <a:lnTo>
                  <a:pt x="66401" y="38485"/>
                </a:lnTo>
                <a:lnTo>
                  <a:pt x="66401" y="59385"/>
                </a:lnTo>
                <a:lnTo>
                  <a:pt x="48284" y="48935"/>
                </a:lnTo>
                <a:lnTo>
                  <a:pt x="42985" y="29130"/>
                </a:lnTo>
                <a:cubicBezTo>
                  <a:pt x="41978" y="25341"/>
                  <a:pt x="38070" y="23091"/>
                  <a:pt x="34281" y="24097"/>
                </a:cubicBezTo>
                <a:cubicBezTo>
                  <a:pt x="30492" y="25104"/>
                  <a:pt x="28212" y="29012"/>
                  <a:pt x="29219" y="32801"/>
                </a:cubicBezTo>
                <a:lnTo>
                  <a:pt x="30847" y="38870"/>
                </a:lnTo>
                <a:lnTo>
                  <a:pt x="14950" y="29693"/>
                </a:lnTo>
                <a:cubicBezTo>
                  <a:pt x="10421" y="27087"/>
                  <a:pt x="4618" y="28627"/>
                  <a:pt x="2013" y="33156"/>
                </a:cubicBezTo>
                <a:cubicBezTo>
                  <a:pt x="-592" y="37686"/>
                  <a:pt x="947" y="43488"/>
                  <a:pt x="5477" y="46093"/>
                </a:cubicBezTo>
                <a:lnTo>
                  <a:pt x="21374" y="55270"/>
                </a:lnTo>
                <a:lnTo>
                  <a:pt x="15305" y="56898"/>
                </a:lnTo>
                <a:cubicBezTo>
                  <a:pt x="11516" y="57905"/>
                  <a:pt x="9266" y="61813"/>
                  <a:pt x="10272" y="65602"/>
                </a:cubicBezTo>
                <a:cubicBezTo>
                  <a:pt x="11279" y="69391"/>
                  <a:pt x="15187" y="71641"/>
                  <a:pt x="18976" y="70634"/>
                </a:cubicBezTo>
                <a:lnTo>
                  <a:pt x="38781" y="65335"/>
                </a:lnTo>
                <a:lnTo>
                  <a:pt x="56898" y="75786"/>
                </a:lnTo>
                <a:lnTo>
                  <a:pt x="38781" y="86236"/>
                </a:lnTo>
                <a:lnTo>
                  <a:pt x="18976" y="80937"/>
                </a:lnTo>
                <a:cubicBezTo>
                  <a:pt x="15187" y="79930"/>
                  <a:pt x="11279" y="82180"/>
                  <a:pt x="10272" y="85969"/>
                </a:cubicBezTo>
                <a:cubicBezTo>
                  <a:pt x="9266" y="89759"/>
                  <a:pt x="11516" y="93666"/>
                  <a:pt x="15305" y="94673"/>
                </a:cubicBezTo>
                <a:lnTo>
                  <a:pt x="21374" y="96301"/>
                </a:lnTo>
                <a:lnTo>
                  <a:pt x="5477" y="105478"/>
                </a:lnTo>
                <a:cubicBezTo>
                  <a:pt x="947" y="108083"/>
                  <a:pt x="-592" y="113886"/>
                  <a:pt x="2013" y="118415"/>
                </a:cubicBezTo>
                <a:cubicBezTo>
                  <a:pt x="4618" y="122944"/>
                  <a:pt x="10421" y="124513"/>
                  <a:pt x="14950" y="121879"/>
                </a:cubicBezTo>
                <a:lnTo>
                  <a:pt x="30847" y="112701"/>
                </a:lnTo>
                <a:lnTo>
                  <a:pt x="29219" y="118770"/>
                </a:lnTo>
                <a:cubicBezTo>
                  <a:pt x="28212" y="122559"/>
                  <a:pt x="30462" y="126467"/>
                  <a:pt x="34252" y="127474"/>
                </a:cubicBezTo>
                <a:cubicBezTo>
                  <a:pt x="38041" y="128480"/>
                  <a:pt x="41948" y="126230"/>
                  <a:pt x="42955" y="122441"/>
                </a:cubicBezTo>
                <a:lnTo>
                  <a:pt x="48254" y="102636"/>
                </a:lnTo>
                <a:lnTo>
                  <a:pt x="66372" y="92186"/>
                </a:lnTo>
                <a:lnTo>
                  <a:pt x="66372" y="113086"/>
                </a:lnTo>
                <a:lnTo>
                  <a:pt x="51866" y="127592"/>
                </a:lnTo>
                <a:cubicBezTo>
                  <a:pt x="49083" y="130375"/>
                  <a:pt x="49083" y="134875"/>
                  <a:pt x="51866" y="137628"/>
                </a:cubicBezTo>
                <a:cubicBezTo>
                  <a:pt x="54648" y="140381"/>
                  <a:pt x="59148" y="140410"/>
                  <a:pt x="61901" y="137628"/>
                </a:cubicBezTo>
                <a:lnTo>
                  <a:pt x="66342" y="133187"/>
                </a:lnTo>
                <a:lnTo>
                  <a:pt x="66342" y="151571"/>
                </a:lnTo>
                <a:cubicBezTo>
                  <a:pt x="66342" y="156811"/>
                  <a:pt x="70575" y="161044"/>
                  <a:pt x="75815" y="161044"/>
                </a:cubicBezTo>
                <a:cubicBezTo>
                  <a:pt x="81055" y="161044"/>
                  <a:pt x="85288" y="156811"/>
                  <a:pt x="85288" y="151571"/>
                </a:cubicBezTo>
                <a:lnTo>
                  <a:pt x="85288" y="133187"/>
                </a:lnTo>
                <a:lnTo>
                  <a:pt x="89729" y="137628"/>
                </a:lnTo>
                <a:cubicBezTo>
                  <a:pt x="92512" y="140410"/>
                  <a:pt x="97011" y="140410"/>
                  <a:pt x="99765" y="137628"/>
                </a:cubicBezTo>
                <a:cubicBezTo>
                  <a:pt x="102518" y="134845"/>
                  <a:pt x="102547" y="130345"/>
                  <a:pt x="99765" y="127592"/>
                </a:cubicBezTo>
                <a:lnTo>
                  <a:pt x="85259" y="113086"/>
                </a:lnTo>
                <a:lnTo>
                  <a:pt x="85259" y="92186"/>
                </a:lnTo>
                <a:lnTo>
                  <a:pt x="103376" y="102636"/>
                </a:lnTo>
                <a:lnTo>
                  <a:pt x="108675" y="122441"/>
                </a:lnTo>
                <a:cubicBezTo>
                  <a:pt x="109682" y="126230"/>
                  <a:pt x="113590" y="128480"/>
                  <a:pt x="117379" y="127474"/>
                </a:cubicBezTo>
                <a:cubicBezTo>
                  <a:pt x="121168" y="126467"/>
                  <a:pt x="123418" y="122559"/>
                  <a:pt x="122411" y="118770"/>
                </a:cubicBezTo>
                <a:lnTo>
                  <a:pt x="120783" y="112701"/>
                </a:lnTo>
                <a:lnTo>
                  <a:pt x="136680" y="121879"/>
                </a:lnTo>
                <a:cubicBezTo>
                  <a:pt x="141210" y="124484"/>
                  <a:pt x="147012" y="122944"/>
                  <a:pt x="149617" y="118415"/>
                </a:cubicBezTo>
                <a:cubicBezTo>
                  <a:pt x="152222" y="113886"/>
                  <a:pt x="150683" y="108083"/>
                  <a:pt x="146154" y="105478"/>
                </a:cubicBezTo>
                <a:lnTo>
                  <a:pt x="130256" y="96301"/>
                </a:lnTo>
                <a:lnTo>
                  <a:pt x="136325" y="94673"/>
                </a:lnTo>
                <a:cubicBezTo>
                  <a:pt x="140114" y="93666"/>
                  <a:pt x="142364" y="89759"/>
                  <a:pt x="141358" y="85969"/>
                </a:cubicBezTo>
                <a:cubicBezTo>
                  <a:pt x="140351" y="82180"/>
                  <a:pt x="136444" y="79930"/>
                  <a:pt x="132654" y="80937"/>
                </a:cubicBezTo>
                <a:lnTo>
                  <a:pt x="112849" y="86236"/>
                </a:lnTo>
                <a:lnTo>
                  <a:pt x="94732" y="75786"/>
                </a:lnTo>
                <a:lnTo>
                  <a:pt x="112849" y="65335"/>
                </a:lnTo>
                <a:lnTo>
                  <a:pt x="132654" y="70634"/>
                </a:lnTo>
                <a:cubicBezTo>
                  <a:pt x="136444" y="71641"/>
                  <a:pt x="140351" y="69391"/>
                  <a:pt x="141358" y="65602"/>
                </a:cubicBezTo>
                <a:cubicBezTo>
                  <a:pt x="142364" y="61813"/>
                  <a:pt x="140114" y="57905"/>
                  <a:pt x="136325" y="56898"/>
                </a:cubicBezTo>
                <a:lnTo>
                  <a:pt x="130256" y="55270"/>
                </a:lnTo>
                <a:lnTo>
                  <a:pt x="146154" y="46093"/>
                </a:lnTo>
                <a:cubicBezTo>
                  <a:pt x="150683" y="43488"/>
                  <a:pt x="152252" y="37686"/>
                  <a:pt x="149617" y="33156"/>
                </a:cubicBezTo>
                <a:cubicBezTo>
                  <a:pt x="146983" y="28627"/>
                  <a:pt x="141210" y="27087"/>
                  <a:pt x="136680" y="29693"/>
                </a:cubicBezTo>
                <a:lnTo>
                  <a:pt x="120783" y="38870"/>
                </a:lnTo>
                <a:lnTo>
                  <a:pt x="122411" y="32801"/>
                </a:lnTo>
                <a:cubicBezTo>
                  <a:pt x="123418" y="29012"/>
                  <a:pt x="121168" y="25104"/>
                  <a:pt x="117379" y="24097"/>
                </a:cubicBezTo>
                <a:cubicBezTo>
                  <a:pt x="113590" y="23091"/>
                  <a:pt x="109682" y="25341"/>
                  <a:pt x="108675" y="29130"/>
                </a:cubicBezTo>
                <a:lnTo>
                  <a:pt x="103376" y="48935"/>
                </a:lnTo>
                <a:lnTo>
                  <a:pt x="85259" y="59385"/>
                </a:lnTo>
                <a:lnTo>
                  <a:pt x="85259" y="38485"/>
                </a:lnTo>
                <a:lnTo>
                  <a:pt x="99765" y="23979"/>
                </a:lnTo>
                <a:cubicBezTo>
                  <a:pt x="102547" y="21196"/>
                  <a:pt x="102547" y="16697"/>
                  <a:pt x="99765" y="13943"/>
                </a:cubicBezTo>
                <a:cubicBezTo>
                  <a:pt x="96982" y="11190"/>
                  <a:pt x="92482" y="11161"/>
                  <a:pt x="89729" y="13943"/>
                </a:cubicBezTo>
                <a:lnTo>
                  <a:pt x="85288" y="18384"/>
                </a:lnTo>
                <a:lnTo>
                  <a:pt x="85288" y="0"/>
                </a:lnTo>
                <a:close/>
              </a:path>
            </a:pathLst>
          </a:custGeom>
          <a:solidFill>
            <a:srgbClr val="8B7355"/>
          </a:solidFill>
          <a:ln/>
        </p:spPr>
      </p:sp>
      <p:sp>
        <p:nvSpPr>
          <p:cNvPr id="23" name="Text 20"/>
          <p:cNvSpPr/>
          <p:nvPr/>
        </p:nvSpPr>
        <p:spPr>
          <a:xfrm>
            <a:off x="6100737" y="4054527"/>
            <a:ext cx="1515711" cy="1894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44" b="1" dirty="0">
                <a:solidFill>
                  <a:srgbClr val="3D3D3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Kühlung</a:t>
            </a:r>
            <a:endParaRPr lang="en-US" sz="1600" dirty="0"/>
          </a:p>
        </p:txBody>
      </p:sp>
      <p:sp>
        <p:nvSpPr>
          <p:cNvPr id="24" name="Text 21"/>
          <p:cNvSpPr/>
          <p:nvPr/>
        </p:nvSpPr>
        <p:spPr>
          <a:xfrm>
            <a:off x="6100737" y="4243991"/>
            <a:ext cx="1506238" cy="1515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895" dirty="0">
                <a:solidFill>
                  <a:srgbClr val="3D3D3D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Kühlschrank für Frischhaltung</a:t>
            </a:r>
            <a:endParaRPr lang="en-US" sz="1600" dirty="0"/>
          </a:p>
        </p:txBody>
      </p:sp>
      <p:sp>
        <p:nvSpPr>
          <p:cNvPr id="25" name="Shape 22"/>
          <p:cNvSpPr/>
          <p:nvPr/>
        </p:nvSpPr>
        <p:spPr>
          <a:xfrm>
            <a:off x="8805777" y="4092420"/>
            <a:ext cx="151571" cy="151571"/>
          </a:xfrm>
          <a:custGeom>
            <a:avLst/>
            <a:gdLst/>
            <a:ahLst/>
            <a:cxnLst/>
            <a:rect l="l" t="t" r="r" b="b"/>
            <a:pathLst>
              <a:path w="151571" h="151571">
                <a:moveTo>
                  <a:pt x="56839" y="75786"/>
                </a:moveTo>
                <a:lnTo>
                  <a:pt x="45146" y="87479"/>
                </a:lnTo>
                <a:cubicBezTo>
                  <a:pt x="41416" y="86028"/>
                  <a:pt x="37390" y="85259"/>
                  <a:pt x="33156" y="85259"/>
                </a:cubicBezTo>
                <a:cubicBezTo>
                  <a:pt x="14831" y="85259"/>
                  <a:pt x="0" y="100090"/>
                  <a:pt x="0" y="118415"/>
                </a:cubicBezTo>
                <a:cubicBezTo>
                  <a:pt x="0" y="136740"/>
                  <a:pt x="14831" y="151571"/>
                  <a:pt x="33156" y="151571"/>
                </a:cubicBezTo>
                <a:cubicBezTo>
                  <a:pt x="51481" y="151571"/>
                  <a:pt x="66312" y="136740"/>
                  <a:pt x="66312" y="118415"/>
                </a:cubicBezTo>
                <a:cubicBezTo>
                  <a:pt x="66312" y="114182"/>
                  <a:pt x="65513" y="110155"/>
                  <a:pt x="64092" y="106425"/>
                </a:cubicBezTo>
                <a:lnTo>
                  <a:pt x="147782" y="22736"/>
                </a:lnTo>
                <a:cubicBezTo>
                  <a:pt x="149884" y="20634"/>
                  <a:pt x="149884" y="17259"/>
                  <a:pt x="147782" y="15157"/>
                </a:cubicBezTo>
                <a:cubicBezTo>
                  <a:pt x="139404" y="6779"/>
                  <a:pt x="125845" y="6779"/>
                  <a:pt x="117468" y="15157"/>
                </a:cubicBezTo>
                <a:lnTo>
                  <a:pt x="75786" y="56839"/>
                </a:lnTo>
                <a:lnTo>
                  <a:pt x="64092" y="45146"/>
                </a:lnTo>
                <a:cubicBezTo>
                  <a:pt x="65543" y="41416"/>
                  <a:pt x="66312" y="37390"/>
                  <a:pt x="66312" y="33156"/>
                </a:cubicBezTo>
                <a:cubicBezTo>
                  <a:pt x="66312" y="14831"/>
                  <a:pt x="51481" y="0"/>
                  <a:pt x="33156" y="0"/>
                </a:cubicBezTo>
                <a:cubicBezTo>
                  <a:pt x="14831" y="0"/>
                  <a:pt x="0" y="14831"/>
                  <a:pt x="0" y="33156"/>
                </a:cubicBezTo>
                <a:cubicBezTo>
                  <a:pt x="0" y="51481"/>
                  <a:pt x="14831" y="66312"/>
                  <a:pt x="33156" y="66312"/>
                </a:cubicBezTo>
                <a:cubicBezTo>
                  <a:pt x="37390" y="66312"/>
                  <a:pt x="41416" y="65513"/>
                  <a:pt x="45146" y="64092"/>
                </a:cubicBezTo>
                <a:lnTo>
                  <a:pt x="56839" y="75786"/>
                </a:lnTo>
                <a:close/>
                <a:moveTo>
                  <a:pt x="85821" y="104768"/>
                </a:moveTo>
                <a:lnTo>
                  <a:pt x="117468" y="136414"/>
                </a:lnTo>
                <a:cubicBezTo>
                  <a:pt x="125845" y="144792"/>
                  <a:pt x="139404" y="144792"/>
                  <a:pt x="147782" y="136414"/>
                </a:cubicBezTo>
                <a:cubicBezTo>
                  <a:pt x="149884" y="134312"/>
                  <a:pt x="149884" y="130937"/>
                  <a:pt x="147782" y="128835"/>
                </a:cubicBezTo>
                <a:lnTo>
                  <a:pt x="104768" y="85821"/>
                </a:lnTo>
                <a:lnTo>
                  <a:pt x="85821" y="104768"/>
                </a:lnTo>
                <a:close/>
                <a:moveTo>
                  <a:pt x="18946" y="33156"/>
                </a:moveTo>
                <a:cubicBezTo>
                  <a:pt x="18946" y="25314"/>
                  <a:pt x="25314" y="18946"/>
                  <a:pt x="33156" y="18946"/>
                </a:cubicBezTo>
                <a:cubicBezTo>
                  <a:pt x="40999" y="18946"/>
                  <a:pt x="47366" y="25314"/>
                  <a:pt x="47366" y="33156"/>
                </a:cubicBezTo>
                <a:cubicBezTo>
                  <a:pt x="47366" y="40999"/>
                  <a:pt x="40999" y="47366"/>
                  <a:pt x="33156" y="47366"/>
                </a:cubicBezTo>
                <a:cubicBezTo>
                  <a:pt x="25314" y="47366"/>
                  <a:pt x="18946" y="40999"/>
                  <a:pt x="18946" y="33156"/>
                </a:cubicBezTo>
                <a:close/>
                <a:moveTo>
                  <a:pt x="33156" y="104205"/>
                </a:moveTo>
                <a:cubicBezTo>
                  <a:pt x="40999" y="104205"/>
                  <a:pt x="47366" y="110572"/>
                  <a:pt x="47366" y="118415"/>
                </a:cubicBezTo>
                <a:cubicBezTo>
                  <a:pt x="47366" y="126258"/>
                  <a:pt x="40999" y="132625"/>
                  <a:pt x="33156" y="132625"/>
                </a:cubicBezTo>
                <a:cubicBezTo>
                  <a:pt x="25314" y="132625"/>
                  <a:pt x="18946" y="126258"/>
                  <a:pt x="18946" y="118415"/>
                </a:cubicBezTo>
                <a:cubicBezTo>
                  <a:pt x="18946" y="110572"/>
                  <a:pt x="25314" y="104205"/>
                  <a:pt x="33156" y="104205"/>
                </a:cubicBezTo>
                <a:close/>
              </a:path>
            </a:pathLst>
          </a:custGeom>
          <a:solidFill>
            <a:srgbClr val="8B7355"/>
          </a:solidFill>
          <a:ln/>
        </p:spPr>
      </p:sp>
      <p:sp>
        <p:nvSpPr>
          <p:cNvPr id="26" name="Text 23"/>
          <p:cNvSpPr/>
          <p:nvPr/>
        </p:nvSpPr>
        <p:spPr>
          <a:xfrm>
            <a:off x="9052080" y="4054527"/>
            <a:ext cx="890480" cy="1894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44" b="1" dirty="0">
                <a:solidFill>
                  <a:srgbClr val="3D3D3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Arbeitsflächen</a:t>
            </a:r>
            <a:endParaRPr lang="en-US" sz="1600" dirty="0"/>
          </a:p>
        </p:txBody>
      </p:sp>
      <p:sp>
        <p:nvSpPr>
          <p:cNvPr id="27" name="Text 24"/>
          <p:cNvSpPr/>
          <p:nvPr/>
        </p:nvSpPr>
        <p:spPr>
          <a:xfrm>
            <a:off x="9052080" y="4243991"/>
            <a:ext cx="881007" cy="1515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895" dirty="0">
                <a:solidFill>
                  <a:srgbClr val="3D3D3D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Edelstahl-Tresen</a:t>
            </a:r>
            <a:endParaRPr lang="en-US" sz="1600" dirty="0"/>
          </a:p>
        </p:txBody>
      </p:sp>
      <p:sp>
        <p:nvSpPr>
          <p:cNvPr id="28" name="Shape 25"/>
          <p:cNvSpPr/>
          <p:nvPr/>
        </p:nvSpPr>
        <p:spPr>
          <a:xfrm>
            <a:off x="5844960" y="4547133"/>
            <a:ext cx="170517" cy="151571"/>
          </a:xfrm>
          <a:custGeom>
            <a:avLst/>
            <a:gdLst/>
            <a:ahLst/>
            <a:cxnLst/>
            <a:rect l="l" t="t" r="r" b="b"/>
            <a:pathLst>
              <a:path w="170517" h="151571">
                <a:moveTo>
                  <a:pt x="18946" y="18946"/>
                </a:moveTo>
                <a:cubicBezTo>
                  <a:pt x="18946" y="13707"/>
                  <a:pt x="23180" y="9473"/>
                  <a:pt x="28420" y="9473"/>
                </a:cubicBezTo>
                <a:lnTo>
                  <a:pt x="132625" y="9473"/>
                </a:lnTo>
                <a:cubicBezTo>
                  <a:pt x="153555" y="9473"/>
                  <a:pt x="170517" y="26436"/>
                  <a:pt x="170517" y="47366"/>
                </a:cubicBezTo>
                <a:cubicBezTo>
                  <a:pt x="170517" y="68296"/>
                  <a:pt x="153555" y="85259"/>
                  <a:pt x="132625" y="85259"/>
                </a:cubicBezTo>
                <a:cubicBezTo>
                  <a:pt x="132625" y="100949"/>
                  <a:pt x="119895" y="113678"/>
                  <a:pt x="104205" y="113678"/>
                </a:cubicBezTo>
                <a:lnTo>
                  <a:pt x="47366" y="113678"/>
                </a:lnTo>
                <a:cubicBezTo>
                  <a:pt x="31676" y="113678"/>
                  <a:pt x="18946" y="100949"/>
                  <a:pt x="18946" y="85259"/>
                </a:cubicBezTo>
                <a:lnTo>
                  <a:pt x="18946" y="18946"/>
                </a:lnTo>
                <a:close/>
                <a:moveTo>
                  <a:pt x="151571" y="47366"/>
                </a:moveTo>
                <a:cubicBezTo>
                  <a:pt x="151571" y="36916"/>
                  <a:pt x="143075" y="28420"/>
                  <a:pt x="132625" y="28420"/>
                </a:cubicBezTo>
                <a:lnTo>
                  <a:pt x="132625" y="66312"/>
                </a:lnTo>
                <a:cubicBezTo>
                  <a:pt x="143075" y="66312"/>
                  <a:pt x="151571" y="57816"/>
                  <a:pt x="151571" y="47366"/>
                </a:cubicBezTo>
                <a:close/>
                <a:moveTo>
                  <a:pt x="18946" y="132625"/>
                </a:moveTo>
                <a:lnTo>
                  <a:pt x="132625" y="132625"/>
                </a:lnTo>
                <a:cubicBezTo>
                  <a:pt x="137865" y="132625"/>
                  <a:pt x="142098" y="136858"/>
                  <a:pt x="142098" y="142098"/>
                </a:cubicBezTo>
                <a:cubicBezTo>
                  <a:pt x="142098" y="147338"/>
                  <a:pt x="137865" y="151571"/>
                  <a:pt x="132625" y="151571"/>
                </a:cubicBezTo>
                <a:lnTo>
                  <a:pt x="18946" y="151571"/>
                </a:lnTo>
                <a:cubicBezTo>
                  <a:pt x="13707" y="151571"/>
                  <a:pt x="9473" y="147338"/>
                  <a:pt x="9473" y="142098"/>
                </a:cubicBezTo>
                <a:cubicBezTo>
                  <a:pt x="9473" y="136858"/>
                  <a:pt x="13707" y="132625"/>
                  <a:pt x="18946" y="132625"/>
                </a:cubicBezTo>
                <a:close/>
              </a:path>
            </a:pathLst>
          </a:custGeom>
          <a:solidFill>
            <a:srgbClr val="8B7355"/>
          </a:solidFill>
          <a:ln/>
        </p:spPr>
      </p:sp>
      <p:sp>
        <p:nvSpPr>
          <p:cNvPr id="29" name="Text 26"/>
          <p:cNvSpPr/>
          <p:nvPr/>
        </p:nvSpPr>
        <p:spPr>
          <a:xfrm>
            <a:off x="6100737" y="4509240"/>
            <a:ext cx="1686228" cy="1894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44" b="1" dirty="0">
                <a:solidFill>
                  <a:srgbClr val="3D3D3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Kaffeemaschine</a:t>
            </a:r>
            <a:endParaRPr lang="en-US" sz="1600" dirty="0"/>
          </a:p>
        </p:txBody>
      </p:sp>
      <p:sp>
        <p:nvSpPr>
          <p:cNvPr id="30" name="Text 27"/>
          <p:cNvSpPr/>
          <p:nvPr/>
        </p:nvSpPr>
        <p:spPr>
          <a:xfrm>
            <a:off x="6100737" y="4698704"/>
            <a:ext cx="1676755" cy="1515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895" dirty="0">
                <a:solidFill>
                  <a:srgbClr val="3D3D3D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Professionelle Espressomaschine</a:t>
            </a:r>
            <a:endParaRPr lang="en-US" sz="1600" dirty="0"/>
          </a:p>
        </p:txBody>
      </p:sp>
      <p:sp>
        <p:nvSpPr>
          <p:cNvPr id="31" name="Shape 28"/>
          <p:cNvSpPr/>
          <p:nvPr/>
        </p:nvSpPr>
        <p:spPr>
          <a:xfrm>
            <a:off x="8815251" y="4547133"/>
            <a:ext cx="132625" cy="151571"/>
          </a:xfrm>
          <a:custGeom>
            <a:avLst/>
            <a:gdLst/>
            <a:ahLst/>
            <a:cxnLst/>
            <a:rect l="l" t="t" r="r" b="b"/>
            <a:pathLst>
              <a:path w="132625" h="151571">
                <a:moveTo>
                  <a:pt x="37893" y="-9473"/>
                </a:moveTo>
                <a:cubicBezTo>
                  <a:pt x="43133" y="-9473"/>
                  <a:pt x="47366" y="-5240"/>
                  <a:pt x="47366" y="0"/>
                </a:cubicBezTo>
                <a:lnTo>
                  <a:pt x="47366" y="28420"/>
                </a:lnTo>
                <a:lnTo>
                  <a:pt x="85259" y="28420"/>
                </a:lnTo>
                <a:lnTo>
                  <a:pt x="85259" y="0"/>
                </a:lnTo>
                <a:cubicBezTo>
                  <a:pt x="85259" y="-5240"/>
                  <a:pt x="89492" y="-9473"/>
                  <a:pt x="94732" y="-9473"/>
                </a:cubicBezTo>
                <a:cubicBezTo>
                  <a:pt x="99972" y="-9473"/>
                  <a:pt x="104205" y="-5240"/>
                  <a:pt x="104205" y="0"/>
                </a:cubicBezTo>
                <a:lnTo>
                  <a:pt x="104205" y="28420"/>
                </a:lnTo>
                <a:lnTo>
                  <a:pt x="123152" y="28420"/>
                </a:lnTo>
                <a:cubicBezTo>
                  <a:pt x="128391" y="28420"/>
                  <a:pt x="132625" y="32653"/>
                  <a:pt x="132625" y="37893"/>
                </a:cubicBezTo>
                <a:cubicBezTo>
                  <a:pt x="132625" y="43133"/>
                  <a:pt x="128391" y="47366"/>
                  <a:pt x="123152" y="47366"/>
                </a:cubicBezTo>
                <a:lnTo>
                  <a:pt x="123152" y="66312"/>
                </a:lnTo>
                <a:cubicBezTo>
                  <a:pt x="123152" y="94466"/>
                  <a:pt x="102666" y="117852"/>
                  <a:pt x="75786" y="122352"/>
                </a:cubicBezTo>
                <a:lnTo>
                  <a:pt x="75786" y="142098"/>
                </a:lnTo>
                <a:cubicBezTo>
                  <a:pt x="75786" y="147338"/>
                  <a:pt x="71552" y="151571"/>
                  <a:pt x="66312" y="151571"/>
                </a:cubicBezTo>
                <a:cubicBezTo>
                  <a:pt x="61072" y="151571"/>
                  <a:pt x="56839" y="147338"/>
                  <a:pt x="56839" y="142098"/>
                </a:cubicBezTo>
                <a:lnTo>
                  <a:pt x="56839" y="122352"/>
                </a:lnTo>
                <a:cubicBezTo>
                  <a:pt x="29959" y="117852"/>
                  <a:pt x="9473" y="94466"/>
                  <a:pt x="9473" y="66312"/>
                </a:cubicBezTo>
                <a:lnTo>
                  <a:pt x="9473" y="47366"/>
                </a:lnTo>
                <a:cubicBezTo>
                  <a:pt x="4233" y="47366"/>
                  <a:pt x="0" y="43133"/>
                  <a:pt x="0" y="37893"/>
                </a:cubicBezTo>
                <a:cubicBezTo>
                  <a:pt x="0" y="32653"/>
                  <a:pt x="4233" y="28420"/>
                  <a:pt x="9473" y="28420"/>
                </a:cubicBezTo>
                <a:lnTo>
                  <a:pt x="28420" y="28420"/>
                </a:lnTo>
                <a:lnTo>
                  <a:pt x="28420" y="0"/>
                </a:lnTo>
                <a:cubicBezTo>
                  <a:pt x="28420" y="-5240"/>
                  <a:pt x="32653" y="-9473"/>
                  <a:pt x="37893" y="-9473"/>
                </a:cubicBezTo>
                <a:close/>
              </a:path>
            </a:pathLst>
          </a:custGeom>
          <a:solidFill>
            <a:srgbClr val="8B7355"/>
          </a:solidFill>
          <a:ln/>
        </p:spPr>
      </p:sp>
      <p:sp>
        <p:nvSpPr>
          <p:cNvPr id="32" name="Text 29"/>
          <p:cNvSpPr/>
          <p:nvPr/>
        </p:nvSpPr>
        <p:spPr>
          <a:xfrm>
            <a:off x="9052080" y="4509240"/>
            <a:ext cx="1060998" cy="1894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44" b="1" dirty="0">
                <a:solidFill>
                  <a:srgbClr val="3D3D3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Stromversorgung</a:t>
            </a:r>
            <a:endParaRPr lang="en-US" sz="1600" dirty="0"/>
          </a:p>
        </p:txBody>
      </p:sp>
      <p:sp>
        <p:nvSpPr>
          <p:cNvPr id="33" name="Text 30"/>
          <p:cNvSpPr/>
          <p:nvPr/>
        </p:nvSpPr>
        <p:spPr>
          <a:xfrm>
            <a:off x="9052080" y="4698704"/>
            <a:ext cx="1051524" cy="1515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895" dirty="0">
                <a:solidFill>
                  <a:srgbClr val="3D3D3D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230V Anschluss</a:t>
            </a:r>
            <a:endParaRPr lang="en-US" sz="1600" dirty="0"/>
          </a:p>
        </p:txBody>
      </p:sp>
      <p:sp>
        <p:nvSpPr>
          <p:cNvPr id="34" name="Shape 31"/>
          <p:cNvSpPr/>
          <p:nvPr/>
        </p:nvSpPr>
        <p:spPr>
          <a:xfrm>
            <a:off x="5873380" y="5001846"/>
            <a:ext cx="113678" cy="151571"/>
          </a:xfrm>
          <a:custGeom>
            <a:avLst/>
            <a:gdLst/>
            <a:ahLst/>
            <a:cxnLst/>
            <a:rect l="l" t="t" r="r" b="b"/>
            <a:pathLst>
              <a:path w="113678" h="151571">
                <a:moveTo>
                  <a:pt x="56839" y="151571"/>
                </a:moveTo>
                <a:cubicBezTo>
                  <a:pt x="25459" y="151571"/>
                  <a:pt x="0" y="126112"/>
                  <a:pt x="0" y="94732"/>
                </a:cubicBezTo>
                <a:cubicBezTo>
                  <a:pt x="0" y="67733"/>
                  <a:pt x="38544" y="13588"/>
                  <a:pt x="49320" y="-1036"/>
                </a:cubicBezTo>
                <a:cubicBezTo>
                  <a:pt x="51066" y="-3404"/>
                  <a:pt x="53820" y="-4737"/>
                  <a:pt x="56780" y="-4737"/>
                </a:cubicBezTo>
                <a:lnTo>
                  <a:pt x="56898" y="-4737"/>
                </a:lnTo>
                <a:cubicBezTo>
                  <a:pt x="59859" y="-4737"/>
                  <a:pt x="62612" y="-3404"/>
                  <a:pt x="64359" y="-1036"/>
                </a:cubicBezTo>
                <a:cubicBezTo>
                  <a:pt x="75134" y="13588"/>
                  <a:pt x="113678" y="67733"/>
                  <a:pt x="113678" y="94732"/>
                </a:cubicBezTo>
                <a:cubicBezTo>
                  <a:pt x="113678" y="126112"/>
                  <a:pt x="88219" y="151571"/>
                  <a:pt x="56839" y="151571"/>
                </a:cubicBezTo>
                <a:close/>
                <a:moveTo>
                  <a:pt x="33156" y="92364"/>
                </a:moveTo>
                <a:cubicBezTo>
                  <a:pt x="33156" y="88426"/>
                  <a:pt x="29989" y="85259"/>
                  <a:pt x="26051" y="85259"/>
                </a:cubicBezTo>
                <a:cubicBezTo>
                  <a:pt x="22114" y="85259"/>
                  <a:pt x="18946" y="88426"/>
                  <a:pt x="18946" y="92364"/>
                </a:cubicBezTo>
                <a:cubicBezTo>
                  <a:pt x="18946" y="114596"/>
                  <a:pt x="36975" y="132625"/>
                  <a:pt x="59207" y="132625"/>
                </a:cubicBezTo>
                <a:cubicBezTo>
                  <a:pt x="63145" y="132625"/>
                  <a:pt x="66312" y="129457"/>
                  <a:pt x="66312" y="125520"/>
                </a:cubicBezTo>
                <a:cubicBezTo>
                  <a:pt x="66312" y="121583"/>
                  <a:pt x="63145" y="118415"/>
                  <a:pt x="59207" y="118415"/>
                </a:cubicBezTo>
                <a:cubicBezTo>
                  <a:pt x="44820" y="118415"/>
                  <a:pt x="33156" y="106751"/>
                  <a:pt x="33156" y="92364"/>
                </a:cubicBezTo>
                <a:close/>
              </a:path>
            </a:pathLst>
          </a:custGeom>
          <a:solidFill>
            <a:srgbClr val="8B7355"/>
          </a:solidFill>
          <a:ln/>
        </p:spPr>
      </p:sp>
      <p:sp>
        <p:nvSpPr>
          <p:cNvPr id="35" name="Text 32"/>
          <p:cNvSpPr/>
          <p:nvPr/>
        </p:nvSpPr>
        <p:spPr>
          <a:xfrm>
            <a:off x="6100737" y="4963953"/>
            <a:ext cx="1155730" cy="1894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44" b="1" dirty="0">
                <a:solidFill>
                  <a:srgbClr val="3D3D3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Wasserversorgung</a:t>
            </a:r>
            <a:endParaRPr lang="en-US" sz="1600" dirty="0"/>
          </a:p>
        </p:txBody>
      </p:sp>
      <p:sp>
        <p:nvSpPr>
          <p:cNvPr id="36" name="Text 33"/>
          <p:cNvSpPr/>
          <p:nvPr/>
        </p:nvSpPr>
        <p:spPr>
          <a:xfrm>
            <a:off x="6100737" y="5153417"/>
            <a:ext cx="1146256" cy="1515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895" dirty="0">
                <a:solidFill>
                  <a:srgbClr val="3D3D3D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Frischwassertank</a:t>
            </a:r>
            <a:endParaRPr lang="en-US" sz="1600" dirty="0"/>
          </a:p>
        </p:txBody>
      </p:sp>
      <p:sp>
        <p:nvSpPr>
          <p:cNvPr id="37" name="Shape 34"/>
          <p:cNvSpPr/>
          <p:nvPr/>
        </p:nvSpPr>
        <p:spPr>
          <a:xfrm>
            <a:off x="8824724" y="5001846"/>
            <a:ext cx="113678" cy="151571"/>
          </a:xfrm>
          <a:custGeom>
            <a:avLst/>
            <a:gdLst/>
            <a:ahLst/>
            <a:cxnLst/>
            <a:rect l="l" t="t" r="r" b="b"/>
            <a:pathLst>
              <a:path w="113678" h="151571">
                <a:moveTo>
                  <a:pt x="86709" y="113678"/>
                </a:moveTo>
                <a:cubicBezTo>
                  <a:pt x="88870" y="107077"/>
                  <a:pt x="93193" y="101097"/>
                  <a:pt x="98077" y="95946"/>
                </a:cubicBezTo>
                <a:cubicBezTo>
                  <a:pt x="107758" y="85762"/>
                  <a:pt x="113678" y="71996"/>
                  <a:pt x="113678" y="56839"/>
                </a:cubicBezTo>
                <a:cubicBezTo>
                  <a:pt x="113678" y="25459"/>
                  <a:pt x="88219" y="0"/>
                  <a:pt x="56839" y="0"/>
                </a:cubicBezTo>
                <a:cubicBezTo>
                  <a:pt x="25459" y="0"/>
                  <a:pt x="0" y="25459"/>
                  <a:pt x="0" y="56839"/>
                </a:cubicBezTo>
                <a:cubicBezTo>
                  <a:pt x="0" y="71996"/>
                  <a:pt x="5921" y="85762"/>
                  <a:pt x="15601" y="95946"/>
                </a:cubicBezTo>
                <a:cubicBezTo>
                  <a:pt x="20486" y="101097"/>
                  <a:pt x="24838" y="107077"/>
                  <a:pt x="26969" y="113678"/>
                </a:cubicBezTo>
                <a:lnTo>
                  <a:pt x="86680" y="113678"/>
                </a:lnTo>
                <a:close/>
                <a:moveTo>
                  <a:pt x="85259" y="127888"/>
                </a:moveTo>
                <a:lnTo>
                  <a:pt x="28420" y="127888"/>
                </a:lnTo>
                <a:lnTo>
                  <a:pt x="28420" y="132625"/>
                </a:lnTo>
                <a:cubicBezTo>
                  <a:pt x="28420" y="145710"/>
                  <a:pt x="39018" y="156308"/>
                  <a:pt x="52103" y="156308"/>
                </a:cubicBezTo>
                <a:lnTo>
                  <a:pt x="61576" y="156308"/>
                </a:lnTo>
                <a:cubicBezTo>
                  <a:pt x="74661" y="156308"/>
                  <a:pt x="85259" y="145710"/>
                  <a:pt x="85259" y="132625"/>
                </a:cubicBezTo>
                <a:lnTo>
                  <a:pt x="85259" y="127888"/>
                </a:lnTo>
                <a:close/>
                <a:moveTo>
                  <a:pt x="54471" y="33156"/>
                </a:moveTo>
                <a:cubicBezTo>
                  <a:pt x="42689" y="33156"/>
                  <a:pt x="33156" y="42689"/>
                  <a:pt x="33156" y="54471"/>
                </a:cubicBezTo>
                <a:cubicBezTo>
                  <a:pt x="33156" y="58408"/>
                  <a:pt x="29989" y="61576"/>
                  <a:pt x="26051" y="61576"/>
                </a:cubicBezTo>
                <a:cubicBezTo>
                  <a:pt x="22114" y="61576"/>
                  <a:pt x="18946" y="58408"/>
                  <a:pt x="18946" y="54471"/>
                </a:cubicBezTo>
                <a:cubicBezTo>
                  <a:pt x="18946" y="34844"/>
                  <a:pt x="34844" y="18946"/>
                  <a:pt x="54471" y="18946"/>
                </a:cubicBezTo>
                <a:cubicBezTo>
                  <a:pt x="58408" y="18946"/>
                  <a:pt x="61576" y="22114"/>
                  <a:pt x="61576" y="26051"/>
                </a:cubicBezTo>
                <a:cubicBezTo>
                  <a:pt x="61576" y="29989"/>
                  <a:pt x="58408" y="33156"/>
                  <a:pt x="54471" y="33156"/>
                </a:cubicBezTo>
                <a:close/>
              </a:path>
            </a:pathLst>
          </a:custGeom>
          <a:solidFill>
            <a:srgbClr val="8B7355"/>
          </a:solidFill>
          <a:ln/>
        </p:spPr>
      </p:sp>
      <p:sp>
        <p:nvSpPr>
          <p:cNvPr id="38" name="Text 35"/>
          <p:cNvSpPr/>
          <p:nvPr/>
        </p:nvSpPr>
        <p:spPr>
          <a:xfrm>
            <a:off x="9052080" y="4963953"/>
            <a:ext cx="776802" cy="1894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44" b="1" dirty="0">
                <a:solidFill>
                  <a:srgbClr val="3D3D3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Beleuchtung</a:t>
            </a:r>
            <a:endParaRPr lang="en-US" sz="1600" dirty="0"/>
          </a:p>
        </p:txBody>
      </p:sp>
      <p:sp>
        <p:nvSpPr>
          <p:cNvPr id="39" name="Text 36"/>
          <p:cNvSpPr/>
          <p:nvPr/>
        </p:nvSpPr>
        <p:spPr>
          <a:xfrm>
            <a:off x="9052080" y="5153417"/>
            <a:ext cx="767329" cy="1515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895" dirty="0">
                <a:solidFill>
                  <a:srgbClr val="3D3D3D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LED-Spots</a:t>
            </a:r>
            <a:endParaRPr lang="en-US" sz="1600" dirty="0"/>
          </a:p>
        </p:txBody>
      </p:sp>
      <p:sp>
        <p:nvSpPr>
          <p:cNvPr id="40" name="Shape 37"/>
          <p:cNvSpPr/>
          <p:nvPr/>
        </p:nvSpPr>
        <p:spPr>
          <a:xfrm>
            <a:off x="5608131" y="5646023"/>
            <a:ext cx="6204942" cy="1212569"/>
          </a:xfrm>
          <a:custGeom>
            <a:avLst/>
            <a:gdLst/>
            <a:ahLst/>
            <a:cxnLst/>
            <a:rect l="l" t="t" r="r" b="b"/>
            <a:pathLst>
              <a:path w="6204942" h="1212569">
                <a:moveTo>
                  <a:pt x="113678" y="0"/>
                </a:moveTo>
                <a:lnTo>
                  <a:pt x="6091263" y="0"/>
                </a:lnTo>
                <a:cubicBezTo>
                  <a:pt x="6154046" y="0"/>
                  <a:pt x="6204942" y="50896"/>
                  <a:pt x="6204942" y="113678"/>
                </a:cubicBezTo>
                <a:lnTo>
                  <a:pt x="6204942" y="1098890"/>
                </a:lnTo>
                <a:cubicBezTo>
                  <a:pt x="6204942" y="1161673"/>
                  <a:pt x="6154046" y="1212569"/>
                  <a:pt x="6091263" y="1212569"/>
                </a:cubicBezTo>
                <a:lnTo>
                  <a:pt x="113678" y="1212569"/>
                </a:lnTo>
                <a:cubicBezTo>
                  <a:pt x="50896" y="1212569"/>
                  <a:pt x="0" y="1161673"/>
                  <a:pt x="0" y="1098890"/>
                </a:cubicBezTo>
                <a:lnTo>
                  <a:pt x="0" y="113678"/>
                </a:lnTo>
                <a:cubicBezTo>
                  <a:pt x="0" y="50938"/>
                  <a:pt x="50938" y="0"/>
                  <a:pt x="113678" y="0"/>
                </a:cubicBezTo>
                <a:close/>
              </a:path>
            </a:pathLst>
          </a:custGeom>
          <a:gradFill rotWithShape="1" flip="none">
            <a:gsLst>
              <a:gs pos="0">
                <a:srgbClr val="D4A574">
                  <a:alpha val="20000"/>
                </a:srgbClr>
              </a:gs>
              <a:gs pos="100000">
                <a:srgbClr val="E07A5F">
                  <a:alpha val="20000"/>
                </a:srgbClr>
              </a:gs>
            </a:gsLst>
            <a:lin ang="0" scaled="1"/>
          </a:gradFill>
          <a:ln/>
        </p:spPr>
      </p:sp>
      <p:sp>
        <p:nvSpPr>
          <p:cNvPr id="41" name="Shape 38"/>
          <p:cNvSpPr/>
          <p:nvPr/>
        </p:nvSpPr>
        <p:spPr>
          <a:xfrm>
            <a:off x="5821277" y="5873380"/>
            <a:ext cx="189464" cy="189464"/>
          </a:xfrm>
          <a:custGeom>
            <a:avLst/>
            <a:gdLst/>
            <a:ahLst/>
            <a:cxnLst/>
            <a:rect l="l" t="t" r="r" b="b"/>
            <a:pathLst>
              <a:path w="189464" h="189464">
                <a:moveTo>
                  <a:pt x="94732" y="189464"/>
                </a:moveTo>
                <a:cubicBezTo>
                  <a:pt x="147016" y="189464"/>
                  <a:pt x="189464" y="147016"/>
                  <a:pt x="189464" y="94732"/>
                </a:cubicBezTo>
                <a:cubicBezTo>
                  <a:pt x="189464" y="42448"/>
                  <a:pt x="147016" y="0"/>
                  <a:pt x="94732" y="0"/>
                </a:cubicBezTo>
                <a:cubicBezTo>
                  <a:pt x="42448" y="0"/>
                  <a:pt x="0" y="42448"/>
                  <a:pt x="0" y="94732"/>
                </a:cubicBezTo>
                <a:cubicBezTo>
                  <a:pt x="0" y="147016"/>
                  <a:pt x="42448" y="189464"/>
                  <a:pt x="94732" y="189464"/>
                </a:cubicBezTo>
                <a:close/>
                <a:moveTo>
                  <a:pt x="125964" y="78709"/>
                </a:moveTo>
                <a:lnTo>
                  <a:pt x="96360" y="126075"/>
                </a:lnTo>
                <a:cubicBezTo>
                  <a:pt x="94806" y="128554"/>
                  <a:pt x="92142" y="130108"/>
                  <a:pt x="89218" y="130256"/>
                </a:cubicBezTo>
                <a:cubicBezTo>
                  <a:pt x="86295" y="130404"/>
                  <a:pt x="83483" y="129072"/>
                  <a:pt x="81743" y="126704"/>
                </a:cubicBezTo>
                <a:lnTo>
                  <a:pt x="63981" y="103021"/>
                </a:lnTo>
                <a:cubicBezTo>
                  <a:pt x="61021" y="99098"/>
                  <a:pt x="61835" y="93548"/>
                  <a:pt x="65757" y="90587"/>
                </a:cubicBezTo>
                <a:cubicBezTo>
                  <a:pt x="69680" y="87627"/>
                  <a:pt x="75230" y="88441"/>
                  <a:pt x="78191" y="92364"/>
                </a:cubicBezTo>
                <a:lnTo>
                  <a:pt x="88182" y="105685"/>
                </a:lnTo>
                <a:lnTo>
                  <a:pt x="110903" y="69310"/>
                </a:lnTo>
                <a:cubicBezTo>
                  <a:pt x="113493" y="65165"/>
                  <a:pt x="118970" y="63870"/>
                  <a:pt x="123152" y="66497"/>
                </a:cubicBezTo>
                <a:cubicBezTo>
                  <a:pt x="127333" y="69125"/>
                  <a:pt x="128591" y="74564"/>
                  <a:pt x="125964" y="78746"/>
                </a:cubicBezTo>
                <a:close/>
              </a:path>
            </a:pathLst>
          </a:custGeom>
          <a:solidFill>
            <a:srgbClr val="D4A574"/>
          </a:solidFill>
          <a:ln/>
        </p:spPr>
      </p:sp>
      <p:sp>
        <p:nvSpPr>
          <p:cNvPr id="42" name="Text 39"/>
          <p:cNvSpPr/>
          <p:nvPr/>
        </p:nvSpPr>
        <p:spPr>
          <a:xfrm>
            <a:off x="6034424" y="5835487"/>
            <a:ext cx="5683916" cy="2652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92" b="1" dirty="0">
                <a:solidFill>
                  <a:srgbClr val="3D3D3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Vorteile des APE</a:t>
            </a:r>
            <a:endParaRPr lang="en-US" sz="1600" dirty="0"/>
          </a:p>
        </p:txBody>
      </p:sp>
      <p:sp>
        <p:nvSpPr>
          <p:cNvPr id="43" name="Shape 40"/>
          <p:cNvSpPr/>
          <p:nvPr/>
        </p:nvSpPr>
        <p:spPr>
          <a:xfrm>
            <a:off x="5824830" y="6242834"/>
            <a:ext cx="116047" cy="132625"/>
          </a:xfrm>
          <a:custGeom>
            <a:avLst/>
            <a:gdLst/>
            <a:ahLst/>
            <a:cxnLst/>
            <a:rect l="l" t="t" r="r" b="b"/>
            <a:pathLst>
              <a:path w="116047" h="132625">
                <a:moveTo>
                  <a:pt x="112627" y="18158"/>
                </a:moveTo>
                <a:cubicBezTo>
                  <a:pt x="116332" y="20852"/>
                  <a:pt x="117160" y="26033"/>
                  <a:pt x="114467" y="29737"/>
                </a:cubicBezTo>
                <a:lnTo>
                  <a:pt x="48154" y="120916"/>
                </a:lnTo>
                <a:cubicBezTo>
                  <a:pt x="46729" y="122885"/>
                  <a:pt x="44528" y="124103"/>
                  <a:pt x="42093" y="124310"/>
                </a:cubicBezTo>
                <a:cubicBezTo>
                  <a:pt x="39658" y="124517"/>
                  <a:pt x="37301" y="123610"/>
                  <a:pt x="35591" y="121901"/>
                </a:cubicBezTo>
                <a:lnTo>
                  <a:pt x="2435" y="88745"/>
                </a:lnTo>
                <a:cubicBezTo>
                  <a:pt x="-803" y="85507"/>
                  <a:pt x="-803" y="80248"/>
                  <a:pt x="2435" y="77010"/>
                </a:cubicBezTo>
                <a:cubicBezTo>
                  <a:pt x="5673" y="73772"/>
                  <a:pt x="10931" y="73772"/>
                  <a:pt x="14169" y="77010"/>
                </a:cubicBezTo>
                <a:lnTo>
                  <a:pt x="40461" y="103302"/>
                </a:lnTo>
                <a:lnTo>
                  <a:pt x="101075" y="19971"/>
                </a:lnTo>
                <a:cubicBezTo>
                  <a:pt x="103768" y="16267"/>
                  <a:pt x="108949" y="15438"/>
                  <a:pt x="112653" y="18132"/>
                </a:cubicBezTo>
                <a:close/>
              </a:path>
            </a:pathLst>
          </a:custGeom>
          <a:solidFill>
            <a:srgbClr val="D4A574"/>
          </a:solidFill>
          <a:ln/>
        </p:spPr>
      </p:sp>
      <p:sp>
        <p:nvSpPr>
          <p:cNvPr id="44" name="Text 41"/>
          <p:cNvSpPr/>
          <p:nvPr/>
        </p:nvSpPr>
        <p:spPr>
          <a:xfrm>
            <a:off x="6039161" y="6214415"/>
            <a:ext cx="1724121" cy="1894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44" dirty="0">
                <a:solidFill>
                  <a:srgbClr val="3D3D3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Niedrige Anschaffungskosten</a:t>
            </a:r>
            <a:endParaRPr lang="en-US" sz="1600" dirty="0"/>
          </a:p>
        </p:txBody>
      </p:sp>
      <p:sp>
        <p:nvSpPr>
          <p:cNvPr id="45" name="Shape 42"/>
          <p:cNvSpPr/>
          <p:nvPr/>
        </p:nvSpPr>
        <p:spPr>
          <a:xfrm>
            <a:off x="8776174" y="6242834"/>
            <a:ext cx="116047" cy="132625"/>
          </a:xfrm>
          <a:custGeom>
            <a:avLst/>
            <a:gdLst/>
            <a:ahLst/>
            <a:cxnLst/>
            <a:rect l="l" t="t" r="r" b="b"/>
            <a:pathLst>
              <a:path w="116047" h="132625">
                <a:moveTo>
                  <a:pt x="112627" y="18158"/>
                </a:moveTo>
                <a:cubicBezTo>
                  <a:pt x="116332" y="20852"/>
                  <a:pt x="117160" y="26033"/>
                  <a:pt x="114467" y="29737"/>
                </a:cubicBezTo>
                <a:lnTo>
                  <a:pt x="48154" y="120916"/>
                </a:lnTo>
                <a:cubicBezTo>
                  <a:pt x="46729" y="122885"/>
                  <a:pt x="44528" y="124103"/>
                  <a:pt x="42093" y="124310"/>
                </a:cubicBezTo>
                <a:cubicBezTo>
                  <a:pt x="39658" y="124517"/>
                  <a:pt x="37301" y="123610"/>
                  <a:pt x="35591" y="121901"/>
                </a:cubicBezTo>
                <a:lnTo>
                  <a:pt x="2435" y="88745"/>
                </a:lnTo>
                <a:cubicBezTo>
                  <a:pt x="-803" y="85507"/>
                  <a:pt x="-803" y="80248"/>
                  <a:pt x="2435" y="77010"/>
                </a:cubicBezTo>
                <a:cubicBezTo>
                  <a:pt x="5673" y="73772"/>
                  <a:pt x="10931" y="73772"/>
                  <a:pt x="14169" y="77010"/>
                </a:cubicBezTo>
                <a:lnTo>
                  <a:pt x="40461" y="103302"/>
                </a:lnTo>
                <a:lnTo>
                  <a:pt x="101075" y="19971"/>
                </a:lnTo>
                <a:cubicBezTo>
                  <a:pt x="103768" y="16267"/>
                  <a:pt x="108949" y="15438"/>
                  <a:pt x="112653" y="18132"/>
                </a:cubicBezTo>
                <a:close/>
              </a:path>
            </a:pathLst>
          </a:custGeom>
          <a:solidFill>
            <a:srgbClr val="D4A574"/>
          </a:solidFill>
          <a:ln/>
        </p:spPr>
      </p:sp>
      <p:sp>
        <p:nvSpPr>
          <p:cNvPr id="46" name="Text 43"/>
          <p:cNvSpPr/>
          <p:nvPr/>
        </p:nvSpPr>
        <p:spPr>
          <a:xfrm>
            <a:off x="8990505" y="6214415"/>
            <a:ext cx="1383086" cy="1894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44" dirty="0">
                <a:solidFill>
                  <a:srgbClr val="3D3D3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Geringe Betriebskosten</a:t>
            </a:r>
            <a:endParaRPr lang="en-US" sz="1600" dirty="0"/>
          </a:p>
        </p:txBody>
      </p:sp>
      <p:sp>
        <p:nvSpPr>
          <p:cNvPr id="47" name="Shape 44"/>
          <p:cNvSpPr/>
          <p:nvPr/>
        </p:nvSpPr>
        <p:spPr>
          <a:xfrm>
            <a:off x="5824830" y="6508084"/>
            <a:ext cx="116047" cy="132625"/>
          </a:xfrm>
          <a:custGeom>
            <a:avLst/>
            <a:gdLst/>
            <a:ahLst/>
            <a:cxnLst/>
            <a:rect l="l" t="t" r="r" b="b"/>
            <a:pathLst>
              <a:path w="116047" h="132625">
                <a:moveTo>
                  <a:pt x="112627" y="18158"/>
                </a:moveTo>
                <a:cubicBezTo>
                  <a:pt x="116332" y="20852"/>
                  <a:pt x="117160" y="26033"/>
                  <a:pt x="114467" y="29737"/>
                </a:cubicBezTo>
                <a:lnTo>
                  <a:pt x="48154" y="120916"/>
                </a:lnTo>
                <a:cubicBezTo>
                  <a:pt x="46729" y="122885"/>
                  <a:pt x="44528" y="124103"/>
                  <a:pt x="42093" y="124310"/>
                </a:cubicBezTo>
                <a:cubicBezTo>
                  <a:pt x="39658" y="124517"/>
                  <a:pt x="37301" y="123610"/>
                  <a:pt x="35591" y="121901"/>
                </a:cubicBezTo>
                <a:lnTo>
                  <a:pt x="2435" y="88745"/>
                </a:lnTo>
                <a:cubicBezTo>
                  <a:pt x="-803" y="85507"/>
                  <a:pt x="-803" y="80248"/>
                  <a:pt x="2435" y="77010"/>
                </a:cubicBezTo>
                <a:cubicBezTo>
                  <a:pt x="5673" y="73772"/>
                  <a:pt x="10931" y="73772"/>
                  <a:pt x="14169" y="77010"/>
                </a:cubicBezTo>
                <a:lnTo>
                  <a:pt x="40461" y="103302"/>
                </a:lnTo>
                <a:lnTo>
                  <a:pt x="101075" y="19971"/>
                </a:lnTo>
                <a:cubicBezTo>
                  <a:pt x="103768" y="16267"/>
                  <a:pt x="108949" y="15438"/>
                  <a:pt x="112653" y="18132"/>
                </a:cubicBezTo>
                <a:close/>
              </a:path>
            </a:pathLst>
          </a:custGeom>
          <a:solidFill>
            <a:srgbClr val="D4A574"/>
          </a:solidFill>
          <a:ln/>
        </p:spPr>
      </p:sp>
      <p:sp>
        <p:nvSpPr>
          <p:cNvPr id="48" name="Text 45"/>
          <p:cNvSpPr/>
          <p:nvPr/>
        </p:nvSpPr>
        <p:spPr>
          <a:xfrm>
            <a:off x="6039161" y="6479664"/>
            <a:ext cx="1316774" cy="1894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44" dirty="0">
                <a:solidFill>
                  <a:srgbClr val="3D3D3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Einfache Handhabung</a:t>
            </a:r>
            <a:endParaRPr lang="en-US" sz="1600" dirty="0"/>
          </a:p>
        </p:txBody>
      </p:sp>
      <p:sp>
        <p:nvSpPr>
          <p:cNvPr id="49" name="Shape 46"/>
          <p:cNvSpPr/>
          <p:nvPr/>
        </p:nvSpPr>
        <p:spPr>
          <a:xfrm>
            <a:off x="8776174" y="6508084"/>
            <a:ext cx="116047" cy="132625"/>
          </a:xfrm>
          <a:custGeom>
            <a:avLst/>
            <a:gdLst/>
            <a:ahLst/>
            <a:cxnLst/>
            <a:rect l="l" t="t" r="r" b="b"/>
            <a:pathLst>
              <a:path w="116047" h="132625">
                <a:moveTo>
                  <a:pt x="112627" y="18158"/>
                </a:moveTo>
                <a:cubicBezTo>
                  <a:pt x="116332" y="20852"/>
                  <a:pt x="117160" y="26033"/>
                  <a:pt x="114467" y="29737"/>
                </a:cubicBezTo>
                <a:lnTo>
                  <a:pt x="48154" y="120916"/>
                </a:lnTo>
                <a:cubicBezTo>
                  <a:pt x="46729" y="122885"/>
                  <a:pt x="44528" y="124103"/>
                  <a:pt x="42093" y="124310"/>
                </a:cubicBezTo>
                <a:cubicBezTo>
                  <a:pt x="39658" y="124517"/>
                  <a:pt x="37301" y="123610"/>
                  <a:pt x="35591" y="121901"/>
                </a:cubicBezTo>
                <a:lnTo>
                  <a:pt x="2435" y="88745"/>
                </a:lnTo>
                <a:cubicBezTo>
                  <a:pt x="-803" y="85507"/>
                  <a:pt x="-803" y="80248"/>
                  <a:pt x="2435" y="77010"/>
                </a:cubicBezTo>
                <a:cubicBezTo>
                  <a:pt x="5673" y="73772"/>
                  <a:pt x="10931" y="73772"/>
                  <a:pt x="14169" y="77010"/>
                </a:cubicBezTo>
                <a:lnTo>
                  <a:pt x="40461" y="103302"/>
                </a:lnTo>
                <a:lnTo>
                  <a:pt x="101075" y="19971"/>
                </a:lnTo>
                <a:cubicBezTo>
                  <a:pt x="103768" y="16267"/>
                  <a:pt x="108949" y="15438"/>
                  <a:pt x="112653" y="18132"/>
                </a:cubicBezTo>
                <a:close/>
              </a:path>
            </a:pathLst>
          </a:custGeom>
          <a:solidFill>
            <a:srgbClr val="D4A574"/>
          </a:solidFill>
          <a:ln/>
        </p:spPr>
      </p:sp>
      <p:sp>
        <p:nvSpPr>
          <p:cNvPr id="50" name="Text 47"/>
          <p:cNvSpPr/>
          <p:nvPr/>
        </p:nvSpPr>
        <p:spPr>
          <a:xfrm>
            <a:off x="8990505" y="6479664"/>
            <a:ext cx="1335720" cy="1894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44" dirty="0">
                <a:solidFill>
                  <a:srgbClr val="3D3D3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Hohe Aufmerksamkeit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DFB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25120" y="325120"/>
            <a:ext cx="11598656" cy="162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96" b="1" spc="90" kern="0" dirty="0">
                <a:solidFill>
                  <a:srgbClr val="D4A574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05 / EINSATZORTE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25120" y="585216"/>
            <a:ext cx="11736832" cy="3901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072" b="1" dirty="0">
                <a:solidFill>
                  <a:srgbClr val="3D3D3D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Einsatzmöglichkeiten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25120" y="1170432"/>
            <a:ext cx="3738880" cy="2706624"/>
          </a:xfrm>
          <a:custGeom>
            <a:avLst/>
            <a:gdLst/>
            <a:ahLst/>
            <a:cxnLst/>
            <a:rect l="l" t="t" r="r" b="b"/>
            <a:pathLst>
              <a:path w="3738880" h="2706624">
                <a:moveTo>
                  <a:pt x="97547" y="0"/>
                </a:moveTo>
                <a:lnTo>
                  <a:pt x="3641333" y="0"/>
                </a:lnTo>
                <a:cubicBezTo>
                  <a:pt x="3695207" y="0"/>
                  <a:pt x="3738880" y="43673"/>
                  <a:pt x="3738880" y="97547"/>
                </a:cubicBezTo>
                <a:lnTo>
                  <a:pt x="3738880" y="2609077"/>
                </a:lnTo>
                <a:cubicBezTo>
                  <a:pt x="3738880" y="2662951"/>
                  <a:pt x="3695207" y="2706624"/>
                  <a:pt x="3641333" y="2706624"/>
                </a:cubicBezTo>
                <a:lnTo>
                  <a:pt x="97547" y="2706624"/>
                </a:lnTo>
                <a:cubicBezTo>
                  <a:pt x="43673" y="2706624"/>
                  <a:pt x="0" y="2662951"/>
                  <a:pt x="0" y="2609077"/>
                </a:cubicBezTo>
                <a:lnTo>
                  <a:pt x="0" y="97547"/>
                </a:lnTo>
                <a:cubicBezTo>
                  <a:pt x="0" y="43709"/>
                  <a:pt x="43709" y="0"/>
                  <a:pt x="97547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48768" dist="32512" dir="5400000">
              <a:srgbClr val="000000">
                <a:alpha val="10196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520192" y="1365504"/>
            <a:ext cx="455168" cy="455168"/>
          </a:xfrm>
          <a:custGeom>
            <a:avLst/>
            <a:gdLst/>
            <a:ahLst/>
            <a:cxnLst/>
            <a:rect l="l" t="t" r="r" b="b"/>
            <a:pathLst>
              <a:path w="455168" h="455168">
                <a:moveTo>
                  <a:pt x="227584" y="0"/>
                </a:moveTo>
                <a:lnTo>
                  <a:pt x="227584" y="0"/>
                </a:lnTo>
                <a:cubicBezTo>
                  <a:pt x="353275" y="0"/>
                  <a:pt x="455168" y="101893"/>
                  <a:pt x="455168" y="227584"/>
                </a:cubicBezTo>
                <a:lnTo>
                  <a:pt x="455168" y="227584"/>
                </a:lnTo>
                <a:cubicBezTo>
                  <a:pt x="455168" y="353275"/>
                  <a:pt x="353275" y="455168"/>
                  <a:pt x="227584" y="455168"/>
                </a:cubicBezTo>
                <a:lnTo>
                  <a:pt x="227584" y="455168"/>
                </a:lnTo>
                <a:cubicBezTo>
                  <a:pt x="101893" y="455168"/>
                  <a:pt x="0" y="353275"/>
                  <a:pt x="0" y="227584"/>
                </a:cubicBezTo>
                <a:lnTo>
                  <a:pt x="0" y="227584"/>
                </a:lnTo>
                <a:cubicBezTo>
                  <a:pt x="0" y="101893"/>
                  <a:pt x="101893" y="0"/>
                  <a:pt x="227584" y="0"/>
                </a:cubicBezTo>
                <a:close/>
              </a:path>
            </a:pathLst>
          </a:custGeom>
          <a:solidFill>
            <a:srgbClr val="D4A574"/>
          </a:solidFill>
          <a:ln/>
        </p:spPr>
      </p:sp>
      <p:sp>
        <p:nvSpPr>
          <p:cNvPr id="6" name="Shape 4"/>
          <p:cNvSpPr/>
          <p:nvPr/>
        </p:nvSpPr>
        <p:spPr>
          <a:xfrm>
            <a:off x="650240" y="1495552"/>
            <a:ext cx="195072" cy="195072"/>
          </a:xfrm>
          <a:custGeom>
            <a:avLst/>
            <a:gdLst/>
            <a:ahLst/>
            <a:cxnLst/>
            <a:rect l="l" t="t" r="r" b="b"/>
            <a:pathLst>
              <a:path w="195072" h="195072">
                <a:moveTo>
                  <a:pt x="11697" y="27546"/>
                </a:moveTo>
                <a:cubicBezTo>
                  <a:pt x="14326" y="18440"/>
                  <a:pt x="22669" y="12192"/>
                  <a:pt x="32156" y="12192"/>
                </a:cubicBezTo>
                <a:lnTo>
                  <a:pt x="163220" y="12192"/>
                </a:lnTo>
                <a:cubicBezTo>
                  <a:pt x="172707" y="12192"/>
                  <a:pt x="181051" y="18440"/>
                  <a:pt x="183718" y="27546"/>
                </a:cubicBezTo>
                <a:lnTo>
                  <a:pt x="192634" y="58103"/>
                </a:lnTo>
                <a:cubicBezTo>
                  <a:pt x="197510" y="74752"/>
                  <a:pt x="184975" y="91440"/>
                  <a:pt x="167640" y="91440"/>
                </a:cubicBezTo>
                <a:cubicBezTo>
                  <a:pt x="157620" y="91440"/>
                  <a:pt x="148819" y="85763"/>
                  <a:pt x="144475" y="77305"/>
                </a:cubicBezTo>
                <a:cubicBezTo>
                  <a:pt x="140056" y="85649"/>
                  <a:pt x="131293" y="91440"/>
                  <a:pt x="121082" y="91440"/>
                </a:cubicBezTo>
                <a:cubicBezTo>
                  <a:pt x="110947" y="91440"/>
                  <a:pt x="102146" y="85725"/>
                  <a:pt x="97727" y="77343"/>
                </a:cubicBezTo>
                <a:cubicBezTo>
                  <a:pt x="93307" y="85725"/>
                  <a:pt x="84506" y="91440"/>
                  <a:pt x="74371" y="91440"/>
                </a:cubicBezTo>
                <a:cubicBezTo>
                  <a:pt x="64160" y="91440"/>
                  <a:pt x="55397" y="85687"/>
                  <a:pt x="50978" y="77305"/>
                </a:cubicBezTo>
                <a:cubicBezTo>
                  <a:pt x="46634" y="85725"/>
                  <a:pt x="37833" y="91440"/>
                  <a:pt x="27813" y="91440"/>
                </a:cubicBezTo>
                <a:cubicBezTo>
                  <a:pt x="10439" y="91440"/>
                  <a:pt x="-2057" y="74790"/>
                  <a:pt x="2819" y="58103"/>
                </a:cubicBezTo>
                <a:lnTo>
                  <a:pt x="11697" y="27546"/>
                </a:lnTo>
                <a:close/>
                <a:moveTo>
                  <a:pt x="36728" y="134112"/>
                </a:moveTo>
                <a:lnTo>
                  <a:pt x="158648" y="134112"/>
                </a:lnTo>
                <a:lnTo>
                  <a:pt x="158648" y="108814"/>
                </a:lnTo>
                <a:cubicBezTo>
                  <a:pt x="161544" y="109423"/>
                  <a:pt x="164554" y="109728"/>
                  <a:pt x="167602" y="109728"/>
                </a:cubicBezTo>
                <a:cubicBezTo>
                  <a:pt x="173050" y="109728"/>
                  <a:pt x="178270" y="108737"/>
                  <a:pt x="183032" y="106985"/>
                </a:cubicBezTo>
                <a:lnTo>
                  <a:pt x="183032" y="164592"/>
                </a:lnTo>
                <a:cubicBezTo>
                  <a:pt x="183032" y="174689"/>
                  <a:pt x="174841" y="182880"/>
                  <a:pt x="164744" y="182880"/>
                </a:cubicBezTo>
                <a:lnTo>
                  <a:pt x="30632" y="182880"/>
                </a:lnTo>
                <a:cubicBezTo>
                  <a:pt x="20536" y="182880"/>
                  <a:pt x="12344" y="174689"/>
                  <a:pt x="12344" y="164592"/>
                </a:cubicBezTo>
                <a:lnTo>
                  <a:pt x="12344" y="106985"/>
                </a:lnTo>
                <a:cubicBezTo>
                  <a:pt x="17107" y="108737"/>
                  <a:pt x="22288" y="109728"/>
                  <a:pt x="27775" y="109728"/>
                </a:cubicBezTo>
                <a:cubicBezTo>
                  <a:pt x="30861" y="109728"/>
                  <a:pt x="33833" y="109423"/>
                  <a:pt x="36728" y="108814"/>
                </a:cubicBezTo>
                <a:lnTo>
                  <a:pt x="36728" y="134112"/>
                </a:lnTo>
                <a:close/>
              </a:path>
            </a:pathLst>
          </a:custGeom>
          <a:solidFill>
            <a:srgbClr val="FDFBF7"/>
          </a:solidFill>
          <a:ln/>
        </p:spPr>
      </p:sp>
      <p:sp>
        <p:nvSpPr>
          <p:cNvPr id="7" name="Text 5"/>
          <p:cNvSpPr/>
          <p:nvPr/>
        </p:nvSpPr>
        <p:spPr>
          <a:xfrm>
            <a:off x="520192" y="1950720"/>
            <a:ext cx="3430016" cy="2275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80" b="1" dirty="0">
                <a:solidFill>
                  <a:srgbClr val="3D3D3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Wochenmärkte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520192" y="2275840"/>
            <a:ext cx="3413760" cy="6827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24" dirty="0">
                <a:solidFill>
                  <a:srgbClr val="3D3D3D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Regelmäßige Standorte auf regionalen Wochenmärkten. Aufbau einer Stammkundenbasis und kontinuierliche Einnahmen.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520192" y="3092704"/>
            <a:ext cx="3348736" cy="8128"/>
          </a:xfrm>
          <a:custGeom>
            <a:avLst/>
            <a:gdLst/>
            <a:ahLst/>
            <a:cxnLst/>
            <a:rect l="l" t="t" r="r" b="b"/>
            <a:pathLst>
              <a:path w="3348736" h="8128">
                <a:moveTo>
                  <a:pt x="0" y="0"/>
                </a:moveTo>
                <a:lnTo>
                  <a:pt x="3348736" y="0"/>
                </a:lnTo>
                <a:lnTo>
                  <a:pt x="3348736" y="8128"/>
                </a:lnTo>
                <a:lnTo>
                  <a:pt x="0" y="8128"/>
                </a:lnTo>
                <a:lnTo>
                  <a:pt x="0" y="0"/>
                </a:lnTo>
                <a:close/>
              </a:path>
            </a:pathLst>
          </a:custGeom>
          <a:solidFill>
            <a:srgbClr val="D4A574">
              <a:alpha val="20000"/>
            </a:srgbClr>
          </a:solidFill>
          <a:ln/>
        </p:spPr>
      </p:sp>
      <p:sp>
        <p:nvSpPr>
          <p:cNvPr id="10" name="Text 8"/>
          <p:cNvSpPr/>
          <p:nvPr/>
        </p:nvSpPr>
        <p:spPr>
          <a:xfrm>
            <a:off x="520192" y="3243072"/>
            <a:ext cx="503936" cy="162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96" dirty="0">
                <a:solidFill>
                  <a:srgbClr val="3D3D3D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Frequenz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3145536" y="3226816"/>
            <a:ext cx="788416" cy="1950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24" b="1" dirty="0">
                <a:solidFill>
                  <a:srgbClr val="D4A57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Wöchentlich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520192" y="3503168"/>
            <a:ext cx="650240" cy="162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96" dirty="0">
                <a:solidFill>
                  <a:srgbClr val="3D3D3D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Umsatz/Tag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3216783" y="3486912"/>
            <a:ext cx="715264" cy="1950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24" b="1" dirty="0">
                <a:solidFill>
                  <a:srgbClr val="D4A57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300-500 €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4227703" y="1170432"/>
            <a:ext cx="3738880" cy="2706624"/>
          </a:xfrm>
          <a:custGeom>
            <a:avLst/>
            <a:gdLst/>
            <a:ahLst/>
            <a:cxnLst/>
            <a:rect l="l" t="t" r="r" b="b"/>
            <a:pathLst>
              <a:path w="3738880" h="2706624">
                <a:moveTo>
                  <a:pt x="97547" y="0"/>
                </a:moveTo>
                <a:lnTo>
                  <a:pt x="3641333" y="0"/>
                </a:lnTo>
                <a:cubicBezTo>
                  <a:pt x="3695207" y="0"/>
                  <a:pt x="3738880" y="43673"/>
                  <a:pt x="3738880" y="97547"/>
                </a:cubicBezTo>
                <a:lnTo>
                  <a:pt x="3738880" y="2609077"/>
                </a:lnTo>
                <a:cubicBezTo>
                  <a:pt x="3738880" y="2662951"/>
                  <a:pt x="3695207" y="2706624"/>
                  <a:pt x="3641333" y="2706624"/>
                </a:cubicBezTo>
                <a:lnTo>
                  <a:pt x="97547" y="2706624"/>
                </a:lnTo>
                <a:cubicBezTo>
                  <a:pt x="43673" y="2706624"/>
                  <a:pt x="0" y="2662951"/>
                  <a:pt x="0" y="2609077"/>
                </a:cubicBezTo>
                <a:lnTo>
                  <a:pt x="0" y="97547"/>
                </a:lnTo>
                <a:cubicBezTo>
                  <a:pt x="0" y="43709"/>
                  <a:pt x="43709" y="0"/>
                  <a:pt x="97547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48768" dist="32512" dir="5400000">
              <a:srgbClr val="000000">
                <a:alpha val="10196"/>
              </a:srgbClr>
            </a:outerShdw>
          </a:effectLst>
        </p:spPr>
      </p:sp>
      <p:sp>
        <p:nvSpPr>
          <p:cNvPr id="15" name="Shape 13"/>
          <p:cNvSpPr/>
          <p:nvPr/>
        </p:nvSpPr>
        <p:spPr>
          <a:xfrm>
            <a:off x="4422775" y="1365504"/>
            <a:ext cx="455168" cy="455168"/>
          </a:xfrm>
          <a:custGeom>
            <a:avLst/>
            <a:gdLst/>
            <a:ahLst/>
            <a:cxnLst/>
            <a:rect l="l" t="t" r="r" b="b"/>
            <a:pathLst>
              <a:path w="455168" h="455168">
                <a:moveTo>
                  <a:pt x="227584" y="0"/>
                </a:moveTo>
                <a:lnTo>
                  <a:pt x="227584" y="0"/>
                </a:lnTo>
                <a:cubicBezTo>
                  <a:pt x="353275" y="0"/>
                  <a:pt x="455168" y="101893"/>
                  <a:pt x="455168" y="227584"/>
                </a:cubicBezTo>
                <a:lnTo>
                  <a:pt x="455168" y="227584"/>
                </a:lnTo>
                <a:cubicBezTo>
                  <a:pt x="455168" y="353275"/>
                  <a:pt x="353275" y="455168"/>
                  <a:pt x="227584" y="455168"/>
                </a:cubicBezTo>
                <a:lnTo>
                  <a:pt x="227584" y="455168"/>
                </a:lnTo>
                <a:cubicBezTo>
                  <a:pt x="101893" y="455168"/>
                  <a:pt x="0" y="353275"/>
                  <a:pt x="0" y="227584"/>
                </a:cubicBezTo>
                <a:lnTo>
                  <a:pt x="0" y="227584"/>
                </a:lnTo>
                <a:cubicBezTo>
                  <a:pt x="0" y="101893"/>
                  <a:pt x="101893" y="0"/>
                  <a:pt x="227584" y="0"/>
                </a:cubicBezTo>
                <a:close/>
              </a:path>
            </a:pathLst>
          </a:custGeom>
          <a:solidFill>
            <a:srgbClr val="8B7355"/>
          </a:solidFill>
          <a:ln/>
        </p:spPr>
      </p:sp>
      <p:sp>
        <p:nvSpPr>
          <p:cNvPr id="16" name="Shape 14"/>
          <p:cNvSpPr/>
          <p:nvPr/>
        </p:nvSpPr>
        <p:spPr>
          <a:xfrm>
            <a:off x="4552823" y="1495552"/>
            <a:ext cx="195072" cy="195072"/>
          </a:xfrm>
          <a:custGeom>
            <a:avLst/>
            <a:gdLst/>
            <a:ahLst/>
            <a:cxnLst/>
            <a:rect l="l" t="t" r="r" b="b"/>
            <a:pathLst>
              <a:path w="195072" h="195072">
                <a:moveTo>
                  <a:pt x="25108" y="87059"/>
                </a:moveTo>
                <a:cubicBezTo>
                  <a:pt x="30175" y="51626"/>
                  <a:pt x="60693" y="24384"/>
                  <a:pt x="97536" y="24384"/>
                </a:cubicBezTo>
                <a:cubicBezTo>
                  <a:pt x="117729" y="24384"/>
                  <a:pt x="136017" y="32575"/>
                  <a:pt x="149276" y="45796"/>
                </a:cubicBezTo>
                <a:cubicBezTo>
                  <a:pt x="149352" y="45872"/>
                  <a:pt x="149428" y="45949"/>
                  <a:pt x="149504" y="46025"/>
                </a:cubicBezTo>
                <a:lnTo>
                  <a:pt x="152400" y="48768"/>
                </a:lnTo>
                <a:lnTo>
                  <a:pt x="134150" y="48768"/>
                </a:lnTo>
                <a:cubicBezTo>
                  <a:pt x="127406" y="48768"/>
                  <a:pt x="121958" y="54216"/>
                  <a:pt x="121958" y="60960"/>
                </a:cubicBezTo>
                <a:cubicBezTo>
                  <a:pt x="121958" y="67704"/>
                  <a:pt x="127406" y="73152"/>
                  <a:pt x="134150" y="73152"/>
                </a:cubicBezTo>
                <a:lnTo>
                  <a:pt x="182918" y="73152"/>
                </a:lnTo>
                <a:cubicBezTo>
                  <a:pt x="189662" y="73152"/>
                  <a:pt x="195110" y="67704"/>
                  <a:pt x="195110" y="60960"/>
                </a:cubicBezTo>
                <a:lnTo>
                  <a:pt x="195110" y="12192"/>
                </a:lnTo>
                <a:cubicBezTo>
                  <a:pt x="195110" y="5448"/>
                  <a:pt x="189662" y="0"/>
                  <a:pt x="182918" y="0"/>
                </a:cubicBezTo>
                <a:cubicBezTo>
                  <a:pt x="176174" y="0"/>
                  <a:pt x="170726" y="5448"/>
                  <a:pt x="170726" y="12192"/>
                </a:cubicBezTo>
                <a:lnTo>
                  <a:pt x="170726" y="32537"/>
                </a:lnTo>
                <a:lnTo>
                  <a:pt x="166421" y="28461"/>
                </a:lnTo>
                <a:cubicBezTo>
                  <a:pt x="148780" y="10897"/>
                  <a:pt x="124397" y="0"/>
                  <a:pt x="97536" y="0"/>
                </a:cubicBezTo>
                <a:cubicBezTo>
                  <a:pt x="48387" y="0"/>
                  <a:pt x="7734" y="36347"/>
                  <a:pt x="991" y="83630"/>
                </a:cubicBezTo>
                <a:cubicBezTo>
                  <a:pt x="38" y="90297"/>
                  <a:pt x="4648" y="96469"/>
                  <a:pt x="11316" y="97422"/>
                </a:cubicBezTo>
                <a:cubicBezTo>
                  <a:pt x="17983" y="98374"/>
                  <a:pt x="24155" y="93726"/>
                  <a:pt x="25108" y="87097"/>
                </a:cubicBezTo>
                <a:close/>
                <a:moveTo>
                  <a:pt x="194081" y="111443"/>
                </a:moveTo>
                <a:cubicBezTo>
                  <a:pt x="195034" y="104775"/>
                  <a:pt x="190386" y="98603"/>
                  <a:pt x="183756" y="97650"/>
                </a:cubicBezTo>
                <a:cubicBezTo>
                  <a:pt x="177127" y="96698"/>
                  <a:pt x="170917" y="101346"/>
                  <a:pt x="169964" y="107975"/>
                </a:cubicBezTo>
                <a:cubicBezTo>
                  <a:pt x="164897" y="143408"/>
                  <a:pt x="134379" y="170650"/>
                  <a:pt x="97536" y="170650"/>
                </a:cubicBezTo>
                <a:cubicBezTo>
                  <a:pt x="77343" y="170650"/>
                  <a:pt x="59055" y="162458"/>
                  <a:pt x="45796" y="149238"/>
                </a:cubicBezTo>
                <a:cubicBezTo>
                  <a:pt x="45720" y="149162"/>
                  <a:pt x="45644" y="149085"/>
                  <a:pt x="45568" y="149009"/>
                </a:cubicBezTo>
                <a:lnTo>
                  <a:pt x="42672" y="146266"/>
                </a:lnTo>
                <a:lnTo>
                  <a:pt x="60922" y="146266"/>
                </a:lnTo>
                <a:cubicBezTo>
                  <a:pt x="67666" y="146266"/>
                  <a:pt x="73114" y="140818"/>
                  <a:pt x="73114" y="134074"/>
                </a:cubicBezTo>
                <a:cubicBezTo>
                  <a:pt x="73114" y="127330"/>
                  <a:pt x="67666" y="121882"/>
                  <a:pt x="60922" y="121882"/>
                </a:cubicBezTo>
                <a:lnTo>
                  <a:pt x="12192" y="121920"/>
                </a:lnTo>
                <a:cubicBezTo>
                  <a:pt x="8954" y="121920"/>
                  <a:pt x="5829" y="123215"/>
                  <a:pt x="3543" y="125540"/>
                </a:cubicBezTo>
                <a:cubicBezTo>
                  <a:pt x="1257" y="127864"/>
                  <a:pt x="-38" y="130950"/>
                  <a:pt x="0" y="134226"/>
                </a:cubicBezTo>
                <a:lnTo>
                  <a:pt x="381" y="182613"/>
                </a:lnTo>
                <a:cubicBezTo>
                  <a:pt x="419" y="189357"/>
                  <a:pt x="5944" y="194767"/>
                  <a:pt x="12687" y="194691"/>
                </a:cubicBezTo>
                <a:cubicBezTo>
                  <a:pt x="19431" y="194615"/>
                  <a:pt x="24841" y="189128"/>
                  <a:pt x="24765" y="182385"/>
                </a:cubicBezTo>
                <a:lnTo>
                  <a:pt x="24613" y="162763"/>
                </a:lnTo>
                <a:lnTo>
                  <a:pt x="28689" y="166611"/>
                </a:lnTo>
                <a:cubicBezTo>
                  <a:pt x="46330" y="184175"/>
                  <a:pt x="70676" y="195072"/>
                  <a:pt x="97536" y="195072"/>
                </a:cubicBezTo>
                <a:cubicBezTo>
                  <a:pt x="146685" y="195072"/>
                  <a:pt x="187338" y="158725"/>
                  <a:pt x="194081" y="111443"/>
                </a:cubicBezTo>
                <a:close/>
              </a:path>
            </a:pathLst>
          </a:custGeom>
          <a:solidFill>
            <a:srgbClr val="FDFBF7"/>
          </a:solidFill>
          <a:ln/>
        </p:spPr>
      </p:sp>
      <p:sp>
        <p:nvSpPr>
          <p:cNvPr id="17" name="Text 15"/>
          <p:cNvSpPr/>
          <p:nvPr/>
        </p:nvSpPr>
        <p:spPr>
          <a:xfrm>
            <a:off x="4422775" y="1950720"/>
            <a:ext cx="3430016" cy="2275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80" b="1" dirty="0">
                <a:solidFill>
                  <a:srgbClr val="3D3D3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Stadtfeste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4422775" y="2275840"/>
            <a:ext cx="3413760" cy="6827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24" dirty="0">
                <a:solidFill>
                  <a:srgbClr val="3D3D3D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Einsatz bei Stadtfesten, Jahrmärkten und saisonalen Veranstaltungen. Hohe Kundenfrequenz und gute Umsätze.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4422775" y="3092704"/>
            <a:ext cx="3348736" cy="8128"/>
          </a:xfrm>
          <a:custGeom>
            <a:avLst/>
            <a:gdLst/>
            <a:ahLst/>
            <a:cxnLst/>
            <a:rect l="l" t="t" r="r" b="b"/>
            <a:pathLst>
              <a:path w="3348736" h="8128">
                <a:moveTo>
                  <a:pt x="0" y="0"/>
                </a:moveTo>
                <a:lnTo>
                  <a:pt x="3348736" y="0"/>
                </a:lnTo>
                <a:lnTo>
                  <a:pt x="3348736" y="8128"/>
                </a:lnTo>
                <a:lnTo>
                  <a:pt x="0" y="8128"/>
                </a:lnTo>
                <a:lnTo>
                  <a:pt x="0" y="0"/>
                </a:lnTo>
                <a:close/>
              </a:path>
            </a:pathLst>
          </a:custGeom>
          <a:solidFill>
            <a:srgbClr val="8B7355">
              <a:alpha val="20000"/>
            </a:srgbClr>
          </a:solidFill>
          <a:ln/>
        </p:spPr>
      </p:sp>
      <p:sp>
        <p:nvSpPr>
          <p:cNvPr id="20" name="Text 18"/>
          <p:cNvSpPr/>
          <p:nvPr/>
        </p:nvSpPr>
        <p:spPr>
          <a:xfrm>
            <a:off x="4422775" y="3243072"/>
            <a:ext cx="503936" cy="162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96" dirty="0">
                <a:solidFill>
                  <a:srgbClr val="3D3D3D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Frequenz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7309866" y="3226816"/>
            <a:ext cx="528320" cy="1950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24" b="1" dirty="0">
                <a:solidFill>
                  <a:srgbClr val="8B735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Saisonal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4422775" y="3503168"/>
            <a:ext cx="650240" cy="162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96" dirty="0">
                <a:solidFill>
                  <a:srgbClr val="3D3D3D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Umsatz/Tag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7047230" y="3486912"/>
            <a:ext cx="788416" cy="1950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24" b="1" dirty="0">
                <a:solidFill>
                  <a:srgbClr val="8B735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500-1.500 €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8130286" y="1170432"/>
            <a:ext cx="3738880" cy="2706624"/>
          </a:xfrm>
          <a:custGeom>
            <a:avLst/>
            <a:gdLst/>
            <a:ahLst/>
            <a:cxnLst/>
            <a:rect l="l" t="t" r="r" b="b"/>
            <a:pathLst>
              <a:path w="3738880" h="2706624">
                <a:moveTo>
                  <a:pt x="97547" y="0"/>
                </a:moveTo>
                <a:lnTo>
                  <a:pt x="3641333" y="0"/>
                </a:lnTo>
                <a:cubicBezTo>
                  <a:pt x="3695207" y="0"/>
                  <a:pt x="3738880" y="43673"/>
                  <a:pt x="3738880" y="97547"/>
                </a:cubicBezTo>
                <a:lnTo>
                  <a:pt x="3738880" y="2609077"/>
                </a:lnTo>
                <a:cubicBezTo>
                  <a:pt x="3738880" y="2662951"/>
                  <a:pt x="3695207" y="2706624"/>
                  <a:pt x="3641333" y="2706624"/>
                </a:cubicBezTo>
                <a:lnTo>
                  <a:pt x="97547" y="2706624"/>
                </a:lnTo>
                <a:cubicBezTo>
                  <a:pt x="43673" y="2706624"/>
                  <a:pt x="0" y="2662951"/>
                  <a:pt x="0" y="2609077"/>
                </a:cubicBezTo>
                <a:lnTo>
                  <a:pt x="0" y="97547"/>
                </a:lnTo>
                <a:cubicBezTo>
                  <a:pt x="0" y="43709"/>
                  <a:pt x="43709" y="0"/>
                  <a:pt x="97547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48768" dist="32512" dir="5400000">
              <a:srgbClr val="000000">
                <a:alpha val="10196"/>
              </a:srgbClr>
            </a:outerShdw>
          </a:effectLst>
        </p:spPr>
      </p:sp>
      <p:sp>
        <p:nvSpPr>
          <p:cNvPr id="25" name="Shape 23"/>
          <p:cNvSpPr/>
          <p:nvPr/>
        </p:nvSpPr>
        <p:spPr>
          <a:xfrm>
            <a:off x="8325358" y="1365504"/>
            <a:ext cx="455168" cy="455168"/>
          </a:xfrm>
          <a:custGeom>
            <a:avLst/>
            <a:gdLst/>
            <a:ahLst/>
            <a:cxnLst/>
            <a:rect l="l" t="t" r="r" b="b"/>
            <a:pathLst>
              <a:path w="455168" h="455168">
                <a:moveTo>
                  <a:pt x="227584" y="0"/>
                </a:moveTo>
                <a:lnTo>
                  <a:pt x="227584" y="0"/>
                </a:lnTo>
                <a:cubicBezTo>
                  <a:pt x="353275" y="0"/>
                  <a:pt x="455168" y="101893"/>
                  <a:pt x="455168" y="227584"/>
                </a:cubicBezTo>
                <a:lnTo>
                  <a:pt x="455168" y="227584"/>
                </a:lnTo>
                <a:cubicBezTo>
                  <a:pt x="455168" y="353275"/>
                  <a:pt x="353275" y="455168"/>
                  <a:pt x="227584" y="455168"/>
                </a:cubicBezTo>
                <a:lnTo>
                  <a:pt x="227584" y="455168"/>
                </a:lnTo>
                <a:cubicBezTo>
                  <a:pt x="101893" y="455168"/>
                  <a:pt x="0" y="353275"/>
                  <a:pt x="0" y="227584"/>
                </a:cubicBezTo>
                <a:lnTo>
                  <a:pt x="0" y="227584"/>
                </a:lnTo>
                <a:cubicBezTo>
                  <a:pt x="0" y="101893"/>
                  <a:pt x="101893" y="0"/>
                  <a:pt x="227584" y="0"/>
                </a:cubicBezTo>
                <a:close/>
              </a:path>
            </a:pathLst>
          </a:custGeom>
          <a:solidFill>
            <a:srgbClr val="E07A5F"/>
          </a:solidFill>
          <a:ln/>
        </p:spPr>
      </p:sp>
      <p:sp>
        <p:nvSpPr>
          <p:cNvPr id="26" name="Shape 24"/>
          <p:cNvSpPr/>
          <p:nvPr/>
        </p:nvSpPr>
        <p:spPr>
          <a:xfrm>
            <a:off x="8467598" y="1495552"/>
            <a:ext cx="170688" cy="195072"/>
          </a:xfrm>
          <a:custGeom>
            <a:avLst/>
            <a:gdLst/>
            <a:ahLst/>
            <a:cxnLst/>
            <a:rect l="l" t="t" r="r" b="b"/>
            <a:pathLst>
              <a:path w="170688" h="195072">
                <a:moveTo>
                  <a:pt x="24384" y="12192"/>
                </a:moveTo>
                <a:cubicBezTo>
                  <a:pt x="24384" y="5448"/>
                  <a:pt x="18936" y="0"/>
                  <a:pt x="12192" y="0"/>
                </a:cubicBezTo>
                <a:cubicBezTo>
                  <a:pt x="5448" y="0"/>
                  <a:pt x="0" y="5448"/>
                  <a:pt x="0" y="12192"/>
                </a:cubicBezTo>
                <a:lnTo>
                  <a:pt x="0" y="182880"/>
                </a:lnTo>
                <a:cubicBezTo>
                  <a:pt x="0" y="189624"/>
                  <a:pt x="5448" y="195072"/>
                  <a:pt x="12192" y="195072"/>
                </a:cubicBezTo>
                <a:cubicBezTo>
                  <a:pt x="18936" y="195072"/>
                  <a:pt x="24384" y="189624"/>
                  <a:pt x="24384" y="182880"/>
                </a:cubicBezTo>
                <a:lnTo>
                  <a:pt x="24384" y="136550"/>
                </a:lnTo>
                <a:lnTo>
                  <a:pt x="48273" y="129388"/>
                </a:lnTo>
                <a:cubicBezTo>
                  <a:pt x="64237" y="124587"/>
                  <a:pt x="81458" y="126073"/>
                  <a:pt x="96355" y="133540"/>
                </a:cubicBezTo>
                <a:cubicBezTo>
                  <a:pt x="112624" y="141694"/>
                  <a:pt x="131597" y="142684"/>
                  <a:pt x="148628" y="136284"/>
                </a:cubicBezTo>
                <a:lnTo>
                  <a:pt x="162763" y="130988"/>
                </a:lnTo>
                <a:cubicBezTo>
                  <a:pt x="167526" y="129197"/>
                  <a:pt x="170688" y="124663"/>
                  <a:pt x="170688" y="119558"/>
                </a:cubicBezTo>
                <a:lnTo>
                  <a:pt x="170688" y="25184"/>
                </a:lnTo>
                <a:cubicBezTo>
                  <a:pt x="170688" y="16421"/>
                  <a:pt x="161468" y="10706"/>
                  <a:pt x="153619" y="14630"/>
                </a:cubicBezTo>
                <a:lnTo>
                  <a:pt x="149123" y="16878"/>
                </a:lnTo>
                <a:cubicBezTo>
                  <a:pt x="132017" y="25451"/>
                  <a:pt x="111862" y="25451"/>
                  <a:pt x="94717" y="16878"/>
                </a:cubicBezTo>
                <a:cubicBezTo>
                  <a:pt x="80848" y="9944"/>
                  <a:pt x="64884" y="8572"/>
                  <a:pt x="50063" y="13030"/>
                </a:cubicBezTo>
                <a:lnTo>
                  <a:pt x="24384" y="20726"/>
                </a:lnTo>
                <a:lnTo>
                  <a:pt x="24384" y="12192"/>
                </a:lnTo>
                <a:close/>
              </a:path>
            </a:pathLst>
          </a:custGeom>
          <a:solidFill>
            <a:srgbClr val="FDFBF7"/>
          </a:solidFill>
          <a:ln/>
        </p:spPr>
      </p:sp>
      <p:sp>
        <p:nvSpPr>
          <p:cNvPr id="27" name="Text 25"/>
          <p:cNvSpPr/>
          <p:nvPr/>
        </p:nvSpPr>
        <p:spPr>
          <a:xfrm>
            <a:off x="8325358" y="1950720"/>
            <a:ext cx="3430016" cy="2275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80" b="1" dirty="0">
                <a:solidFill>
                  <a:srgbClr val="3D3D3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Vereinsveranstaltungen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8325358" y="2275840"/>
            <a:ext cx="3413760" cy="6827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24" dirty="0">
                <a:solidFill>
                  <a:srgbClr val="3D3D3D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Sportfeste, Sommerfeste und Vereinsfeste. Regional verwurzelt und Teil der Community.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8325358" y="3092704"/>
            <a:ext cx="3348736" cy="8128"/>
          </a:xfrm>
          <a:custGeom>
            <a:avLst/>
            <a:gdLst/>
            <a:ahLst/>
            <a:cxnLst/>
            <a:rect l="l" t="t" r="r" b="b"/>
            <a:pathLst>
              <a:path w="3348736" h="8128">
                <a:moveTo>
                  <a:pt x="0" y="0"/>
                </a:moveTo>
                <a:lnTo>
                  <a:pt x="3348736" y="0"/>
                </a:lnTo>
                <a:lnTo>
                  <a:pt x="3348736" y="8128"/>
                </a:lnTo>
                <a:lnTo>
                  <a:pt x="0" y="8128"/>
                </a:lnTo>
                <a:lnTo>
                  <a:pt x="0" y="0"/>
                </a:lnTo>
                <a:close/>
              </a:path>
            </a:pathLst>
          </a:custGeom>
          <a:solidFill>
            <a:srgbClr val="E07A5F">
              <a:alpha val="20000"/>
            </a:srgbClr>
          </a:solidFill>
          <a:ln/>
        </p:spPr>
      </p:sp>
      <p:sp>
        <p:nvSpPr>
          <p:cNvPr id="30" name="Text 28"/>
          <p:cNvSpPr/>
          <p:nvPr/>
        </p:nvSpPr>
        <p:spPr>
          <a:xfrm>
            <a:off x="8325358" y="3243072"/>
            <a:ext cx="503936" cy="162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96" dirty="0">
                <a:solidFill>
                  <a:srgbClr val="3D3D3D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Frequenz</a:t>
            </a:r>
            <a:endParaRPr lang="en-US" sz="1600" dirty="0"/>
          </a:p>
        </p:txBody>
      </p:sp>
      <p:sp>
        <p:nvSpPr>
          <p:cNvPr id="31" name="Text 29"/>
          <p:cNvSpPr/>
          <p:nvPr/>
        </p:nvSpPr>
        <p:spPr>
          <a:xfrm>
            <a:off x="10986516" y="3226816"/>
            <a:ext cx="755904" cy="1950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24" b="1" dirty="0">
                <a:solidFill>
                  <a:srgbClr val="E07A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Nach Bedarf</a:t>
            </a:r>
            <a:endParaRPr lang="en-US" sz="1600" dirty="0"/>
          </a:p>
        </p:txBody>
      </p:sp>
      <p:sp>
        <p:nvSpPr>
          <p:cNvPr id="32" name="Text 30"/>
          <p:cNvSpPr/>
          <p:nvPr/>
        </p:nvSpPr>
        <p:spPr>
          <a:xfrm>
            <a:off x="8325358" y="3503168"/>
            <a:ext cx="650240" cy="162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96" dirty="0">
                <a:solidFill>
                  <a:srgbClr val="3D3D3D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Umsatz/Tag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11022965" y="3486912"/>
            <a:ext cx="715264" cy="1950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24" b="1" dirty="0">
                <a:solidFill>
                  <a:srgbClr val="E07A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400-800 €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325120" y="4039616"/>
            <a:ext cx="3738880" cy="2495296"/>
          </a:xfrm>
          <a:custGeom>
            <a:avLst/>
            <a:gdLst/>
            <a:ahLst/>
            <a:cxnLst/>
            <a:rect l="l" t="t" r="r" b="b"/>
            <a:pathLst>
              <a:path w="3738880" h="2495296">
                <a:moveTo>
                  <a:pt x="97541" y="0"/>
                </a:moveTo>
                <a:lnTo>
                  <a:pt x="3641339" y="0"/>
                </a:lnTo>
                <a:cubicBezTo>
                  <a:pt x="3695209" y="0"/>
                  <a:pt x="3738880" y="43671"/>
                  <a:pt x="3738880" y="97541"/>
                </a:cubicBezTo>
                <a:lnTo>
                  <a:pt x="3738880" y="2397755"/>
                </a:lnTo>
                <a:cubicBezTo>
                  <a:pt x="3738880" y="2451625"/>
                  <a:pt x="3695209" y="2495296"/>
                  <a:pt x="3641339" y="2495296"/>
                </a:cubicBezTo>
                <a:lnTo>
                  <a:pt x="97541" y="2495296"/>
                </a:lnTo>
                <a:cubicBezTo>
                  <a:pt x="43671" y="2495296"/>
                  <a:pt x="0" y="2451625"/>
                  <a:pt x="0" y="2397755"/>
                </a:cubicBezTo>
                <a:lnTo>
                  <a:pt x="0" y="97541"/>
                </a:lnTo>
                <a:cubicBezTo>
                  <a:pt x="0" y="43707"/>
                  <a:pt x="43707" y="0"/>
                  <a:pt x="97541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48768" dist="32512" dir="5400000">
              <a:srgbClr val="000000">
                <a:alpha val="10196"/>
              </a:srgbClr>
            </a:outerShdw>
          </a:effectLst>
        </p:spPr>
      </p:sp>
      <p:sp>
        <p:nvSpPr>
          <p:cNvPr id="35" name="Shape 33"/>
          <p:cNvSpPr/>
          <p:nvPr/>
        </p:nvSpPr>
        <p:spPr>
          <a:xfrm>
            <a:off x="520192" y="4234688"/>
            <a:ext cx="455168" cy="455168"/>
          </a:xfrm>
          <a:custGeom>
            <a:avLst/>
            <a:gdLst/>
            <a:ahLst/>
            <a:cxnLst/>
            <a:rect l="l" t="t" r="r" b="b"/>
            <a:pathLst>
              <a:path w="455168" h="455168">
                <a:moveTo>
                  <a:pt x="227584" y="0"/>
                </a:moveTo>
                <a:lnTo>
                  <a:pt x="227584" y="0"/>
                </a:lnTo>
                <a:cubicBezTo>
                  <a:pt x="353275" y="0"/>
                  <a:pt x="455168" y="101893"/>
                  <a:pt x="455168" y="227584"/>
                </a:cubicBezTo>
                <a:lnTo>
                  <a:pt x="455168" y="227584"/>
                </a:lnTo>
                <a:cubicBezTo>
                  <a:pt x="455168" y="353275"/>
                  <a:pt x="353275" y="455168"/>
                  <a:pt x="227584" y="455168"/>
                </a:cubicBezTo>
                <a:lnTo>
                  <a:pt x="227584" y="455168"/>
                </a:lnTo>
                <a:cubicBezTo>
                  <a:pt x="101893" y="455168"/>
                  <a:pt x="0" y="353275"/>
                  <a:pt x="0" y="227584"/>
                </a:cubicBezTo>
                <a:lnTo>
                  <a:pt x="0" y="227584"/>
                </a:lnTo>
                <a:cubicBezTo>
                  <a:pt x="0" y="101893"/>
                  <a:pt x="101893" y="0"/>
                  <a:pt x="227584" y="0"/>
                </a:cubicBezTo>
                <a:close/>
              </a:path>
            </a:pathLst>
          </a:custGeom>
          <a:solidFill>
            <a:srgbClr val="D4A574"/>
          </a:solidFill>
          <a:ln/>
        </p:spPr>
      </p:sp>
      <p:sp>
        <p:nvSpPr>
          <p:cNvPr id="36" name="Shape 34"/>
          <p:cNvSpPr/>
          <p:nvPr/>
        </p:nvSpPr>
        <p:spPr>
          <a:xfrm>
            <a:off x="662432" y="4364736"/>
            <a:ext cx="170688" cy="195072"/>
          </a:xfrm>
          <a:custGeom>
            <a:avLst/>
            <a:gdLst/>
            <a:ahLst/>
            <a:cxnLst/>
            <a:rect l="l" t="t" r="r" b="b"/>
            <a:pathLst>
              <a:path w="170688" h="195072">
                <a:moveTo>
                  <a:pt x="32918" y="-4001"/>
                </a:moveTo>
                <a:lnTo>
                  <a:pt x="23546" y="12040"/>
                </a:lnTo>
                <a:cubicBezTo>
                  <a:pt x="22098" y="14516"/>
                  <a:pt x="21336" y="17374"/>
                  <a:pt x="21336" y="20269"/>
                </a:cubicBezTo>
                <a:lnTo>
                  <a:pt x="21336" y="21336"/>
                </a:lnTo>
                <a:cubicBezTo>
                  <a:pt x="21336" y="29756"/>
                  <a:pt x="28156" y="36576"/>
                  <a:pt x="36576" y="36576"/>
                </a:cubicBezTo>
                <a:cubicBezTo>
                  <a:pt x="44996" y="36576"/>
                  <a:pt x="51816" y="29756"/>
                  <a:pt x="51816" y="21336"/>
                </a:cubicBezTo>
                <a:lnTo>
                  <a:pt x="51816" y="20269"/>
                </a:lnTo>
                <a:cubicBezTo>
                  <a:pt x="51816" y="17374"/>
                  <a:pt x="51054" y="14554"/>
                  <a:pt x="49606" y="12040"/>
                </a:cubicBezTo>
                <a:lnTo>
                  <a:pt x="40234" y="-4001"/>
                </a:lnTo>
                <a:cubicBezTo>
                  <a:pt x="39472" y="-5296"/>
                  <a:pt x="38062" y="-6096"/>
                  <a:pt x="36576" y="-6096"/>
                </a:cubicBezTo>
                <a:cubicBezTo>
                  <a:pt x="35090" y="-6096"/>
                  <a:pt x="33680" y="-5296"/>
                  <a:pt x="32918" y="-4001"/>
                </a:cubicBezTo>
                <a:close/>
                <a:moveTo>
                  <a:pt x="81686" y="-4001"/>
                </a:moveTo>
                <a:lnTo>
                  <a:pt x="72314" y="12040"/>
                </a:lnTo>
                <a:cubicBezTo>
                  <a:pt x="70866" y="14516"/>
                  <a:pt x="70104" y="17374"/>
                  <a:pt x="70104" y="20269"/>
                </a:cubicBezTo>
                <a:lnTo>
                  <a:pt x="70104" y="21336"/>
                </a:lnTo>
                <a:cubicBezTo>
                  <a:pt x="70104" y="29756"/>
                  <a:pt x="76924" y="36576"/>
                  <a:pt x="85344" y="36576"/>
                </a:cubicBezTo>
                <a:cubicBezTo>
                  <a:pt x="93764" y="36576"/>
                  <a:pt x="100584" y="29756"/>
                  <a:pt x="100584" y="21336"/>
                </a:cubicBezTo>
                <a:lnTo>
                  <a:pt x="100584" y="20269"/>
                </a:lnTo>
                <a:cubicBezTo>
                  <a:pt x="100584" y="17374"/>
                  <a:pt x="99822" y="14554"/>
                  <a:pt x="98374" y="12040"/>
                </a:cubicBezTo>
                <a:lnTo>
                  <a:pt x="89002" y="-4001"/>
                </a:lnTo>
                <a:cubicBezTo>
                  <a:pt x="88240" y="-5296"/>
                  <a:pt x="86830" y="-6096"/>
                  <a:pt x="85344" y="-6096"/>
                </a:cubicBezTo>
                <a:cubicBezTo>
                  <a:pt x="83858" y="-6096"/>
                  <a:pt x="82448" y="-5296"/>
                  <a:pt x="81686" y="-4001"/>
                </a:cubicBezTo>
                <a:close/>
                <a:moveTo>
                  <a:pt x="121082" y="12040"/>
                </a:moveTo>
                <a:cubicBezTo>
                  <a:pt x="119634" y="14516"/>
                  <a:pt x="118872" y="17374"/>
                  <a:pt x="118872" y="20269"/>
                </a:cubicBezTo>
                <a:lnTo>
                  <a:pt x="118872" y="21336"/>
                </a:lnTo>
                <a:cubicBezTo>
                  <a:pt x="118872" y="29756"/>
                  <a:pt x="125692" y="36576"/>
                  <a:pt x="134112" y="36576"/>
                </a:cubicBezTo>
                <a:cubicBezTo>
                  <a:pt x="142532" y="36576"/>
                  <a:pt x="149352" y="29756"/>
                  <a:pt x="149352" y="21336"/>
                </a:cubicBezTo>
                <a:lnTo>
                  <a:pt x="149352" y="20269"/>
                </a:lnTo>
                <a:cubicBezTo>
                  <a:pt x="149352" y="17374"/>
                  <a:pt x="148590" y="14554"/>
                  <a:pt x="147142" y="12040"/>
                </a:cubicBezTo>
                <a:lnTo>
                  <a:pt x="137770" y="-4001"/>
                </a:lnTo>
                <a:cubicBezTo>
                  <a:pt x="137008" y="-5296"/>
                  <a:pt x="135598" y="-6096"/>
                  <a:pt x="134112" y="-6096"/>
                </a:cubicBezTo>
                <a:cubicBezTo>
                  <a:pt x="132626" y="-6096"/>
                  <a:pt x="131216" y="-5296"/>
                  <a:pt x="130454" y="-4001"/>
                </a:cubicBezTo>
                <a:lnTo>
                  <a:pt x="121082" y="12040"/>
                </a:lnTo>
                <a:close/>
                <a:moveTo>
                  <a:pt x="48768" y="60960"/>
                </a:moveTo>
                <a:cubicBezTo>
                  <a:pt x="48768" y="54216"/>
                  <a:pt x="43320" y="48768"/>
                  <a:pt x="36576" y="48768"/>
                </a:cubicBezTo>
                <a:cubicBezTo>
                  <a:pt x="29832" y="48768"/>
                  <a:pt x="24384" y="54216"/>
                  <a:pt x="24384" y="60960"/>
                </a:cubicBezTo>
                <a:lnTo>
                  <a:pt x="24384" y="81344"/>
                </a:lnTo>
                <a:cubicBezTo>
                  <a:pt x="10173" y="86335"/>
                  <a:pt x="0" y="99898"/>
                  <a:pt x="0" y="115824"/>
                </a:cubicBezTo>
                <a:lnTo>
                  <a:pt x="0" y="123749"/>
                </a:lnTo>
                <a:cubicBezTo>
                  <a:pt x="7963" y="124244"/>
                  <a:pt x="15850" y="126530"/>
                  <a:pt x="22974" y="130607"/>
                </a:cubicBezTo>
                <a:lnTo>
                  <a:pt x="25679" y="132169"/>
                </a:lnTo>
                <a:cubicBezTo>
                  <a:pt x="35700" y="137884"/>
                  <a:pt x="48120" y="137274"/>
                  <a:pt x="57531" y="130569"/>
                </a:cubicBezTo>
                <a:cubicBezTo>
                  <a:pt x="74181" y="118682"/>
                  <a:pt x="96507" y="118682"/>
                  <a:pt x="113157" y="130569"/>
                </a:cubicBezTo>
                <a:cubicBezTo>
                  <a:pt x="122530" y="137274"/>
                  <a:pt x="134988" y="137922"/>
                  <a:pt x="145009" y="132169"/>
                </a:cubicBezTo>
                <a:lnTo>
                  <a:pt x="147714" y="130607"/>
                </a:lnTo>
                <a:cubicBezTo>
                  <a:pt x="154838" y="126530"/>
                  <a:pt x="162687" y="124244"/>
                  <a:pt x="170688" y="123749"/>
                </a:cubicBezTo>
                <a:lnTo>
                  <a:pt x="170688" y="115824"/>
                </a:lnTo>
                <a:cubicBezTo>
                  <a:pt x="170688" y="99898"/>
                  <a:pt x="160515" y="86335"/>
                  <a:pt x="146304" y="81344"/>
                </a:cubicBezTo>
                <a:lnTo>
                  <a:pt x="146304" y="60960"/>
                </a:lnTo>
                <a:cubicBezTo>
                  <a:pt x="146304" y="54216"/>
                  <a:pt x="140856" y="48768"/>
                  <a:pt x="134112" y="48768"/>
                </a:cubicBezTo>
                <a:cubicBezTo>
                  <a:pt x="127368" y="48768"/>
                  <a:pt x="121920" y="54216"/>
                  <a:pt x="121920" y="60960"/>
                </a:cubicBezTo>
                <a:lnTo>
                  <a:pt x="121920" y="79248"/>
                </a:lnTo>
                <a:lnTo>
                  <a:pt x="97536" y="79248"/>
                </a:lnTo>
                <a:lnTo>
                  <a:pt x="97536" y="60960"/>
                </a:lnTo>
                <a:cubicBezTo>
                  <a:pt x="97536" y="54216"/>
                  <a:pt x="92088" y="48768"/>
                  <a:pt x="85344" y="48768"/>
                </a:cubicBezTo>
                <a:cubicBezTo>
                  <a:pt x="78600" y="48768"/>
                  <a:pt x="73152" y="54216"/>
                  <a:pt x="73152" y="60960"/>
                </a:cubicBezTo>
                <a:lnTo>
                  <a:pt x="73152" y="79248"/>
                </a:lnTo>
                <a:lnTo>
                  <a:pt x="48768" y="79248"/>
                </a:lnTo>
                <a:lnTo>
                  <a:pt x="48768" y="60960"/>
                </a:lnTo>
                <a:close/>
                <a:moveTo>
                  <a:pt x="170688" y="142113"/>
                </a:moveTo>
                <a:cubicBezTo>
                  <a:pt x="165849" y="142570"/>
                  <a:pt x="161125" y="144018"/>
                  <a:pt x="156782" y="146494"/>
                </a:cubicBezTo>
                <a:lnTo>
                  <a:pt x="154076" y="148057"/>
                </a:lnTo>
                <a:cubicBezTo>
                  <a:pt x="137846" y="157315"/>
                  <a:pt x="117729" y="156324"/>
                  <a:pt x="102527" y="145466"/>
                </a:cubicBezTo>
                <a:cubicBezTo>
                  <a:pt x="92240" y="138113"/>
                  <a:pt x="78448" y="138113"/>
                  <a:pt x="68161" y="145466"/>
                </a:cubicBezTo>
                <a:cubicBezTo>
                  <a:pt x="52959" y="156324"/>
                  <a:pt x="32842" y="157353"/>
                  <a:pt x="16612" y="148057"/>
                </a:cubicBezTo>
                <a:lnTo>
                  <a:pt x="13906" y="146494"/>
                </a:lnTo>
                <a:cubicBezTo>
                  <a:pt x="9563" y="144018"/>
                  <a:pt x="4839" y="142532"/>
                  <a:pt x="0" y="142113"/>
                </a:cubicBezTo>
                <a:lnTo>
                  <a:pt x="0" y="170688"/>
                </a:lnTo>
                <a:cubicBezTo>
                  <a:pt x="0" y="184137"/>
                  <a:pt x="10935" y="195072"/>
                  <a:pt x="24384" y="195072"/>
                </a:cubicBezTo>
                <a:lnTo>
                  <a:pt x="146304" y="195072"/>
                </a:lnTo>
                <a:cubicBezTo>
                  <a:pt x="159753" y="195072"/>
                  <a:pt x="170688" y="184137"/>
                  <a:pt x="170688" y="170688"/>
                </a:cubicBezTo>
                <a:lnTo>
                  <a:pt x="170688" y="142113"/>
                </a:lnTo>
                <a:close/>
              </a:path>
            </a:pathLst>
          </a:custGeom>
          <a:solidFill>
            <a:srgbClr val="FDFBF7"/>
          </a:solidFill>
          <a:ln/>
        </p:spPr>
      </p:sp>
      <p:sp>
        <p:nvSpPr>
          <p:cNvPr id="37" name="Text 35"/>
          <p:cNvSpPr/>
          <p:nvPr/>
        </p:nvSpPr>
        <p:spPr>
          <a:xfrm>
            <a:off x="520192" y="4819904"/>
            <a:ext cx="3430016" cy="2275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80" b="1" dirty="0">
                <a:solidFill>
                  <a:srgbClr val="3D3D3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Private Feiern</a:t>
            </a:r>
            <a:endParaRPr lang="en-US" sz="1600" dirty="0"/>
          </a:p>
        </p:txBody>
      </p:sp>
      <p:sp>
        <p:nvSpPr>
          <p:cNvPr id="38" name="Text 36"/>
          <p:cNvSpPr/>
          <p:nvPr/>
        </p:nvSpPr>
        <p:spPr>
          <a:xfrm>
            <a:off x="520192" y="5145024"/>
            <a:ext cx="3413760" cy="4714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24" dirty="0">
                <a:solidFill>
                  <a:srgbClr val="3D3D3D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Geburtstage, Hochzeiten, Jubiläen und Familienfeiern. Individueller Service und exklusive Atmosphäre.</a:t>
            </a:r>
            <a:endParaRPr lang="en-US" sz="1600" dirty="0"/>
          </a:p>
        </p:txBody>
      </p:sp>
      <p:sp>
        <p:nvSpPr>
          <p:cNvPr id="39" name="Shape 37"/>
          <p:cNvSpPr/>
          <p:nvPr/>
        </p:nvSpPr>
        <p:spPr>
          <a:xfrm>
            <a:off x="520192" y="5750560"/>
            <a:ext cx="3348736" cy="8128"/>
          </a:xfrm>
          <a:custGeom>
            <a:avLst/>
            <a:gdLst/>
            <a:ahLst/>
            <a:cxnLst/>
            <a:rect l="l" t="t" r="r" b="b"/>
            <a:pathLst>
              <a:path w="3348736" h="8128">
                <a:moveTo>
                  <a:pt x="0" y="0"/>
                </a:moveTo>
                <a:lnTo>
                  <a:pt x="3348736" y="0"/>
                </a:lnTo>
                <a:lnTo>
                  <a:pt x="3348736" y="8128"/>
                </a:lnTo>
                <a:lnTo>
                  <a:pt x="0" y="8128"/>
                </a:lnTo>
                <a:lnTo>
                  <a:pt x="0" y="0"/>
                </a:lnTo>
                <a:close/>
              </a:path>
            </a:pathLst>
          </a:custGeom>
          <a:solidFill>
            <a:srgbClr val="D4A574">
              <a:alpha val="20000"/>
            </a:srgbClr>
          </a:solidFill>
          <a:ln/>
        </p:spPr>
      </p:sp>
      <p:sp>
        <p:nvSpPr>
          <p:cNvPr id="40" name="Text 38"/>
          <p:cNvSpPr/>
          <p:nvPr/>
        </p:nvSpPr>
        <p:spPr>
          <a:xfrm>
            <a:off x="520192" y="5900928"/>
            <a:ext cx="503936" cy="162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96" dirty="0">
                <a:solidFill>
                  <a:srgbClr val="3D3D3D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Frequenz</a:t>
            </a:r>
            <a:endParaRPr lang="en-US" sz="1600" dirty="0"/>
          </a:p>
        </p:txBody>
      </p:sp>
      <p:sp>
        <p:nvSpPr>
          <p:cNvPr id="41" name="Text 39"/>
          <p:cNvSpPr/>
          <p:nvPr/>
        </p:nvSpPr>
        <p:spPr>
          <a:xfrm>
            <a:off x="3207512" y="5884672"/>
            <a:ext cx="731520" cy="1950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24" b="1" dirty="0">
                <a:solidFill>
                  <a:srgbClr val="D4A57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Auf Anfrage</a:t>
            </a:r>
            <a:endParaRPr lang="en-US" sz="1600" dirty="0"/>
          </a:p>
        </p:txBody>
      </p:sp>
      <p:sp>
        <p:nvSpPr>
          <p:cNvPr id="42" name="Text 40"/>
          <p:cNvSpPr/>
          <p:nvPr/>
        </p:nvSpPr>
        <p:spPr>
          <a:xfrm>
            <a:off x="520192" y="6161024"/>
            <a:ext cx="650240" cy="162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96" dirty="0">
                <a:solidFill>
                  <a:srgbClr val="3D3D3D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Umsatz/Tag</a:t>
            </a:r>
            <a:endParaRPr lang="en-US" sz="1600" dirty="0"/>
          </a:p>
        </p:txBody>
      </p:sp>
      <p:sp>
        <p:nvSpPr>
          <p:cNvPr id="43" name="Text 41"/>
          <p:cNvSpPr/>
          <p:nvPr/>
        </p:nvSpPr>
        <p:spPr>
          <a:xfrm>
            <a:off x="3146679" y="6144768"/>
            <a:ext cx="788416" cy="1950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24" b="1" dirty="0">
                <a:solidFill>
                  <a:srgbClr val="D4A57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600-1.200 €</a:t>
            </a:r>
            <a:endParaRPr lang="en-US" sz="1600" dirty="0"/>
          </a:p>
        </p:txBody>
      </p:sp>
      <p:sp>
        <p:nvSpPr>
          <p:cNvPr id="44" name="Shape 42"/>
          <p:cNvSpPr/>
          <p:nvPr/>
        </p:nvSpPr>
        <p:spPr>
          <a:xfrm>
            <a:off x="4227703" y="4039616"/>
            <a:ext cx="3738880" cy="2495296"/>
          </a:xfrm>
          <a:custGeom>
            <a:avLst/>
            <a:gdLst/>
            <a:ahLst/>
            <a:cxnLst/>
            <a:rect l="l" t="t" r="r" b="b"/>
            <a:pathLst>
              <a:path w="3738880" h="2495296">
                <a:moveTo>
                  <a:pt x="97541" y="0"/>
                </a:moveTo>
                <a:lnTo>
                  <a:pt x="3641339" y="0"/>
                </a:lnTo>
                <a:cubicBezTo>
                  <a:pt x="3695209" y="0"/>
                  <a:pt x="3738880" y="43671"/>
                  <a:pt x="3738880" y="97541"/>
                </a:cubicBezTo>
                <a:lnTo>
                  <a:pt x="3738880" y="2397755"/>
                </a:lnTo>
                <a:cubicBezTo>
                  <a:pt x="3738880" y="2451625"/>
                  <a:pt x="3695209" y="2495296"/>
                  <a:pt x="3641339" y="2495296"/>
                </a:cubicBezTo>
                <a:lnTo>
                  <a:pt x="97541" y="2495296"/>
                </a:lnTo>
                <a:cubicBezTo>
                  <a:pt x="43671" y="2495296"/>
                  <a:pt x="0" y="2451625"/>
                  <a:pt x="0" y="2397755"/>
                </a:cubicBezTo>
                <a:lnTo>
                  <a:pt x="0" y="97541"/>
                </a:lnTo>
                <a:cubicBezTo>
                  <a:pt x="0" y="43707"/>
                  <a:pt x="43707" y="0"/>
                  <a:pt x="97541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48768" dist="32512" dir="5400000">
              <a:srgbClr val="000000">
                <a:alpha val="10196"/>
              </a:srgbClr>
            </a:outerShdw>
          </a:effectLst>
        </p:spPr>
      </p:sp>
      <p:sp>
        <p:nvSpPr>
          <p:cNvPr id="45" name="Shape 43"/>
          <p:cNvSpPr/>
          <p:nvPr/>
        </p:nvSpPr>
        <p:spPr>
          <a:xfrm>
            <a:off x="4422775" y="4234688"/>
            <a:ext cx="455168" cy="455168"/>
          </a:xfrm>
          <a:custGeom>
            <a:avLst/>
            <a:gdLst/>
            <a:ahLst/>
            <a:cxnLst/>
            <a:rect l="l" t="t" r="r" b="b"/>
            <a:pathLst>
              <a:path w="455168" h="455168">
                <a:moveTo>
                  <a:pt x="227584" y="0"/>
                </a:moveTo>
                <a:lnTo>
                  <a:pt x="227584" y="0"/>
                </a:lnTo>
                <a:cubicBezTo>
                  <a:pt x="353275" y="0"/>
                  <a:pt x="455168" y="101893"/>
                  <a:pt x="455168" y="227584"/>
                </a:cubicBezTo>
                <a:lnTo>
                  <a:pt x="455168" y="227584"/>
                </a:lnTo>
                <a:cubicBezTo>
                  <a:pt x="455168" y="353275"/>
                  <a:pt x="353275" y="455168"/>
                  <a:pt x="227584" y="455168"/>
                </a:cubicBezTo>
                <a:lnTo>
                  <a:pt x="227584" y="455168"/>
                </a:lnTo>
                <a:cubicBezTo>
                  <a:pt x="101893" y="455168"/>
                  <a:pt x="0" y="353275"/>
                  <a:pt x="0" y="227584"/>
                </a:cubicBezTo>
                <a:lnTo>
                  <a:pt x="0" y="227584"/>
                </a:lnTo>
                <a:cubicBezTo>
                  <a:pt x="0" y="101893"/>
                  <a:pt x="101893" y="0"/>
                  <a:pt x="227584" y="0"/>
                </a:cubicBezTo>
                <a:close/>
              </a:path>
            </a:pathLst>
          </a:custGeom>
          <a:solidFill>
            <a:srgbClr val="8B7355"/>
          </a:solidFill>
          <a:ln/>
        </p:spPr>
      </p:sp>
      <p:sp>
        <p:nvSpPr>
          <p:cNvPr id="46" name="Shape 44"/>
          <p:cNvSpPr/>
          <p:nvPr/>
        </p:nvSpPr>
        <p:spPr>
          <a:xfrm>
            <a:off x="4577207" y="4364736"/>
            <a:ext cx="146304" cy="195072"/>
          </a:xfrm>
          <a:custGeom>
            <a:avLst/>
            <a:gdLst/>
            <a:ahLst/>
            <a:cxnLst/>
            <a:rect l="l" t="t" r="r" b="b"/>
            <a:pathLst>
              <a:path w="146304" h="195072">
                <a:moveTo>
                  <a:pt x="24384" y="0"/>
                </a:moveTo>
                <a:cubicBezTo>
                  <a:pt x="10935" y="0"/>
                  <a:pt x="0" y="10935"/>
                  <a:pt x="0" y="24384"/>
                </a:cubicBezTo>
                <a:lnTo>
                  <a:pt x="0" y="170688"/>
                </a:lnTo>
                <a:cubicBezTo>
                  <a:pt x="0" y="184137"/>
                  <a:pt x="10935" y="195072"/>
                  <a:pt x="24384" y="195072"/>
                </a:cubicBezTo>
                <a:lnTo>
                  <a:pt x="121920" y="195072"/>
                </a:lnTo>
                <a:cubicBezTo>
                  <a:pt x="135369" y="195072"/>
                  <a:pt x="146304" y="184137"/>
                  <a:pt x="146304" y="170688"/>
                </a:cubicBezTo>
                <a:lnTo>
                  <a:pt x="146304" y="24384"/>
                </a:lnTo>
                <a:cubicBezTo>
                  <a:pt x="146304" y="10935"/>
                  <a:pt x="135369" y="0"/>
                  <a:pt x="121920" y="0"/>
                </a:cubicBezTo>
                <a:lnTo>
                  <a:pt x="24384" y="0"/>
                </a:lnTo>
                <a:close/>
                <a:moveTo>
                  <a:pt x="67056" y="134112"/>
                </a:moveTo>
                <a:lnTo>
                  <a:pt x="79248" y="134112"/>
                </a:lnTo>
                <a:cubicBezTo>
                  <a:pt x="85992" y="134112"/>
                  <a:pt x="91440" y="139560"/>
                  <a:pt x="91440" y="146304"/>
                </a:cubicBezTo>
                <a:lnTo>
                  <a:pt x="91440" y="176784"/>
                </a:lnTo>
                <a:lnTo>
                  <a:pt x="54864" y="176784"/>
                </a:lnTo>
                <a:lnTo>
                  <a:pt x="54864" y="146304"/>
                </a:lnTo>
                <a:cubicBezTo>
                  <a:pt x="54864" y="139560"/>
                  <a:pt x="60312" y="134112"/>
                  <a:pt x="67056" y="134112"/>
                </a:cubicBezTo>
                <a:close/>
                <a:moveTo>
                  <a:pt x="36576" y="42672"/>
                </a:moveTo>
                <a:cubicBezTo>
                  <a:pt x="36576" y="39319"/>
                  <a:pt x="39319" y="36576"/>
                  <a:pt x="42672" y="36576"/>
                </a:cubicBezTo>
                <a:lnTo>
                  <a:pt x="54864" y="36576"/>
                </a:lnTo>
                <a:cubicBezTo>
                  <a:pt x="58217" y="36576"/>
                  <a:pt x="60960" y="39319"/>
                  <a:pt x="60960" y="42672"/>
                </a:cubicBezTo>
                <a:lnTo>
                  <a:pt x="60960" y="54864"/>
                </a:lnTo>
                <a:cubicBezTo>
                  <a:pt x="60960" y="58217"/>
                  <a:pt x="58217" y="60960"/>
                  <a:pt x="54864" y="60960"/>
                </a:cubicBezTo>
                <a:lnTo>
                  <a:pt x="42672" y="60960"/>
                </a:lnTo>
                <a:cubicBezTo>
                  <a:pt x="39319" y="60960"/>
                  <a:pt x="36576" y="58217"/>
                  <a:pt x="36576" y="54864"/>
                </a:cubicBezTo>
                <a:lnTo>
                  <a:pt x="36576" y="42672"/>
                </a:lnTo>
                <a:close/>
                <a:moveTo>
                  <a:pt x="91440" y="36576"/>
                </a:moveTo>
                <a:lnTo>
                  <a:pt x="103632" y="36576"/>
                </a:lnTo>
                <a:cubicBezTo>
                  <a:pt x="106985" y="36576"/>
                  <a:pt x="109728" y="39319"/>
                  <a:pt x="109728" y="42672"/>
                </a:cubicBezTo>
                <a:lnTo>
                  <a:pt x="109728" y="54864"/>
                </a:lnTo>
                <a:cubicBezTo>
                  <a:pt x="109728" y="58217"/>
                  <a:pt x="106985" y="60960"/>
                  <a:pt x="103632" y="60960"/>
                </a:cubicBezTo>
                <a:lnTo>
                  <a:pt x="91440" y="60960"/>
                </a:lnTo>
                <a:cubicBezTo>
                  <a:pt x="88087" y="60960"/>
                  <a:pt x="85344" y="58217"/>
                  <a:pt x="85344" y="54864"/>
                </a:cubicBezTo>
                <a:lnTo>
                  <a:pt x="85344" y="42672"/>
                </a:lnTo>
                <a:cubicBezTo>
                  <a:pt x="85344" y="39319"/>
                  <a:pt x="88087" y="36576"/>
                  <a:pt x="91440" y="36576"/>
                </a:cubicBezTo>
                <a:close/>
                <a:moveTo>
                  <a:pt x="36576" y="91440"/>
                </a:moveTo>
                <a:cubicBezTo>
                  <a:pt x="36576" y="88087"/>
                  <a:pt x="39319" y="85344"/>
                  <a:pt x="42672" y="85344"/>
                </a:cubicBezTo>
                <a:lnTo>
                  <a:pt x="54864" y="85344"/>
                </a:lnTo>
                <a:cubicBezTo>
                  <a:pt x="58217" y="85344"/>
                  <a:pt x="60960" y="88087"/>
                  <a:pt x="60960" y="91440"/>
                </a:cubicBezTo>
                <a:lnTo>
                  <a:pt x="60960" y="103632"/>
                </a:lnTo>
                <a:cubicBezTo>
                  <a:pt x="60960" y="106985"/>
                  <a:pt x="58217" y="109728"/>
                  <a:pt x="54864" y="109728"/>
                </a:cubicBezTo>
                <a:lnTo>
                  <a:pt x="42672" y="109728"/>
                </a:lnTo>
                <a:cubicBezTo>
                  <a:pt x="39319" y="109728"/>
                  <a:pt x="36576" y="106985"/>
                  <a:pt x="36576" y="103632"/>
                </a:cubicBezTo>
                <a:lnTo>
                  <a:pt x="36576" y="91440"/>
                </a:lnTo>
                <a:close/>
                <a:moveTo>
                  <a:pt x="91440" y="85344"/>
                </a:moveTo>
                <a:lnTo>
                  <a:pt x="103632" y="85344"/>
                </a:lnTo>
                <a:cubicBezTo>
                  <a:pt x="106985" y="85344"/>
                  <a:pt x="109728" y="88087"/>
                  <a:pt x="109728" y="91440"/>
                </a:cubicBezTo>
                <a:lnTo>
                  <a:pt x="109728" y="103632"/>
                </a:lnTo>
                <a:cubicBezTo>
                  <a:pt x="109728" y="106985"/>
                  <a:pt x="106985" y="109728"/>
                  <a:pt x="103632" y="109728"/>
                </a:cubicBezTo>
                <a:lnTo>
                  <a:pt x="91440" y="109728"/>
                </a:lnTo>
                <a:cubicBezTo>
                  <a:pt x="88087" y="109728"/>
                  <a:pt x="85344" y="106985"/>
                  <a:pt x="85344" y="103632"/>
                </a:cubicBezTo>
                <a:lnTo>
                  <a:pt x="85344" y="91440"/>
                </a:lnTo>
                <a:cubicBezTo>
                  <a:pt x="85344" y="88087"/>
                  <a:pt x="88087" y="85344"/>
                  <a:pt x="91440" y="85344"/>
                </a:cubicBezTo>
                <a:close/>
              </a:path>
            </a:pathLst>
          </a:custGeom>
          <a:solidFill>
            <a:srgbClr val="FDFBF7"/>
          </a:solidFill>
          <a:ln/>
        </p:spPr>
      </p:sp>
      <p:sp>
        <p:nvSpPr>
          <p:cNvPr id="47" name="Text 45"/>
          <p:cNvSpPr/>
          <p:nvPr/>
        </p:nvSpPr>
        <p:spPr>
          <a:xfrm>
            <a:off x="4422775" y="4819904"/>
            <a:ext cx="3430016" cy="2275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80" b="1" dirty="0">
                <a:solidFill>
                  <a:srgbClr val="3D3D3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Firmenevents</a:t>
            </a:r>
            <a:endParaRPr lang="en-US" sz="1600" dirty="0"/>
          </a:p>
        </p:txBody>
      </p:sp>
      <p:sp>
        <p:nvSpPr>
          <p:cNvPr id="48" name="Text 46"/>
          <p:cNvSpPr/>
          <p:nvPr/>
        </p:nvSpPr>
        <p:spPr>
          <a:xfrm>
            <a:off x="4422775" y="5145024"/>
            <a:ext cx="3413760" cy="4714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24" dirty="0">
                <a:solidFill>
                  <a:srgbClr val="3D3D3D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Betriebsfeste, Tagungen und Weihnachtsfeiern. Professioneller Auftritt für Unternehmenskunden.</a:t>
            </a:r>
            <a:endParaRPr lang="en-US" sz="1600" dirty="0"/>
          </a:p>
        </p:txBody>
      </p:sp>
      <p:sp>
        <p:nvSpPr>
          <p:cNvPr id="49" name="Shape 47"/>
          <p:cNvSpPr/>
          <p:nvPr/>
        </p:nvSpPr>
        <p:spPr>
          <a:xfrm>
            <a:off x="4422775" y="5750560"/>
            <a:ext cx="3348736" cy="8128"/>
          </a:xfrm>
          <a:custGeom>
            <a:avLst/>
            <a:gdLst/>
            <a:ahLst/>
            <a:cxnLst/>
            <a:rect l="l" t="t" r="r" b="b"/>
            <a:pathLst>
              <a:path w="3348736" h="8128">
                <a:moveTo>
                  <a:pt x="0" y="0"/>
                </a:moveTo>
                <a:lnTo>
                  <a:pt x="3348736" y="0"/>
                </a:lnTo>
                <a:lnTo>
                  <a:pt x="3348736" y="8128"/>
                </a:lnTo>
                <a:lnTo>
                  <a:pt x="0" y="8128"/>
                </a:lnTo>
                <a:lnTo>
                  <a:pt x="0" y="0"/>
                </a:lnTo>
                <a:close/>
              </a:path>
            </a:pathLst>
          </a:custGeom>
          <a:solidFill>
            <a:srgbClr val="8B7355">
              <a:alpha val="20000"/>
            </a:srgbClr>
          </a:solidFill>
          <a:ln/>
        </p:spPr>
      </p:sp>
      <p:sp>
        <p:nvSpPr>
          <p:cNvPr id="50" name="Text 48"/>
          <p:cNvSpPr/>
          <p:nvPr/>
        </p:nvSpPr>
        <p:spPr>
          <a:xfrm>
            <a:off x="4422775" y="5900928"/>
            <a:ext cx="503936" cy="162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96" dirty="0">
                <a:solidFill>
                  <a:srgbClr val="3D3D3D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Frequenz</a:t>
            </a:r>
            <a:endParaRPr lang="en-US" sz="1600" dirty="0"/>
          </a:p>
        </p:txBody>
      </p:sp>
      <p:sp>
        <p:nvSpPr>
          <p:cNvPr id="51" name="Text 49"/>
          <p:cNvSpPr/>
          <p:nvPr/>
        </p:nvSpPr>
        <p:spPr>
          <a:xfrm>
            <a:off x="7110095" y="5884672"/>
            <a:ext cx="731520" cy="1950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24" b="1" dirty="0">
                <a:solidFill>
                  <a:srgbClr val="8B735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Auf Anfrage</a:t>
            </a:r>
            <a:endParaRPr lang="en-US" sz="1600" dirty="0"/>
          </a:p>
        </p:txBody>
      </p:sp>
      <p:sp>
        <p:nvSpPr>
          <p:cNvPr id="52" name="Text 50"/>
          <p:cNvSpPr/>
          <p:nvPr/>
        </p:nvSpPr>
        <p:spPr>
          <a:xfrm>
            <a:off x="4422775" y="6161024"/>
            <a:ext cx="650240" cy="162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96" dirty="0">
                <a:solidFill>
                  <a:srgbClr val="3D3D3D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Umsatz/Tag</a:t>
            </a:r>
            <a:endParaRPr lang="en-US" sz="1600" dirty="0"/>
          </a:p>
        </p:txBody>
      </p:sp>
      <p:sp>
        <p:nvSpPr>
          <p:cNvPr id="53" name="Text 51"/>
          <p:cNvSpPr/>
          <p:nvPr/>
        </p:nvSpPr>
        <p:spPr>
          <a:xfrm>
            <a:off x="7044563" y="6144768"/>
            <a:ext cx="796544" cy="1950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24" b="1" dirty="0">
                <a:solidFill>
                  <a:srgbClr val="8B735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800-1.500 €</a:t>
            </a:r>
            <a:endParaRPr lang="en-US" sz="1600" dirty="0"/>
          </a:p>
        </p:txBody>
      </p:sp>
      <p:sp>
        <p:nvSpPr>
          <p:cNvPr id="54" name="Shape 52"/>
          <p:cNvSpPr/>
          <p:nvPr/>
        </p:nvSpPr>
        <p:spPr>
          <a:xfrm>
            <a:off x="8130286" y="4039616"/>
            <a:ext cx="3738880" cy="2495296"/>
          </a:xfrm>
          <a:custGeom>
            <a:avLst/>
            <a:gdLst/>
            <a:ahLst/>
            <a:cxnLst/>
            <a:rect l="l" t="t" r="r" b="b"/>
            <a:pathLst>
              <a:path w="3738880" h="2495296">
                <a:moveTo>
                  <a:pt x="97541" y="0"/>
                </a:moveTo>
                <a:lnTo>
                  <a:pt x="3641339" y="0"/>
                </a:lnTo>
                <a:cubicBezTo>
                  <a:pt x="3695209" y="0"/>
                  <a:pt x="3738880" y="43671"/>
                  <a:pt x="3738880" y="97541"/>
                </a:cubicBezTo>
                <a:lnTo>
                  <a:pt x="3738880" y="2397755"/>
                </a:lnTo>
                <a:cubicBezTo>
                  <a:pt x="3738880" y="2451625"/>
                  <a:pt x="3695209" y="2495296"/>
                  <a:pt x="3641339" y="2495296"/>
                </a:cubicBezTo>
                <a:lnTo>
                  <a:pt x="97541" y="2495296"/>
                </a:lnTo>
                <a:cubicBezTo>
                  <a:pt x="43671" y="2495296"/>
                  <a:pt x="0" y="2451625"/>
                  <a:pt x="0" y="2397755"/>
                </a:cubicBezTo>
                <a:lnTo>
                  <a:pt x="0" y="97541"/>
                </a:lnTo>
                <a:cubicBezTo>
                  <a:pt x="0" y="43707"/>
                  <a:pt x="43707" y="0"/>
                  <a:pt x="97541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48768" dist="32512" dir="5400000">
              <a:srgbClr val="000000">
                <a:alpha val="10196"/>
              </a:srgbClr>
            </a:outerShdw>
          </a:effectLst>
        </p:spPr>
      </p:sp>
      <p:sp>
        <p:nvSpPr>
          <p:cNvPr id="55" name="Shape 53"/>
          <p:cNvSpPr/>
          <p:nvPr/>
        </p:nvSpPr>
        <p:spPr>
          <a:xfrm>
            <a:off x="8325358" y="4234688"/>
            <a:ext cx="455168" cy="455168"/>
          </a:xfrm>
          <a:custGeom>
            <a:avLst/>
            <a:gdLst/>
            <a:ahLst/>
            <a:cxnLst/>
            <a:rect l="l" t="t" r="r" b="b"/>
            <a:pathLst>
              <a:path w="455168" h="455168">
                <a:moveTo>
                  <a:pt x="227584" y="0"/>
                </a:moveTo>
                <a:lnTo>
                  <a:pt x="227584" y="0"/>
                </a:lnTo>
                <a:cubicBezTo>
                  <a:pt x="353275" y="0"/>
                  <a:pt x="455168" y="101893"/>
                  <a:pt x="455168" y="227584"/>
                </a:cubicBezTo>
                <a:lnTo>
                  <a:pt x="455168" y="227584"/>
                </a:lnTo>
                <a:cubicBezTo>
                  <a:pt x="455168" y="353275"/>
                  <a:pt x="353275" y="455168"/>
                  <a:pt x="227584" y="455168"/>
                </a:cubicBezTo>
                <a:lnTo>
                  <a:pt x="227584" y="455168"/>
                </a:lnTo>
                <a:cubicBezTo>
                  <a:pt x="101893" y="455168"/>
                  <a:pt x="0" y="353275"/>
                  <a:pt x="0" y="227584"/>
                </a:cubicBezTo>
                <a:lnTo>
                  <a:pt x="0" y="227584"/>
                </a:lnTo>
                <a:cubicBezTo>
                  <a:pt x="0" y="101893"/>
                  <a:pt x="101893" y="0"/>
                  <a:pt x="227584" y="0"/>
                </a:cubicBezTo>
                <a:close/>
              </a:path>
            </a:pathLst>
          </a:custGeom>
          <a:solidFill>
            <a:srgbClr val="E07A5F"/>
          </a:solidFill>
          <a:ln/>
        </p:spPr>
      </p:sp>
      <p:sp>
        <p:nvSpPr>
          <p:cNvPr id="56" name="Shape 54"/>
          <p:cNvSpPr/>
          <p:nvPr/>
        </p:nvSpPr>
        <p:spPr>
          <a:xfrm>
            <a:off x="8467598" y="4364736"/>
            <a:ext cx="170688" cy="195072"/>
          </a:xfrm>
          <a:custGeom>
            <a:avLst/>
            <a:gdLst/>
            <a:ahLst/>
            <a:cxnLst/>
            <a:rect l="l" t="t" r="r" b="b"/>
            <a:pathLst>
              <a:path w="170688" h="195072">
                <a:moveTo>
                  <a:pt x="85344" y="-12192"/>
                </a:moveTo>
                <a:cubicBezTo>
                  <a:pt x="88011" y="-12192"/>
                  <a:pt x="90564" y="-11011"/>
                  <a:pt x="92316" y="-8953"/>
                </a:cubicBezTo>
                <a:lnTo>
                  <a:pt x="144132" y="52006"/>
                </a:lnTo>
                <a:cubicBezTo>
                  <a:pt x="146456" y="54712"/>
                  <a:pt x="146952" y="58522"/>
                  <a:pt x="145466" y="61760"/>
                </a:cubicBezTo>
                <a:cubicBezTo>
                  <a:pt x="143980" y="64999"/>
                  <a:pt x="140741" y="67056"/>
                  <a:pt x="137160" y="67056"/>
                </a:cubicBezTo>
                <a:lnTo>
                  <a:pt x="127673" y="67056"/>
                </a:lnTo>
                <a:lnTo>
                  <a:pt x="156324" y="100774"/>
                </a:lnTo>
                <a:cubicBezTo>
                  <a:pt x="158648" y="103480"/>
                  <a:pt x="159144" y="107290"/>
                  <a:pt x="157658" y="110528"/>
                </a:cubicBezTo>
                <a:cubicBezTo>
                  <a:pt x="156172" y="113767"/>
                  <a:pt x="152933" y="115824"/>
                  <a:pt x="149352" y="115824"/>
                </a:cubicBezTo>
                <a:lnTo>
                  <a:pt x="134684" y="115824"/>
                </a:lnTo>
                <a:lnTo>
                  <a:pt x="168516" y="155639"/>
                </a:lnTo>
                <a:cubicBezTo>
                  <a:pt x="170840" y="158344"/>
                  <a:pt x="171336" y="162154"/>
                  <a:pt x="169850" y="165392"/>
                </a:cubicBezTo>
                <a:cubicBezTo>
                  <a:pt x="168364" y="168631"/>
                  <a:pt x="165125" y="170688"/>
                  <a:pt x="161544" y="170688"/>
                </a:cubicBezTo>
                <a:lnTo>
                  <a:pt x="97536" y="170688"/>
                </a:lnTo>
                <a:lnTo>
                  <a:pt x="97536" y="195072"/>
                </a:lnTo>
                <a:cubicBezTo>
                  <a:pt x="97536" y="201816"/>
                  <a:pt x="92088" y="207264"/>
                  <a:pt x="85344" y="207264"/>
                </a:cubicBezTo>
                <a:cubicBezTo>
                  <a:pt x="78600" y="207264"/>
                  <a:pt x="73152" y="201816"/>
                  <a:pt x="73152" y="195072"/>
                </a:cubicBezTo>
                <a:lnTo>
                  <a:pt x="73152" y="170688"/>
                </a:lnTo>
                <a:lnTo>
                  <a:pt x="9144" y="170688"/>
                </a:lnTo>
                <a:cubicBezTo>
                  <a:pt x="5563" y="170688"/>
                  <a:pt x="2324" y="168631"/>
                  <a:pt x="838" y="165392"/>
                </a:cubicBezTo>
                <a:cubicBezTo>
                  <a:pt x="-648" y="162154"/>
                  <a:pt x="-152" y="158344"/>
                  <a:pt x="2172" y="155639"/>
                </a:cubicBezTo>
                <a:lnTo>
                  <a:pt x="36005" y="115824"/>
                </a:lnTo>
                <a:lnTo>
                  <a:pt x="21336" y="115824"/>
                </a:lnTo>
                <a:cubicBezTo>
                  <a:pt x="17755" y="115824"/>
                  <a:pt x="14516" y="113767"/>
                  <a:pt x="13030" y="110528"/>
                </a:cubicBezTo>
                <a:cubicBezTo>
                  <a:pt x="11544" y="107290"/>
                  <a:pt x="12040" y="103480"/>
                  <a:pt x="14364" y="100774"/>
                </a:cubicBezTo>
                <a:lnTo>
                  <a:pt x="43015" y="67056"/>
                </a:lnTo>
                <a:lnTo>
                  <a:pt x="33528" y="67056"/>
                </a:lnTo>
                <a:cubicBezTo>
                  <a:pt x="29947" y="67056"/>
                  <a:pt x="26708" y="64999"/>
                  <a:pt x="25222" y="61760"/>
                </a:cubicBezTo>
                <a:cubicBezTo>
                  <a:pt x="23736" y="58522"/>
                  <a:pt x="24232" y="54712"/>
                  <a:pt x="26556" y="52006"/>
                </a:cubicBezTo>
                <a:lnTo>
                  <a:pt x="78372" y="-8953"/>
                </a:lnTo>
                <a:cubicBezTo>
                  <a:pt x="80124" y="-11011"/>
                  <a:pt x="82677" y="-12192"/>
                  <a:pt x="85344" y="-12192"/>
                </a:cubicBezTo>
                <a:close/>
              </a:path>
            </a:pathLst>
          </a:custGeom>
          <a:solidFill>
            <a:srgbClr val="FDFBF7"/>
          </a:solidFill>
          <a:ln/>
        </p:spPr>
      </p:sp>
      <p:sp>
        <p:nvSpPr>
          <p:cNvPr id="57" name="Text 55"/>
          <p:cNvSpPr/>
          <p:nvPr/>
        </p:nvSpPr>
        <p:spPr>
          <a:xfrm>
            <a:off x="8325358" y="4819904"/>
            <a:ext cx="3430016" cy="2275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80" b="1" dirty="0">
                <a:solidFill>
                  <a:srgbClr val="3D3D3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Weihnachtsmärkte</a:t>
            </a:r>
            <a:endParaRPr lang="en-US" sz="1600" dirty="0"/>
          </a:p>
        </p:txBody>
      </p:sp>
      <p:sp>
        <p:nvSpPr>
          <p:cNvPr id="58" name="Text 56"/>
          <p:cNvSpPr/>
          <p:nvPr/>
        </p:nvSpPr>
        <p:spPr>
          <a:xfrm>
            <a:off x="8325358" y="5145024"/>
            <a:ext cx="3413760" cy="4714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24" dirty="0">
                <a:solidFill>
                  <a:srgbClr val="3D3D3D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Saisonaler Höhepunkt mit besonderen Angeboten. Hohe Umsätze und festliche Atmosphäre.</a:t>
            </a:r>
            <a:endParaRPr lang="en-US" sz="1600" dirty="0"/>
          </a:p>
        </p:txBody>
      </p:sp>
      <p:sp>
        <p:nvSpPr>
          <p:cNvPr id="59" name="Shape 57"/>
          <p:cNvSpPr/>
          <p:nvPr/>
        </p:nvSpPr>
        <p:spPr>
          <a:xfrm>
            <a:off x="8325358" y="5750560"/>
            <a:ext cx="3348736" cy="8128"/>
          </a:xfrm>
          <a:custGeom>
            <a:avLst/>
            <a:gdLst/>
            <a:ahLst/>
            <a:cxnLst/>
            <a:rect l="l" t="t" r="r" b="b"/>
            <a:pathLst>
              <a:path w="3348736" h="8128">
                <a:moveTo>
                  <a:pt x="0" y="0"/>
                </a:moveTo>
                <a:lnTo>
                  <a:pt x="3348736" y="0"/>
                </a:lnTo>
                <a:lnTo>
                  <a:pt x="3348736" y="8128"/>
                </a:lnTo>
                <a:lnTo>
                  <a:pt x="0" y="8128"/>
                </a:lnTo>
                <a:lnTo>
                  <a:pt x="0" y="0"/>
                </a:lnTo>
                <a:close/>
              </a:path>
            </a:pathLst>
          </a:custGeom>
          <a:solidFill>
            <a:srgbClr val="E07A5F">
              <a:alpha val="20000"/>
            </a:srgbClr>
          </a:solidFill>
          <a:ln/>
        </p:spPr>
      </p:sp>
      <p:sp>
        <p:nvSpPr>
          <p:cNvPr id="60" name="Text 58"/>
          <p:cNvSpPr/>
          <p:nvPr/>
        </p:nvSpPr>
        <p:spPr>
          <a:xfrm>
            <a:off x="8325358" y="5900928"/>
            <a:ext cx="503936" cy="162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96" dirty="0">
                <a:solidFill>
                  <a:srgbClr val="3D3D3D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Frequenz</a:t>
            </a:r>
            <a:endParaRPr lang="en-US" sz="1600" dirty="0"/>
          </a:p>
        </p:txBody>
      </p:sp>
      <p:sp>
        <p:nvSpPr>
          <p:cNvPr id="61" name="Text 59"/>
          <p:cNvSpPr/>
          <p:nvPr/>
        </p:nvSpPr>
        <p:spPr>
          <a:xfrm>
            <a:off x="11021568" y="5884672"/>
            <a:ext cx="715264" cy="1950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24" b="1" dirty="0">
                <a:solidFill>
                  <a:srgbClr val="E07A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Adventszeit</a:t>
            </a:r>
            <a:endParaRPr lang="en-US" sz="1600" dirty="0"/>
          </a:p>
        </p:txBody>
      </p:sp>
      <p:sp>
        <p:nvSpPr>
          <p:cNvPr id="62" name="Text 60"/>
          <p:cNvSpPr/>
          <p:nvPr/>
        </p:nvSpPr>
        <p:spPr>
          <a:xfrm>
            <a:off x="8325358" y="6161024"/>
            <a:ext cx="650240" cy="162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96" dirty="0">
                <a:solidFill>
                  <a:srgbClr val="3D3D3D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Umsatz/Tag</a:t>
            </a:r>
            <a:endParaRPr lang="en-US" sz="1600" dirty="0"/>
          </a:p>
        </p:txBody>
      </p:sp>
      <p:sp>
        <p:nvSpPr>
          <p:cNvPr id="63" name="Text 61"/>
          <p:cNvSpPr/>
          <p:nvPr/>
        </p:nvSpPr>
        <p:spPr>
          <a:xfrm>
            <a:off x="10824210" y="6144768"/>
            <a:ext cx="918464" cy="1950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24" b="1" dirty="0">
                <a:solidFill>
                  <a:srgbClr val="E07A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1.000-2.000 €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DFB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65851" y="365851"/>
            <a:ext cx="11524321" cy="1829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08" b="1" spc="101" kern="0" dirty="0">
                <a:solidFill>
                  <a:srgbClr val="D4A574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06 / FINANZIERUNG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65851" y="658533"/>
            <a:ext cx="11679808" cy="4390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457" b="1" dirty="0">
                <a:solidFill>
                  <a:srgbClr val="3D3D3D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Investition &amp; Finanzierung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65851" y="1280480"/>
            <a:ext cx="5624966" cy="4783508"/>
          </a:xfrm>
          <a:custGeom>
            <a:avLst/>
            <a:gdLst/>
            <a:ahLst/>
            <a:cxnLst/>
            <a:rect l="l" t="t" r="r" b="b"/>
            <a:pathLst>
              <a:path w="5624966" h="4783508">
                <a:moveTo>
                  <a:pt x="109734" y="0"/>
                </a:moveTo>
                <a:lnTo>
                  <a:pt x="5515233" y="0"/>
                </a:lnTo>
                <a:cubicBezTo>
                  <a:pt x="5575837" y="0"/>
                  <a:pt x="5624966" y="49129"/>
                  <a:pt x="5624966" y="109734"/>
                </a:cubicBezTo>
                <a:lnTo>
                  <a:pt x="5624966" y="4673774"/>
                </a:lnTo>
                <a:cubicBezTo>
                  <a:pt x="5624966" y="4734378"/>
                  <a:pt x="5575837" y="4783508"/>
                  <a:pt x="5515233" y="4783508"/>
                </a:cubicBezTo>
                <a:lnTo>
                  <a:pt x="109734" y="4783508"/>
                </a:lnTo>
                <a:cubicBezTo>
                  <a:pt x="49129" y="4783508"/>
                  <a:pt x="0" y="4734378"/>
                  <a:pt x="0" y="4673774"/>
                </a:cubicBezTo>
                <a:lnTo>
                  <a:pt x="0" y="109734"/>
                </a:lnTo>
                <a:cubicBezTo>
                  <a:pt x="0" y="49170"/>
                  <a:pt x="49170" y="0"/>
                  <a:pt x="109734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54878" dist="36585" dir="5400000">
              <a:srgbClr val="000000">
                <a:alpha val="10196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640240" y="1536576"/>
            <a:ext cx="164633" cy="219511"/>
          </a:xfrm>
          <a:custGeom>
            <a:avLst/>
            <a:gdLst/>
            <a:ahLst/>
            <a:cxnLst/>
            <a:rect l="l" t="t" r="r" b="b"/>
            <a:pathLst>
              <a:path w="164633" h="219511">
                <a:moveTo>
                  <a:pt x="27439" y="0"/>
                </a:moveTo>
                <a:cubicBezTo>
                  <a:pt x="12305" y="0"/>
                  <a:pt x="0" y="12305"/>
                  <a:pt x="0" y="27439"/>
                </a:cubicBezTo>
                <a:lnTo>
                  <a:pt x="0" y="192072"/>
                </a:lnTo>
                <a:cubicBezTo>
                  <a:pt x="0" y="207206"/>
                  <a:pt x="12305" y="219511"/>
                  <a:pt x="27439" y="219511"/>
                </a:cubicBezTo>
                <a:lnTo>
                  <a:pt x="137194" y="219511"/>
                </a:lnTo>
                <a:cubicBezTo>
                  <a:pt x="152329" y="219511"/>
                  <a:pt x="164633" y="207206"/>
                  <a:pt x="164633" y="192072"/>
                </a:cubicBezTo>
                <a:lnTo>
                  <a:pt x="164633" y="27439"/>
                </a:lnTo>
                <a:cubicBezTo>
                  <a:pt x="164633" y="12305"/>
                  <a:pt x="152329" y="0"/>
                  <a:pt x="137194" y="0"/>
                </a:cubicBezTo>
                <a:lnTo>
                  <a:pt x="27439" y="0"/>
                </a:lnTo>
                <a:close/>
                <a:moveTo>
                  <a:pt x="41158" y="27439"/>
                </a:moveTo>
                <a:lnTo>
                  <a:pt x="123475" y="27439"/>
                </a:lnTo>
                <a:cubicBezTo>
                  <a:pt x="131063" y="27439"/>
                  <a:pt x="137194" y="33570"/>
                  <a:pt x="137194" y="41158"/>
                </a:cubicBezTo>
                <a:lnTo>
                  <a:pt x="137194" y="54878"/>
                </a:lnTo>
                <a:cubicBezTo>
                  <a:pt x="137194" y="62466"/>
                  <a:pt x="131063" y="68597"/>
                  <a:pt x="123475" y="68597"/>
                </a:cubicBezTo>
                <a:lnTo>
                  <a:pt x="41158" y="68597"/>
                </a:lnTo>
                <a:cubicBezTo>
                  <a:pt x="33570" y="68597"/>
                  <a:pt x="27439" y="62466"/>
                  <a:pt x="27439" y="54878"/>
                </a:cubicBezTo>
                <a:lnTo>
                  <a:pt x="27439" y="41158"/>
                </a:lnTo>
                <a:cubicBezTo>
                  <a:pt x="27439" y="33570"/>
                  <a:pt x="33570" y="27439"/>
                  <a:pt x="41158" y="27439"/>
                </a:cubicBezTo>
                <a:close/>
                <a:moveTo>
                  <a:pt x="48018" y="99466"/>
                </a:moveTo>
                <a:cubicBezTo>
                  <a:pt x="48018" y="105145"/>
                  <a:pt x="43407" y="109755"/>
                  <a:pt x="37728" y="109755"/>
                </a:cubicBezTo>
                <a:cubicBezTo>
                  <a:pt x="32049" y="109755"/>
                  <a:pt x="27439" y="105145"/>
                  <a:pt x="27439" y="99466"/>
                </a:cubicBezTo>
                <a:cubicBezTo>
                  <a:pt x="27439" y="93787"/>
                  <a:pt x="32049" y="89176"/>
                  <a:pt x="37728" y="89176"/>
                </a:cubicBezTo>
                <a:cubicBezTo>
                  <a:pt x="43407" y="89176"/>
                  <a:pt x="48018" y="93787"/>
                  <a:pt x="48018" y="99466"/>
                </a:cubicBezTo>
                <a:close/>
                <a:moveTo>
                  <a:pt x="82317" y="109755"/>
                </a:moveTo>
                <a:cubicBezTo>
                  <a:pt x="76638" y="109755"/>
                  <a:pt x="72027" y="105145"/>
                  <a:pt x="72027" y="99466"/>
                </a:cubicBezTo>
                <a:cubicBezTo>
                  <a:pt x="72027" y="93787"/>
                  <a:pt x="76638" y="89176"/>
                  <a:pt x="82317" y="89176"/>
                </a:cubicBezTo>
                <a:cubicBezTo>
                  <a:pt x="87996" y="89176"/>
                  <a:pt x="92606" y="93787"/>
                  <a:pt x="92606" y="99466"/>
                </a:cubicBezTo>
                <a:cubicBezTo>
                  <a:pt x="92606" y="105145"/>
                  <a:pt x="87996" y="109755"/>
                  <a:pt x="82317" y="109755"/>
                </a:cubicBezTo>
                <a:close/>
                <a:moveTo>
                  <a:pt x="137194" y="99466"/>
                </a:moveTo>
                <a:cubicBezTo>
                  <a:pt x="137194" y="105145"/>
                  <a:pt x="132584" y="109755"/>
                  <a:pt x="126905" y="109755"/>
                </a:cubicBezTo>
                <a:cubicBezTo>
                  <a:pt x="121226" y="109755"/>
                  <a:pt x="116615" y="105145"/>
                  <a:pt x="116615" y="99466"/>
                </a:cubicBezTo>
                <a:cubicBezTo>
                  <a:pt x="116615" y="93787"/>
                  <a:pt x="121226" y="89176"/>
                  <a:pt x="126905" y="89176"/>
                </a:cubicBezTo>
                <a:cubicBezTo>
                  <a:pt x="132584" y="89176"/>
                  <a:pt x="137194" y="93787"/>
                  <a:pt x="137194" y="99466"/>
                </a:cubicBezTo>
                <a:close/>
                <a:moveTo>
                  <a:pt x="37728" y="150914"/>
                </a:moveTo>
                <a:cubicBezTo>
                  <a:pt x="32049" y="150914"/>
                  <a:pt x="27439" y="146303"/>
                  <a:pt x="27439" y="140624"/>
                </a:cubicBezTo>
                <a:cubicBezTo>
                  <a:pt x="27439" y="134945"/>
                  <a:pt x="32049" y="130335"/>
                  <a:pt x="37728" y="130335"/>
                </a:cubicBezTo>
                <a:cubicBezTo>
                  <a:pt x="43407" y="130335"/>
                  <a:pt x="48018" y="134945"/>
                  <a:pt x="48018" y="140624"/>
                </a:cubicBezTo>
                <a:cubicBezTo>
                  <a:pt x="48018" y="146303"/>
                  <a:pt x="43407" y="150914"/>
                  <a:pt x="37728" y="150914"/>
                </a:cubicBezTo>
                <a:close/>
                <a:moveTo>
                  <a:pt x="92606" y="140624"/>
                </a:moveTo>
                <a:cubicBezTo>
                  <a:pt x="92606" y="146303"/>
                  <a:pt x="87996" y="150914"/>
                  <a:pt x="82317" y="150914"/>
                </a:cubicBezTo>
                <a:cubicBezTo>
                  <a:pt x="76638" y="150914"/>
                  <a:pt x="72027" y="146303"/>
                  <a:pt x="72027" y="140624"/>
                </a:cubicBezTo>
                <a:cubicBezTo>
                  <a:pt x="72027" y="134945"/>
                  <a:pt x="76638" y="130335"/>
                  <a:pt x="82317" y="130335"/>
                </a:cubicBezTo>
                <a:cubicBezTo>
                  <a:pt x="87996" y="130335"/>
                  <a:pt x="92606" y="134945"/>
                  <a:pt x="92606" y="140624"/>
                </a:cubicBezTo>
                <a:close/>
                <a:moveTo>
                  <a:pt x="126905" y="150914"/>
                </a:moveTo>
                <a:cubicBezTo>
                  <a:pt x="121226" y="150914"/>
                  <a:pt x="116615" y="146303"/>
                  <a:pt x="116615" y="140624"/>
                </a:cubicBezTo>
                <a:cubicBezTo>
                  <a:pt x="116615" y="134945"/>
                  <a:pt x="121226" y="130335"/>
                  <a:pt x="126905" y="130335"/>
                </a:cubicBezTo>
                <a:cubicBezTo>
                  <a:pt x="132584" y="130335"/>
                  <a:pt x="137194" y="134945"/>
                  <a:pt x="137194" y="140624"/>
                </a:cubicBezTo>
                <a:cubicBezTo>
                  <a:pt x="137194" y="146303"/>
                  <a:pt x="132584" y="150914"/>
                  <a:pt x="126905" y="150914"/>
                </a:cubicBezTo>
                <a:close/>
                <a:moveTo>
                  <a:pt x="27439" y="181782"/>
                </a:moveTo>
                <a:cubicBezTo>
                  <a:pt x="27439" y="176080"/>
                  <a:pt x="32026" y="171493"/>
                  <a:pt x="37728" y="171493"/>
                </a:cubicBezTo>
                <a:lnTo>
                  <a:pt x="85746" y="171493"/>
                </a:lnTo>
                <a:cubicBezTo>
                  <a:pt x="91449" y="171493"/>
                  <a:pt x="96036" y="176080"/>
                  <a:pt x="96036" y="181782"/>
                </a:cubicBezTo>
                <a:cubicBezTo>
                  <a:pt x="96036" y="187485"/>
                  <a:pt x="91449" y="192072"/>
                  <a:pt x="85746" y="192072"/>
                </a:cubicBezTo>
                <a:lnTo>
                  <a:pt x="37728" y="192072"/>
                </a:lnTo>
                <a:cubicBezTo>
                  <a:pt x="32026" y="192072"/>
                  <a:pt x="27439" y="187485"/>
                  <a:pt x="27439" y="181782"/>
                </a:cubicBezTo>
                <a:close/>
                <a:moveTo>
                  <a:pt x="126905" y="171493"/>
                </a:moveTo>
                <a:cubicBezTo>
                  <a:pt x="132607" y="171493"/>
                  <a:pt x="137194" y="176080"/>
                  <a:pt x="137194" y="181782"/>
                </a:cubicBezTo>
                <a:cubicBezTo>
                  <a:pt x="137194" y="187485"/>
                  <a:pt x="132607" y="192072"/>
                  <a:pt x="126905" y="192072"/>
                </a:cubicBezTo>
                <a:cubicBezTo>
                  <a:pt x="121203" y="192072"/>
                  <a:pt x="116615" y="187485"/>
                  <a:pt x="116615" y="181782"/>
                </a:cubicBezTo>
                <a:cubicBezTo>
                  <a:pt x="116615" y="176080"/>
                  <a:pt x="121203" y="171493"/>
                  <a:pt x="126905" y="171493"/>
                </a:cubicBezTo>
                <a:close/>
              </a:path>
            </a:pathLst>
          </a:custGeom>
          <a:solidFill>
            <a:srgbClr val="D4A574"/>
          </a:solidFill>
          <a:ln/>
        </p:spPr>
      </p:sp>
      <p:sp>
        <p:nvSpPr>
          <p:cNvPr id="6" name="Text 4"/>
          <p:cNvSpPr/>
          <p:nvPr/>
        </p:nvSpPr>
        <p:spPr>
          <a:xfrm>
            <a:off x="859751" y="1499991"/>
            <a:ext cx="5021311" cy="2926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728" b="1" dirty="0">
                <a:solidFill>
                  <a:srgbClr val="3D3D3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Investitionskosten</a:t>
            </a:r>
            <a:endParaRPr lang="en-US" sz="1600" dirty="0"/>
          </a:p>
        </p:txBody>
      </p:sp>
      <p:sp>
        <p:nvSpPr>
          <p:cNvPr id="7" name="Shape 5"/>
          <p:cNvSpPr/>
          <p:nvPr/>
        </p:nvSpPr>
        <p:spPr>
          <a:xfrm>
            <a:off x="585362" y="2309437"/>
            <a:ext cx="5185944" cy="9146"/>
          </a:xfrm>
          <a:custGeom>
            <a:avLst/>
            <a:gdLst/>
            <a:ahLst/>
            <a:cxnLst/>
            <a:rect l="l" t="t" r="r" b="b"/>
            <a:pathLst>
              <a:path w="5185944" h="9146">
                <a:moveTo>
                  <a:pt x="0" y="0"/>
                </a:moveTo>
                <a:lnTo>
                  <a:pt x="5185944" y="0"/>
                </a:lnTo>
                <a:lnTo>
                  <a:pt x="5185944" y="9146"/>
                </a:lnTo>
                <a:lnTo>
                  <a:pt x="0" y="9146"/>
                </a:lnTo>
                <a:lnTo>
                  <a:pt x="0" y="0"/>
                </a:lnTo>
                <a:close/>
              </a:path>
            </a:pathLst>
          </a:custGeom>
          <a:solidFill>
            <a:srgbClr val="D4A574">
              <a:alpha val="20000"/>
            </a:srgbClr>
          </a:solidFill>
          <a:ln/>
        </p:spPr>
      </p:sp>
      <p:sp>
        <p:nvSpPr>
          <p:cNvPr id="8" name="Text 6"/>
          <p:cNvSpPr/>
          <p:nvPr/>
        </p:nvSpPr>
        <p:spPr>
          <a:xfrm>
            <a:off x="585362" y="2012183"/>
            <a:ext cx="1719502" cy="2195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52" dirty="0">
                <a:solidFill>
                  <a:srgbClr val="3D3D3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APE-Fahrzeug (gebraucht)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5243395" y="2012183"/>
            <a:ext cx="594509" cy="2195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52" b="1" dirty="0">
                <a:solidFill>
                  <a:srgbClr val="3D3D3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3.000 €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585362" y="2794191"/>
            <a:ext cx="5185944" cy="9146"/>
          </a:xfrm>
          <a:custGeom>
            <a:avLst/>
            <a:gdLst/>
            <a:ahLst/>
            <a:cxnLst/>
            <a:rect l="l" t="t" r="r" b="b"/>
            <a:pathLst>
              <a:path w="5185944" h="9146">
                <a:moveTo>
                  <a:pt x="0" y="0"/>
                </a:moveTo>
                <a:lnTo>
                  <a:pt x="5185944" y="0"/>
                </a:lnTo>
                <a:lnTo>
                  <a:pt x="5185944" y="9146"/>
                </a:lnTo>
                <a:lnTo>
                  <a:pt x="0" y="9146"/>
                </a:lnTo>
                <a:lnTo>
                  <a:pt x="0" y="0"/>
                </a:lnTo>
                <a:close/>
              </a:path>
            </a:pathLst>
          </a:custGeom>
          <a:solidFill>
            <a:srgbClr val="D4A574">
              <a:alpha val="20000"/>
            </a:srgbClr>
          </a:solidFill>
          <a:ln/>
        </p:spPr>
      </p:sp>
      <p:sp>
        <p:nvSpPr>
          <p:cNvPr id="11" name="Text 9"/>
          <p:cNvSpPr/>
          <p:nvPr/>
        </p:nvSpPr>
        <p:spPr>
          <a:xfrm>
            <a:off x="585362" y="2496936"/>
            <a:ext cx="1509137" cy="2195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52" dirty="0">
                <a:solidFill>
                  <a:srgbClr val="3D3D3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Umbau zum Foodtruck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5271119" y="2496936"/>
            <a:ext cx="567070" cy="2195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52" b="1" dirty="0">
                <a:solidFill>
                  <a:srgbClr val="3D3D3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7.500 €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585362" y="3278944"/>
            <a:ext cx="5185944" cy="9146"/>
          </a:xfrm>
          <a:custGeom>
            <a:avLst/>
            <a:gdLst/>
            <a:ahLst/>
            <a:cxnLst/>
            <a:rect l="l" t="t" r="r" b="b"/>
            <a:pathLst>
              <a:path w="5185944" h="9146">
                <a:moveTo>
                  <a:pt x="0" y="0"/>
                </a:moveTo>
                <a:lnTo>
                  <a:pt x="5185944" y="0"/>
                </a:lnTo>
                <a:lnTo>
                  <a:pt x="5185944" y="9146"/>
                </a:lnTo>
                <a:lnTo>
                  <a:pt x="0" y="9146"/>
                </a:lnTo>
                <a:lnTo>
                  <a:pt x="0" y="0"/>
                </a:lnTo>
                <a:close/>
              </a:path>
            </a:pathLst>
          </a:custGeom>
          <a:solidFill>
            <a:srgbClr val="D4A574">
              <a:alpha val="20000"/>
            </a:srgbClr>
          </a:solidFill>
          <a:ln/>
        </p:spPr>
      </p:sp>
      <p:sp>
        <p:nvSpPr>
          <p:cNvPr id="14" name="Text 12"/>
          <p:cNvSpPr/>
          <p:nvPr/>
        </p:nvSpPr>
        <p:spPr>
          <a:xfrm>
            <a:off x="585362" y="2981689"/>
            <a:ext cx="1271334" cy="2195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52" dirty="0">
                <a:solidFill>
                  <a:srgbClr val="3D3D3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Küchenausstattung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5263545" y="2981689"/>
            <a:ext cx="576216" cy="2195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52" b="1" dirty="0">
                <a:solidFill>
                  <a:srgbClr val="3D3D3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2.500 €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585362" y="3763697"/>
            <a:ext cx="5185944" cy="9146"/>
          </a:xfrm>
          <a:custGeom>
            <a:avLst/>
            <a:gdLst/>
            <a:ahLst/>
            <a:cxnLst/>
            <a:rect l="l" t="t" r="r" b="b"/>
            <a:pathLst>
              <a:path w="5185944" h="9146">
                <a:moveTo>
                  <a:pt x="0" y="0"/>
                </a:moveTo>
                <a:lnTo>
                  <a:pt x="5185944" y="0"/>
                </a:lnTo>
                <a:lnTo>
                  <a:pt x="5185944" y="9146"/>
                </a:lnTo>
                <a:lnTo>
                  <a:pt x="0" y="9146"/>
                </a:lnTo>
                <a:lnTo>
                  <a:pt x="0" y="0"/>
                </a:lnTo>
                <a:close/>
              </a:path>
            </a:pathLst>
          </a:custGeom>
          <a:solidFill>
            <a:srgbClr val="D4A574">
              <a:alpha val="20000"/>
            </a:srgbClr>
          </a:solidFill>
          <a:ln/>
        </p:spPr>
      </p:sp>
      <p:sp>
        <p:nvSpPr>
          <p:cNvPr id="17" name="Text 15"/>
          <p:cNvSpPr/>
          <p:nvPr/>
        </p:nvSpPr>
        <p:spPr>
          <a:xfrm>
            <a:off x="585362" y="3466443"/>
            <a:ext cx="1079262" cy="2195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52" dirty="0">
                <a:solidFill>
                  <a:srgbClr val="3D3D3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Kaffeemaschine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5263688" y="3466443"/>
            <a:ext cx="576216" cy="2195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52" b="1" dirty="0">
                <a:solidFill>
                  <a:srgbClr val="3D3D3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4.500 €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585362" y="4248450"/>
            <a:ext cx="5185944" cy="9146"/>
          </a:xfrm>
          <a:custGeom>
            <a:avLst/>
            <a:gdLst/>
            <a:ahLst/>
            <a:cxnLst/>
            <a:rect l="l" t="t" r="r" b="b"/>
            <a:pathLst>
              <a:path w="5185944" h="9146">
                <a:moveTo>
                  <a:pt x="0" y="0"/>
                </a:moveTo>
                <a:lnTo>
                  <a:pt x="5185944" y="0"/>
                </a:lnTo>
                <a:lnTo>
                  <a:pt x="5185944" y="9146"/>
                </a:lnTo>
                <a:lnTo>
                  <a:pt x="0" y="9146"/>
                </a:lnTo>
                <a:lnTo>
                  <a:pt x="0" y="0"/>
                </a:lnTo>
                <a:close/>
              </a:path>
            </a:pathLst>
          </a:custGeom>
          <a:solidFill>
            <a:srgbClr val="D4A574">
              <a:alpha val="20000"/>
            </a:srgbClr>
          </a:solidFill>
          <a:ln/>
        </p:spPr>
      </p:sp>
      <p:sp>
        <p:nvSpPr>
          <p:cNvPr id="20" name="Text 18"/>
          <p:cNvSpPr/>
          <p:nvPr/>
        </p:nvSpPr>
        <p:spPr>
          <a:xfrm>
            <a:off x="585362" y="3951196"/>
            <a:ext cx="1646332" cy="2195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52" dirty="0">
                <a:solidFill>
                  <a:srgbClr val="3D3D3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Erstausstattung (Zutaten)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5372443" y="3951196"/>
            <a:ext cx="466461" cy="2195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52" b="1" dirty="0">
                <a:solidFill>
                  <a:srgbClr val="3D3D3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500 €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585362" y="4733203"/>
            <a:ext cx="5185944" cy="9146"/>
          </a:xfrm>
          <a:custGeom>
            <a:avLst/>
            <a:gdLst/>
            <a:ahLst/>
            <a:cxnLst/>
            <a:rect l="l" t="t" r="r" b="b"/>
            <a:pathLst>
              <a:path w="5185944" h="9146">
                <a:moveTo>
                  <a:pt x="0" y="0"/>
                </a:moveTo>
                <a:lnTo>
                  <a:pt x="5185944" y="0"/>
                </a:lnTo>
                <a:lnTo>
                  <a:pt x="5185944" y="9146"/>
                </a:lnTo>
                <a:lnTo>
                  <a:pt x="0" y="9146"/>
                </a:lnTo>
                <a:lnTo>
                  <a:pt x="0" y="0"/>
                </a:lnTo>
                <a:close/>
              </a:path>
            </a:pathLst>
          </a:custGeom>
          <a:solidFill>
            <a:srgbClr val="D4A574">
              <a:alpha val="20000"/>
            </a:srgbClr>
          </a:solidFill>
          <a:ln/>
        </p:spPr>
      </p:sp>
      <p:sp>
        <p:nvSpPr>
          <p:cNvPr id="23" name="Text 21"/>
          <p:cNvSpPr/>
          <p:nvPr/>
        </p:nvSpPr>
        <p:spPr>
          <a:xfrm>
            <a:off x="585362" y="4435949"/>
            <a:ext cx="1820111" cy="2195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52" dirty="0">
                <a:solidFill>
                  <a:srgbClr val="3D3D3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Genehmigungen &amp; Lizenzen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5372872" y="4435949"/>
            <a:ext cx="466461" cy="2195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52" b="1" dirty="0">
                <a:solidFill>
                  <a:srgbClr val="3D3D3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300 €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585362" y="5217956"/>
            <a:ext cx="5185944" cy="9146"/>
          </a:xfrm>
          <a:custGeom>
            <a:avLst/>
            <a:gdLst/>
            <a:ahLst/>
            <a:cxnLst/>
            <a:rect l="l" t="t" r="r" b="b"/>
            <a:pathLst>
              <a:path w="5185944" h="9146">
                <a:moveTo>
                  <a:pt x="0" y="0"/>
                </a:moveTo>
                <a:lnTo>
                  <a:pt x="5185944" y="0"/>
                </a:lnTo>
                <a:lnTo>
                  <a:pt x="5185944" y="9146"/>
                </a:lnTo>
                <a:lnTo>
                  <a:pt x="0" y="9146"/>
                </a:lnTo>
                <a:lnTo>
                  <a:pt x="0" y="0"/>
                </a:lnTo>
                <a:close/>
              </a:path>
            </a:pathLst>
          </a:custGeom>
          <a:solidFill>
            <a:srgbClr val="D4A574">
              <a:alpha val="20000"/>
            </a:srgbClr>
          </a:solidFill>
          <a:ln/>
        </p:spPr>
      </p:sp>
      <p:sp>
        <p:nvSpPr>
          <p:cNvPr id="26" name="Text 24"/>
          <p:cNvSpPr/>
          <p:nvPr/>
        </p:nvSpPr>
        <p:spPr>
          <a:xfrm>
            <a:off x="585362" y="4920702"/>
            <a:ext cx="1481698" cy="2195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52" dirty="0">
                <a:solidFill>
                  <a:srgbClr val="3D3D3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Marketing &amp; Werbung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5384305" y="4920702"/>
            <a:ext cx="457314" cy="2195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52" b="1" dirty="0">
                <a:solidFill>
                  <a:srgbClr val="3D3D3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700 €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585362" y="5332285"/>
            <a:ext cx="5185944" cy="512192"/>
          </a:xfrm>
          <a:custGeom>
            <a:avLst/>
            <a:gdLst/>
            <a:ahLst/>
            <a:cxnLst/>
            <a:rect l="l" t="t" r="r" b="b"/>
            <a:pathLst>
              <a:path w="5185944" h="512192">
                <a:moveTo>
                  <a:pt x="73172" y="0"/>
                </a:moveTo>
                <a:lnTo>
                  <a:pt x="5112773" y="0"/>
                </a:lnTo>
                <a:cubicBezTo>
                  <a:pt x="5153184" y="0"/>
                  <a:pt x="5185944" y="32760"/>
                  <a:pt x="5185944" y="73172"/>
                </a:cubicBezTo>
                <a:lnTo>
                  <a:pt x="5185944" y="439020"/>
                </a:lnTo>
                <a:cubicBezTo>
                  <a:pt x="5185944" y="479432"/>
                  <a:pt x="5153184" y="512192"/>
                  <a:pt x="5112773" y="512192"/>
                </a:cubicBezTo>
                <a:lnTo>
                  <a:pt x="73172" y="512192"/>
                </a:lnTo>
                <a:cubicBezTo>
                  <a:pt x="32787" y="512192"/>
                  <a:pt x="0" y="479405"/>
                  <a:pt x="0" y="439020"/>
                </a:cubicBezTo>
                <a:lnTo>
                  <a:pt x="0" y="73172"/>
                </a:lnTo>
                <a:cubicBezTo>
                  <a:pt x="0" y="32787"/>
                  <a:pt x="32787" y="0"/>
                  <a:pt x="73172" y="0"/>
                </a:cubicBezTo>
                <a:close/>
              </a:path>
            </a:pathLst>
          </a:custGeom>
          <a:solidFill>
            <a:srgbClr val="D4A574">
              <a:alpha val="10196"/>
            </a:srgbClr>
          </a:solidFill>
          <a:ln/>
        </p:spPr>
      </p:sp>
      <p:sp>
        <p:nvSpPr>
          <p:cNvPr id="29" name="Text 27"/>
          <p:cNvSpPr/>
          <p:nvPr/>
        </p:nvSpPr>
        <p:spPr>
          <a:xfrm>
            <a:off x="731703" y="5478626"/>
            <a:ext cx="1381089" cy="2195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52" b="1" dirty="0">
                <a:solidFill>
                  <a:srgbClr val="3D3D3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Gesamtkapitalbedarf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4761500" y="5442041"/>
            <a:ext cx="969506" cy="2926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728" b="1" dirty="0">
                <a:solidFill>
                  <a:srgbClr val="D4A57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19.000 €</a:t>
            </a:r>
            <a:endParaRPr lang="en-US" sz="1600" dirty="0"/>
          </a:p>
        </p:txBody>
      </p:sp>
      <p:sp>
        <p:nvSpPr>
          <p:cNvPr id="31" name="Shape 29"/>
          <p:cNvSpPr/>
          <p:nvPr/>
        </p:nvSpPr>
        <p:spPr>
          <a:xfrm>
            <a:off x="6207185" y="1280480"/>
            <a:ext cx="5624966" cy="3914611"/>
          </a:xfrm>
          <a:custGeom>
            <a:avLst/>
            <a:gdLst/>
            <a:ahLst/>
            <a:cxnLst/>
            <a:rect l="l" t="t" r="r" b="b"/>
            <a:pathLst>
              <a:path w="5624966" h="3914611">
                <a:moveTo>
                  <a:pt x="109766" y="0"/>
                </a:moveTo>
                <a:lnTo>
                  <a:pt x="5515201" y="0"/>
                </a:lnTo>
                <a:cubicBezTo>
                  <a:pt x="5575822" y="0"/>
                  <a:pt x="5624966" y="49144"/>
                  <a:pt x="5624966" y="109766"/>
                </a:cubicBezTo>
                <a:lnTo>
                  <a:pt x="5624966" y="3804845"/>
                </a:lnTo>
                <a:cubicBezTo>
                  <a:pt x="5624966" y="3865467"/>
                  <a:pt x="5575822" y="3914611"/>
                  <a:pt x="5515201" y="3914611"/>
                </a:cubicBezTo>
                <a:lnTo>
                  <a:pt x="109766" y="3914611"/>
                </a:lnTo>
                <a:cubicBezTo>
                  <a:pt x="49144" y="3914611"/>
                  <a:pt x="0" y="3865467"/>
                  <a:pt x="0" y="3804845"/>
                </a:cubicBezTo>
                <a:lnTo>
                  <a:pt x="0" y="109766"/>
                </a:lnTo>
                <a:cubicBezTo>
                  <a:pt x="0" y="49144"/>
                  <a:pt x="49144" y="0"/>
                  <a:pt x="109766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54878" dist="36585" dir="5400000">
              <a:srgbClr val="000000">
                <a:alpha val="10196"/>
              </a:srgbClr>
            </a:outerShdw>
          </a:effectLst>
        </p:spPr>
      </p:sp>
      <p:sp>
        <p:nvSpPr>
          <p:cNvPr id="32" name="Shape 30"/>
          <p:cNvSpPr/>
          <p:nvPr/>
        </p:nvSpPr>
        <p:spPr>
          <a:xfrm>
            <a:off x="6440415" y="1536576"/>
            <a:ext cx="246950" cy="219511"/>
          </a:xfrm>
          <a:custGeom>
            <a:avLst/>
            <a:gdLst/>
            <a:ahLst/>
            <a:cxnLst/>
            <a:rect l="l" t="t" r="r" b="b"/>
            <a:pathLst>
              <a:path w="246950" h="219511">
                <a:moveTo>
                  <a:pt x="123475" y="-13719"/>
                </a:moveTo>
                <a:cubicBezTo>
                  <a:pt x="146191" y="-13719"/>
                  <a:pt x="164633" y="4723"/>
                  <a:pt x="164633" y="27439"/>
                </a:cubicBezTo>
                <a:cubicBezTo>
                  <a:pt x="164633" y="50155"/>
                  <a:pt x="146191" y="68597"/>
                  <a:pt x="123475" y="68597"/>
                </a:cubicBezTo>
                <a:cubicBezTo>
                  <a:pt x="100759" y="68597"/>
                  <a:pt x="82317" y="50155"/>
                  <a:pt x="82317" y="27439"/>
                </a:cubicBezTo>
                <a:cubicBezTo>
                  <a:pt x="82317" y="4723"/>
                  <a:pt x="100759" y="-13719"/>
                  <a:pt x="123475" y="-13719"/>
                </a:cubicBezTo>
                <a:close/>
                <a:moveTo>
                  <a:pt x="20579" y="130335"/>
                </a:moveTo>
                <a:cubicBezTo>
                  <a:pt x="20579" y="100280"/>
                  <a:pt x="40730" y="73999"/>
                  <a:pt x="70784" y="59637"/>
                </a:cubicBezTo>
                <a:cubicBezTo>
                  <a:pt x="81631" y="77343"/>
                  <a:pt x="101181" y="89176"/>
                  <a:pt x="123475" y="89176"/>
                </a:cubicBezTo>
                <a:cubicBezTo>
                  <a:pt x="147355" y="89176"/>
                  <a:pt x="168106" y="75585"/>
                  <a:pt x="178353" y="55735"/>
                </a:cubicBezTo>
                <a:cubicBezTo>
                  <a:pt x="185127" y="50891"/>
                  <a:pt x="193401" y="48018"/>
                  <a:pt x="202362" y="48018"/>
                </a:cubicBezTo>
                <a:lnTo>
                  <a:pt x="210722" y="48018"/>
                </a:lnTo>
                <a:cubicBezTo>
                  <a:pt x="215181" y="48018"/>
                  <a:pt x="218439" y="52220"/>
                  <a:pt x="217367" y="56550"/>
                </a:cubicBezTo>
                <a:lnTo>
                  <a:pt x="210036" y="85832"/>
                </a:lnTo>
                <a:cubicBezTo>
                  <a:pt x="214280" y="91148"/>
                  <a:pt x="217839" y="96851"/>
                  <a:pt x="220497" y="102896"/>
                </a:cubicBezTo>
                <a:lnTo>
                  <a:pt x="229800" y="102896"/>
                </a:lnTo>
                <a:cubicBezTo>
                  <a:pt x="235503" y="102896"/>
                  <a:pt x="240090" y="107483"/>
                  <a:pt x="240090" y="113185"/>
                </a:cubicBezTo>
                <a:lnTo>
                  <a:pt x="240090" y="161203"/>
                </a:lnTo>
                <a:cubicBezTo>
                  <a:pt x="240090" y="166905"/>
                  <a:pt x="235503" y="171493"/>
                  <a:pt x="229800" y="171493"/>
                </a:cubicBezTo>
                <a:lnTo>
                  <a:pt x="212651" y="171493"/>
                </a:lnTo>
                <a:cubicBezTo>
                  <a:pt x="205577" y="180925"/>
                  <a:pt x="196145" y="188471"/>
                  <a:pt x="185212" y="193230"/>
                </a:cubicBezTo>
                <a:lnTo>
                  <a:pt x="185212" y="205791"/>
                </a:lnTo>
                <a:cubicBezTo>
                  <a:pt x="185212" y="213380"/>
                  <a:pt x="179081" y="219511"/>
                  <a:pt x="171493" y="219511"/>
                </a:cubicBezTo>
                <a:lnTo>
                  <a:pt x="157345" y="219511"/>
                </a:lnTo>
                <a:cubicBezTo>
                  <a:pt x="151214" y="219511"/>
                  <a:pt x="145855" y="215438"/>
                  <a:pt x="144140" y="209564"/>
                </a:cubicBezTo>
                <a:lnTo>
                  <a:pt x="141096" y="198932"/>
                </a:lnTo>
                <a:lnTo>
                  <a:pt x="105811" y="198932"/>
                </a:lnTo>
                <a:lnTo>
                  <a:pt x="102767" y="209564"/>
                </a:lnTo>
                <a:cubicBezTo>
                  <a:pt x="101095" y="215438"/>
                  <a:pt x="95736" y="219511"/>
                  <a:pt x="89605" y="219511"/>
                </a:cubicBezTo>
                <a:lnTo>
                  <a:pt x="75457" y="219511"/>
                </a:lnTo>
                <a:cubicBezTo>
                  <a:pt x="67868" y="219511"/>
                  <a:pt x="61737" y="213380"/>
                  <a:pt x="61737" y="205791"/>
                </a:cubicBezTo>
                <a:lnTo>
                  <a:pt x="61737" y="193230"/>
                </a:lnTo>
                <a:cubicBezTo>
                  <a:pt x="37514" y="182640"/>
                  <a:pt x="20579" y="158459"/>
                  <a:pt x="20579" y="130335"/>
                </a:cubicBezTo>
                <a:close/>
                <a:moveTo>
                  <a:pt x="181782" y="137194"/>
                </a:moveTo>
                <a:cubicBezTo>
                  <a:pt x="187461" y="137194"/>
                  <a:pt x="192072" y="132584"/>
                  <a:pt x="192072" y="126905"/>
                </a:cubicBezTo>
                <a:cubicBezTo>
                  <a:pt x="192072" y="121226"/>
                  <a:pt x="187461" y="116615"/>
                  <a:pt x="181782" y="116615"/>
                </a:cubicBezTo>
                <a:cubicBezTo>
                  <a:pt x="176103" y="116615"/>
                  <a:pt x="171493" y="121226"/>
                  <a:pt x="171493" y="126905"/>
                </a:cubicBezTo>
                <a:cubicBezTo>
                  <a:pt x="171493" y="132584"/>
                  <a:pt x="176103" y="137194"/>
                  <a:pt x="181782" y="137194"/>
                </a:cubicBezTo>
                <a:close/>
              </a:path>
            </a:pathLst>
          </a:custGeom>
          <a:solidFill>
            <a:srgbClr val="8B7355"/>
          </a:solidFill>
          <a:ln/>
        </p:spPr>
      </p:sp>
      <p:sp>
        <p:nvSpPr>
          <p:cNvPr id="33" name="Text 31"/>
          <p:cNvSpPr/>
          <p:nvPr/>
        </p:nvSpPr>
        <p:spPr>
          <a:xfrm>
            <a:off x="6701084" y="1499991"/>
            <a:ext cx="5021311" cy="2926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728" b="1" dirty="0">
                <a:solidFill>
                  <a:srgbClr val="3D3D3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Finanzierungsoptionen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6426695" y="1939013"/>
            <a:ext cx="5185944" cy="914629"/>
          </a:xfrm>
          <a:custGeom>
            <a:avLst/>
            <a:gdLst/>
            <a:ahLst/>
            <a:cxnLst/>
            <a:rect l="l" t="t" r="r" b="b"/>
            <a:pathLst>
              <a:path w="5185944" h="914629">
                <a:moveTo>
                  <a:pt x="73170" y="0"/>
                </a:moveTo>
                <a:lnTo>
                  <a:pt x="5112774" y="0"/>
                </a:lnTo>
                <a:cubicBezTo>
                  <a:pt x="5153185" y="0"/>
                  <a:pt x="5185944" y="32759"/>
                  <a:pt x="5185944" y="73170"/>
                </a:cubicBezTo>
                <a:lnTo>
                  <a:pt x="5185944" y="841458"/>
                </a:lnTo>
                <a:cubicBezTo>
                  <a:pt x="5185944" y="881869"/>
                  <a:pt x="5153185" y="914629"/>
                  <a:pt x="5112774" y="914629"/>
                </a:cubicBezTo>
                <a:lnTo>
                  <a:pt x="73170" y="914629"/>
                </a:lnTo>
                <a:cubicBezTo>
                  <a:pt x="32787" y="914629"/>
                  <a:pt x="0" y="881842"/>
                  <a:pt x="0" y="841458"/>
                </a:cubicBezTo>
                <a:lnTo>
                  <a:pt x="0" y="73170"/>
                </a:lnTo>
                <a:cubicBezTo>
                  <a:pt x="0" y="32787"/>
                  <a:pt x="32787" y="0"/>
                  <a:pt x="73170" y="0"/>
                </a:cubicBezTo>
                <a:close/>
              </a:path>
            </a:pathLst>
          </a:custGeom>
          <a:solidFill>
            <a:srgbClr val="8B7355">
              <a:alpha val="10196"/>
            </a:srgbClr>
          </a:solidFill>
          <a:ln/>
        </p:spPr>
      </p:sp>
      <p:sp>
        <p:nvSpPr>
          <p:cNvPr id="35" name="Shape 33"/>
          <p:cNvSpPr/>
          <p:nvPr/>
        </p:nvSpPr>
        <p:spPr>
          <a:xfrm>
            <a:off x="6573036" y="2085353"/>
            <a:ext cx="365851" cy="365851"/>
          </a:xfrm>
          <a:custGeom>
            <a:avLst/>
            <a:gdLst/>
            <a:ahLst/>
            <a:cxnLst/>
            <a:rect l="l" t="t" r="r" b="b"/>
            <a:pathLst>
              <a:path w="365851" h="365851">
                <a:moveTo>
                  <a:pt x="182926" y="0"/>
                </a:moveTo>
                <a:lnTo>
                  <a:pt x="182926" y="0"/>
                </a:lnTo>
                <a:cubicBezTo>
                  <a:pt x="283885" y="0"/>
                  <a:pt x="365851" y="81966"/>
                  <a:pt x="365851" y="182926"/>
                </a:cubicBezTo>
                <a:lnTo>
                  <a:pt x="365851" y="182926"/>
                </a:lnTo>
                <a:cubicBezTo>
                  <a:pt x="365851" y="283885"/>
                  <a:pt x="283885" y="365851"/>
                  <a:pt x="182926" y="365851"/>
                </a:cubicBezTo>
                <a:lnTo>
                  <a:pt x="182926" y="365851"/>
                </a:lnTo>
                <a:cubicBezTo>
                  <a:pt x="81966" y="365851"/>
                  <a:pt x="0" y="283885"/>
                  <a:pt x="0" y="182926"/>
                </a:cubicBezTo>
                <a:lnTo>
                  <a:pt x="0" y="182926"/>
                </a:lnTo>
                <a:cubicBezTo>
                  <a:pt x="0" y="81966"/>
                  <a:pt x="81966" y="0"/>
                  <a:pt x="182926" y="0"/>
                </a:cubicBezTo>
                <a:close/>
              </a:path>
            </a:pathLst>
          </a:custGeom>
          <a:solidFill>
            <a:srgbClr val="8B7355"/>
          </a:solidFill>
          <a:ln/>
        </p:spPr>
      </p:sp>
      <p:sp>
        <p:nvSpPr>
          <p:cNvPr id="36" name="Shape 34"/>
          <p:cNvSpPr/>
          <p:nvPr/>
        </p:nvSpPr>
        <p:spPr>
          <a:xfrm>
            <a:off x="6691938" y="2195109"/>
            <a:ext cx="128048" cy="146341"/>
          </a:xfrm>
          <a:custGeom>
            <a:avLst/>
            <a:gdLst/>
            <a:ahLst/>
            <a:cxnLst/>
            <a:rect l="l" t="t" r="r" b="b"/>
            <a:pathLst>
              <a:path w="128048" h="146341">
                <a:moveTo>
                  <a:pt x="20951" y="54878"/>
                </a:moveTo>
                <a:cubicBezTo>
                  <a:pt x="28811" y="28439"/>
                  <a:pt x="53306" y="9146"/>
                  <a:pt x="82317" y="9146"/>
                </a:cubicBezTo>
                <a:lnTo>
                  <a:pt x="100609" y="9146"/>
                </a:lnTo>
                <a:cubicBezTo>
                  <a:pt x="105668" y="9146"/>
                  <a:pt x="109755" y="13234"/>
                  <a:pt x="109755" y="18293"/>
                </a:cubicBezTo>
                <a:cubicBezTo>
                  <a:pt x="109755" y="23352"/>
                  <a:pt x="105668" y="27439"/>
                  <a:pt x="100609" y="27439"/>
                </a:cubicBezTo>
                <a:lnTo>
                  <a:pt x="82317" y="27439"/>
                </a:lnTo>
                <a:cubicBezTo>
                  <a:pt x="63567" y="27439"/>
                  <a:pt x="47446" y="38729"/>
                  <a:pt x="40387" y="54878"/>
                </a:cubicBezTo>
                <a:lnTo>
                  <a:pt x="77743" y="54878"/>
                </a:lnTo>
                <a:cubicBezTo>
                  <a:pt x="81545" y="54878"/>
                  <a:pt x="84603" y="57936"/>
                  <a:pt x="84603" y="61737"/>
                </a:cubicBezTo>
                <a:cubicBezTo>
                  <a:pt x="84603" y="65539"/>
                  <a:pt x="81545" y="68597"/>
                  <a:pt x="77743" y="68597"/>
                </a:cubicBezTo>
                <a:lnTo>
                  <a:pt x="36814" y="68597"/>
                </a:lnTo>
                <a:cubicBezTo>
                  <a:pt x="36671" y="70112"/>
                  <a:pt x="36585" y="71627"/>
                  <a:pt x="36585" y="73170"/>
                </a:cubicBezTo>
                <a:cubicBezTo>
                  <a:pt x="36585" y="74714"/>
                  <a:pt x="36671" y="76229"/>
                  <a:pt x="36814" y="77743"/>
                </a:cubicBezTo>
                <a:lnTo>
                  <a:pt x="77743" y="77743"/>
                </a:lnTo>
                <a:cubicBezTo>
                  <a:pt x="81545" y="77743"/>
                  <a:pt x="84603" y="80802"/>
                  <a:pt x="84603" y="84603"/>
                </a:cubicBezTo>
                <a:cubicBezTo>
                  <a:pt x="84603" y="88405"/>
                  <a:pt x="81545" y="91463"/>
                  <a:pt x="77743" y="91463"/>
                </a:cubicBezTo>
                <a:lnTo>
                  <a:pt x="40387" y="91463"/>
                </a:lnTo>
                <a:cubicBezTo>
                  <a:pt x="47446" y="107612"/>
                  <a:pt x="63567" y="118902"/>
                  <a:pt x="82317" y="118902"/>
                </a:cubicBezTo>
                <a:lnTo>
                  <a:pt x="100609" y="118902"/>
                </a:lnTo>
                <a:cubicBezTo>
                  <a:pt x="105668" y="118902"/>
                  <a:pt x="109755" y="122989"/>
                  <a:pt x="109755" y="128048"/>
                </a:cubicBezTo>
                <a:cubicBezTo>
                  <a:pt x="109755" y="133107"/>
                  <a:pt x="105668" y="137194"/>
                  <a:pt x="100609" y="137194"/>
                </a:cubicBezTo>
                <a:lnTo>
                  <a:pt x="82317" y="137194"/>
                </a:lnTo>
                <a:cubicBezTo>
                  <a:pt x="53306" y="137194"/>
                  <a:pt x="28811" y="117901"/>
                  <a:pt x="20951" y="91463"/>
                </a:cubicBezTo>
                <a:lnTo>
                  <a:pt x="11433" y="91463"/>
                </a:lnTo>
                <a:cubicBezTo>
                  <a:pt x="7631" y="91463"/>
                  <a:pt x="4573" y="88405"/>
                  <a:pt x="4573" y="84603"/>
                </a:cubicBezTo>
                <a:cubicBezTo>
                  <a:pt x="4573" y="80802"/>
                  <a:pt x="7631" y="77743"/>
                  <a:pt x="11433" y="77743"/>
                </a:cubicBezTo>
                <a:lnTo>
                  <a:pt x="18464" y="77743"/>
                </a:lnTo>
                <a:cubicBezTo>
                  <a:pt x="18264" y="74742"/>
                  <a:pt x="18264" y="71598"/>
                  <a:pt x="18464" y="68597"/>
                </a:cubicBezTo>
                <a:lnTo>
                  <a:pt x="11433" y="68597"/>
                </a:lnTo>
                <a:cubicBezTo>
                  <a:pt x="7631" y="68597"/>
                  <a:pt x="4573" y="65539"/>
                  <a:pt x="4573" y="61737"/>
                </a:cubicBezTo>
                <a:cubicBezTo>
                  <a:pt x="4573" y="57936"/>
                  <a:pt x="7631" y="54878"/>
                  <a:pt x="11433" y="54878"/>
                </a:cubicBezTo>
                <a:lnTo>
                  <a:pt x="20951" y="54878"/>
                </a:lnTo>
                <a:close/>
              </a:path>
            </a:pathLst>
          </a:custGeom>
          <a:solidFill>
            <a:srgbClr val="FDFBF7"/>
          </a:solidFill>
          <a:ln/>
        </p:spPr>
      </p:sp>
      <p:sp>
        <p:nvSpPr>
          <p:cNvPr id="37" name="Text 35"/>
          <p:cNvSpPr/>
          <p:nvPr/>
        </p:nvSpPr>
        <p:spPr>
          <a:xfrm>
            <a:off x="7048643" y="2158524"/>
            <a:ext cx="823166" cy="2195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52" b="1" dirty="0">
                <a:solidFill>
                  <a:srgbClr val="3D3D3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Eigenkapital</a:t>
            </a:r>
            <a:endParaRPr lang="en-US" sz="1600" dirty="0"/>
          </a:p>
        </p:txBody>
      </p:sp>
      <p:sp>
        <p:nvSpPr>
          <p:cNvPr id="38" name="Text 36"/>
          <p:cNvSpPr/>
          <p:nvPr/>
        </p:nvSpPr>
        <p:spPr>
          <a:xfrm>
            <a:off x="6573036" y="2524375"/>
            <a:ext cx="4957287" cy="1829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08" dirty="0">
                <a:solidFill>
                  <a:srgbClr val="3D3D3D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Eigene Ersparnisse als Basis. Empfohlen: Mindestens 30% des Kapitalbedarfs.</a:t>
            </a:r>
            <a:endParaRPr lang="en-US" sz="1600" dirty="0"/>
          </a:p>
        </p:txBody>
      </p:sp>
      <p:sp>
        <p:nvSpPr>
          <p:cNvPr id="39" name="Shape 37"/>
          <p:cNvSpPr/>
          <p:nvPr/>
        </p:nvSpPr>
        <p:spPr>
          <a:xfrm>
            <a:off x="6426695" y="2999982"/>
            <a:ext cx="5185944" cy="914629"/>
          </a:xfrm>
          <a:custGeom>
            <a:avLst/>
            <a:gdLst/>
            <a:ahLst/>
            <a:cxnLst/>
            <a:rect l="l" t="t" r="r" b="b"/>
            <a:pathLst>
              <a:path w="5185944" h="914629">
                <a:moveTo>
                  <a:pt x="73170" y="0"/>
                </a:moveTo>
                <a:lnTo>
                  <a:pt x="5112774" y="0"/>
                </a:lnTo>
                <a:cubicBezTo>
                  <a:pt x="5153185" y="0"/>
                  <a:pt x="5185944" y="32759"/>
                  <a:pt x="5185944" y="73170"/>
                </a:cubicBezTo>
                <a:lnTo>
                  <a:pt x="5185944" y="841458"/>
                </a:lnTo>
                <a:cubicBezTo>
                  <a:pt x="5185944" y="881869"/>
                  <a:pt x="5153185" y="914629"/>
                  <a:pt x="5112774" y="914629"/>
                </a:cubicBezTo>
                <a:lnTo>
                  <a:pt x="73170" y="914629"/>
                </a:lnTo>
                <a:cubicBezTo>
                  <a:pt x="32787" y="914629"/>
                  <a:pt x="0" y="881842"/>
                  <a:pt x="0" y="841458"/>
                </a:cubicBezTo>
                <a:lnTo>
                  <a:pt x="0" y="73170"/>
                </a:lnTo>
                <a:cubicBezTo>
                  <a:pt x="0" y="32787"/>
                  <a:pt x="32787" y="0"/>
                  <a:pt x="73170" y="0"/>
                </a:cubicBezTo>
                <a:close/>
              </a:path>
            </a:pathLst>
          </a:custGeom>
          <a:solidFill>
            <a:srgbClr val="D4A574">
              <a:alpha val="10196"/>
            </a:srgbClr>
          </a:solidFill>
          <a:ln/>
        </p:spPr>
      </p:sp>
      <p:sp>
        <p:nvSpPr>
          <p:cNvPr id="40" name="Shape 38"/>
          <p:cNvSpPr/>
          <p:nvPr/>
        </p:nvSpPr>
        <p:spPr>
          <a:xfrm>
            <a:off x="6573036" y="3146323"/>
            <a:ext cx="365851" cy="365851"/>
          </a:xfrm>
          <a:custGeom>
            <a:avLst/>
            <a:gdLst/>
            <a:ahLst/>
            <a:cxnLst/>
            <a:rect l="l" t="t" r="r" b="b"/>
            <a:pathLst>
              <a:path w="365851" h="365851">
                <a:moveTo>
                  <a:pt x="182926" y="0"/>
                </a:moveTo>
                <a:lnTo>
                  <a:pt x="182926" y="0"/>
                </a:lnTo>
                <a:cubicBezTo>
                  <a:pt x="283885" y="0"/>
                  <a:pt x="365851" y="81966"/>
                  <a:pt x="365851" y="182926"/>
                </a:cubicBezTo>
                <a:lnTo>
                  <a:pt x="365851" y="182926"/>
                </a:lnTo>
                <a:cubicBezTo>
                  <a:pt x="365851" y="283885"/>
                  <a:pt x="283885" y="365851"/>
                  <a:pt x="182926" y="365851"/>
                </a:cubicBezTo>
                <a:lnTo>
                  <a:pt x="182926" y="365851"/>
                </a:lnTo>
                <a:cubicBezTo>
                  <a:pt x="81966" y="365851"/>
                  <a:pt x="0" y="283885"/>
                  <a:pt x="0" y="182926"/>
                </a:cubicBezTo>
                <a:lnTo>
                  <a:pt x="0" y="182926"/>
                </a:lnTo>
                <a:cubicBezTo>
                  <a:pt x="0" y="81966"/>
                  <a:pt x="81966" y="0"/>
                  <a:pt x="182926" y="0"/>
                </a:cubicBezTo>
                <a:close/>
              </a:path>
            </a:pathLst>
          </a:custGeom>
          <a:solidFill>
            <a:srgbClr val="D4A574"/>
          </a:solidFill>
          <a:ln/>
        </p:spPr>
      </p:sp>
      <p:sp>
        <p:nvSpPr>
          <p:cNvPr id="41" name="Shape 39"/>
          <p:cNvSpPr/>
          <p:nvPr/>
        </p:nvSpPr>
        <p:spPr>
          <a:xfrm>
            <a:off x="6682791" y="3256078"/>
            <a:ext cx="146341" cy="146341"/>
          </a:xfrm>
          <a:custGeom>
            <a:avLst/>
            <a:gdLst/>
            <a:ahLst/>
            <a:cxnLst/>
            <a:rect l="l" t="t" r="r" b="b"/>
            <a:pathLst>
              <a:path w="146341" h="146341">
                <a:moveTo>
                  <a:pt x="77715" y="5774"/>
                </a:moveTo>
                <a:cubicBezTo>
                  <a:pt x="74914" y="4173"/>
                  <a:pt x="71455" y="4173"/>
                  <a:pt x="68626" y="5774"/>
                </a:cubicBezTo>
                <a:lnTo>
                  <a:pt x="4602" y="42359"/>
                </a:lnTo>
                <a:cubicBezTo>
                  <a:pt x="1000" y="44417"/>
                  <a:pt x="-772" y="48647"/>
                  <a:pt x="286" y="52648"/>
                </a:cubicBezTo>
                <a:cubicBezTo>
                  <a:pt x="1343" y="56650"/>
                  <a:pt x="5002" y="59451"/>
                  <a:pt x="9146" y="59451"/>
                </a:cubicBezTo>
                <a:lnTo>
                  <a:pt x="18293" y="59451"/>
                </a:lnTo>
                <a:lnTo>
                  <a:pt x="18293" y="118902"/>
                </a:lnTo>
                <a:lnTo>
                  <a:pt x="18293" y="118902"/>
                </a:lnTo>
                <a:lnTo>
                  <a:pt x="3659" y="129877"/>
                </a:lnTo>
                <a:cubicBezTo>
                  <a:pt x="1343" y="131592"/>
                  <a:pt x="0" y="134308"/>
                  <a:pt x="0" y="137194"/>
                </a:cubicBezTo>
                <a:cubicBezTo>
                  <a:pt x="0" y="142253"/>
                  <a:pt x="4087" y="146341"/>
                  <a:pt x="9146" y="146341"/>
                </a:cubicBezTo>
                <a:lnTo>
                  <a:pt x="137194" y="146341"/>
                </a:lnTo>
                <a:cubicBezTo>
                  <a:pt x="142253" y="146341"/>
                  <a:pt x="146341" y="142253"/>
                  <a:pt x="146341" y="137194"/>
                </a:cubicBezTo>
                <a:cubicBezTo>
                  <a:pt x="146341" y="134308"/>
                  <a:pt x="144997" y="131592"/>
                  <a:pt x="142682" y="129877"/>
                </a:cubicBezTo>
                <a:lnTo>
                  <a:pt x="128048" y="118902"/>
                </a:lnTo>
                <a:lnTo>
                  <a:pt x="128048" y="59451"/>
                </a:lnTo>
                <a:lnTo>
                  <a:pt x="137194" y="59451"/>
                </a:lnTo>
                <a:cubicBezTo>
                  <a:pt x="141339" y="59451"/>
                  <a:pt x="144969" y="56650"/>
                  <a:pt x="146026" y="52648"/>
                </a:cubicBezTo>
                <a:cubicBezTo>
                  <a:pt x="147084" y="48647"/>
                  <a:pt x="145312" y="44417"/>
                  <a:pt x="141710" y="42359"/>
                </a:cubicBezTo>
                <a:lnTo>
                  <a:pt x="77686" y="5774"/>
                </a:lnTo>
                <a:close/>
                <a:moveTo>
                  <a:pt x="114329" y="59451"/>
                </a:moveTo>
                <a:lnTo>
                  <a:pt x="114329" y="118902"/>
                </a:lnTo>
                <a:lnTo>
                  <a:pt x="96036" y="118902"/>
                </a:lnTo>
                <a:lnTo>
                  <a:pt x="96036" y="59451"/>
                </a:lnTo>
                <a:lnTo>
                  <a:pt x="114329" y="59451"/>
                </a:lnTo>
                <a:close/>
                <a:moveTo>
                  <a:pt x="82317" y="59451"/>
                </a:moveTo>
                <a:lnTo>
                  <a:pt x="82317" y="118902"/>
                </a:lnTo>
                <a:lnTo>
                  <a:pt x="64024" y="118902"/>
                </a:lnTo>
                <a:lnTo>
                  <a:pt x="64024" y="59451"/>
                </a:lnTo>
                <a:lnTo>
                  <a:pt x="82317" y="59451"/>
                </a:lnTo>
                <a:close/>
                <a:moveTo>
                  <a:pt x="50305" y="59451"/>
                </a:moveTo>
                <a:lnTo>
                  <a:pt x="50305" y="118902"/>
                </a:lnTo>
                <a:lnTo>
                  <a:pt x="32012" y="118902"/>
                </a:lnTo>
                <a:lnTo>
                  <a:pt x="32012" y="59451"/>
                </a:lnTo>
                <a:lnTo>
                  <a:pt x="50305" y="59451"/>
                </a:lnTo>
                <a:close/>
                <a:moveTo>
                  <a:pt x="73170" y="27439"/>
                </a:moveTo>
                <a:cubicBezTo>
                  <a:pt x="78218" y="27439"/>
                  <a:pt x="82317" y="31537"/>
                  <a:pt x="82317" y="36585"/>
                </a:cubicBezTo>
                <a:cubicBezTo>
                  <a:pt x="82317" y="41633"/>
                  <a:pt x="78218" y="45731"/>
                  <a:pt x="73170" y="45731"/>
                </a:cubicBezTo>
                <a:cubicBezTo>
                  <a:pt x="68122" y="45731"/>
                  <a:pt x="64024" y="41633"/>
                  <a:pt x="64024" y="36585"/>
                </a:cubicBezTo>
                <a:cubicBezTo>
                  <a:pt x="64024" y="31537"/>
                  <a:pt x="68122" y="27439"/>
                  <a:pt x="73170" y="27439"/>
                </a:cubicBezTo>
                <a:close/>
              </a:path>
            </a:pathLst>
          </a:custGeom>
          <a:solidFill>
            <a:srgbClr val="FDFBF7"/>
          </a:solidFill>
          <a:ln/>
        </p:spPr>
      </p:sp>
      <p:sp>
        <p:nvSpPr>
          <p:cNvPr id="42" name="Text 40"/>
          <p:cNvSpPr/>
          <p:nvPr/>
        </p:nvSpPr>
        <p:spPr>
          <a:xfrm>
            <a:off x="7048643" y="3219493"/>
            <a:ext cx="1317065" cy="2195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52" b="1" dirty="0">
                <a:solidFill>
                  <a:srgbClr val="3D3D3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KfW-Gründerkredit</a:t>
            </a:r>
            <a:endParaRPr lang="en-US" sz="1600" dirty="0"/>
          </a:p>
        </p:txBody>
      </p:sp>
      <p:sp>
        <p:nvSpPr>
          <p:cNvPr id="43" name="Text 41"/>
          <p:cNvSpPr/>
          <p:nvPr/>
        </p:nvSpPr>
        <p:spPr>
          <a:xfrm>
            <a:off x="6573036" y="3585344"/>
            <a:ext cx="4957287" cy="1829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08" dirty="0">
                <a:solidFill>
                  <a:srgbClr val="3D3D3D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Günstige Darlehen für Gründer. Niedrige Zinsen und lange Laufzeiten.</a:t>
            </a:r>
            <a:endParaRPr lang="en-US" sz="1600" dirty="0"/>
          </a:p>
        </p:txBody>
      </p:sp>
      <p:sp>
        <p:nvSpPr>
          <p:cNvPr id="44" name="Shape 42"/>
          <p:cNvSpPr/>
          <p:nvPr/>
        </p:nvSpPr>
        <p:spPr>
          <a:xfrm>
            <a:off x="6426695" y="4060951"/>
            <a:ext cx="5185944" cy="914629"/>
          </a:xfrm>
          <a:custGeom>
            <a:avLst/>
            <a:gdLst/>
            <a:ahLst/>
            <a:cxnLst/>
            <a:rect l="l" t="t" r="r" b="b"/>
            <a:pathLst>
              <a:path w="5185944" h="914629">
                <a:moveTo>
                  <a:pt x="73170" y="0"/>
                </a:moveTo>
                <a:lnTo>
                  <a:pt x="5112774" y="0"/>
                </a:lnTo>
                <a:cubicBezTo>
                  <a:pt x="5153185" y="0"/>
                  <a:pt x="5185944" y="32759"/>
                  <a:pt x="5185944" y="73170"/>
                </a:cubicBezTo>
                <a:lnTo>
                  <a:pt x="5185944" y="841458"/>
                </a:lnTo>
                <a:cubicBezTo>
                  <a:pt x="5185944" y="881869"/>
                  <a:pt x="5153185" y="914629"/>
                  <a:pt x="5112774" y="914629"/>
                </a:cubicBezTo>
                <a:lnTo>
                  <a:pt x="73170" y="914629"/>
                </a:lnTo>
                <a:cubicBezTo>
                  <a:pt x="32787" y="914629"/>
                  <a:pt x="0" y="881842"/>
                  <a:pt x="0" y="841458"/>
                </a:cubicBezTo>
                <a:lnTo>
                  <a:pt x="0" y="73170"/>
                </a:lnTo>
                <a:cubicBezTo>
                  <a:pt x="0" y="32787"/>
                  <a:pt x="32787" y="0"/>
                  <a:pt x="73170" y="0"/>
                </a:cubicBezTo>
                <a:close/>
              </a:path>
            </a:pathLst>
          </a:custGeom>
          <a:solidFill>
            <a:srgbClr val="E07A5F">
              <a:alpha val="10196"/>
            </a:srgbClr>
          </a:solidFill>
          <a:ln/>
        </p:spPr>
      </p:sp>
      <p:sp>
        <p:nvSpPr>
          <p:cNvPr id="45" name="Shape 43"/>
          <p:cNvSpPr/>
          <p:nvPr/>
        </p:nvSpPr>
        <p:spPr>
          <a:xfrm>
            <a:off x="6573036" y="4207292"/>
            <a:ext cx="365851" cy="365851"/>
          </a:xfrm>
          <a:custGeom>
            <a:avLst/>
            <a:gdLst/>
            <a:ahLst/>
            <a:cxnLst/>
            <a:rect l="l" t="t" r="r" b="b"/>
            <a:pathLst>
              <a:path w="365851" h="365851">
                <a:moveTo>
                  <a:pt x="182926" y="0"/>
                </a:moveTo>
                <a:lnTo>
                  <a:pt x="182926" y="0"/>
                </a:lnTo>
                <a:cubicBezTo>
                  <a:pt x="283885" y="0"/>
                  <a:pt x="365851" y="81966"/>
                  <a:pt x="365851" y="182926"/>
                </a:cubicBezTo>
                <a:lnTo>
                  <a:pt x="365851" y="182926"/>
                </a:lnTo>
                <a:cubicBezTo>
                  <a:pt x="365851" y="283885"/>
                  <a:pt x="283885" y="365851"/>
                  <a:pt x="182926" y="365851"/>
                </a:cubicBezTo>
                <a:lnTo>
                  <a:pt x="182926" y="365851"/>
                </a:lnTo>
                <a:cubicBezTo>
                  <a:pt x="81966" y="365851"/>
                  <a:pt x="0" y="283885"/>
                  <a:pt x="0" y="182926"/>
                </a:cubicBezTo>
                <a:lnTo>
                  <a:pt x="0" y="182926"/>
                </a:lnTo>
                <a:cubicBezTo>
                  <a:pt x="0" y="81966"/>
                  <a:pt x="81966" y="0"/>
                  <a:pt x="182926" y="0"/>
                </a:cubicBezTo>
                <a:close/>
              </a:path>
            </a:pathLst>
          </a:custGeom>
          <a:solidFill>
            <a:srgbClr val="E07A5F"/>
          </a:solidFill>
          <a:ln/>
        </p:spPr>
      </p:sp>
      <p:sp>
        <p:nvSpPr>
          <p:cNvPr id="46" name="Shape 44"/>
          <p:cNvSpPr/>
          <p:nvPr/>
        </p:nvSpPr>
        <p:spPr>
          <a:xfrm>
            <a:off x="6673645" y="4317047"/>
            <a:ext cx="164633" cy="146341"/>
          </a:xfrm>
          <a:custGeom>
            <a:avLst/>
            <a:gdLst/>
            <a:ahLst/>
            <a:cxnLst/>
            <a:rect l="l" t="t" r="r" b="b"/>
            <a:pathLst>
              <a:path w="164633" h="146341">
                <a:moveTo>
                  <a:pt x="76857" y="24352"/>
                </a:moveTo>
                <a:lnTo>
                  <a:pt x="43531" y="61394"/>
                </a:lnTo>
                <a:cubicBezTo>
                  <a:pt x="42216" y="62852"/>
                  <a:pt x="42273" y="65110"/>
                  <a:pt x="43674" y="66511"/>
                </a:cubicBezTo>
                <a:cubicBezTo>
                  <a:pt x="52391" y="75228"/>
                  <a:pt x="66539" y="75228"/>
                  <a:pt x="75257" y="66511"/>
                </a:cubicBezTo>
                <a:lnTo>
                  <a:pt x="84346" y="57422"/>
                </a:lnTo>
                <a:cubicBezTo>
                  <a:pt x="85546" y="56221"/>
                  <a:pt x="87061" y="55564"/>
                  <a:pt x="88605" y="55449"/>
                </a:cubicBezTo>
                <a:cubicBezTo>
                  <a:pt x="90548" y="55278"/>
                  <a:pt x="92549" y="55935"/>
                  <a:pt x="94035" y="57422"/>
                </a:cubicBezTo>
                <a:lnTo>
                  <a:pt x="144511" y="107469"/>
                </a:lnTo>
                <a:lnTo>
                  <a:pt x="164633" y="91463"/>
                </a:lnTo>
                <a:lnTo>
                  <a:pt x="164633" y="9146"/>
                </a:lnTo>
                <a:lnTo>
                  <a:pt x="132621" y="27439"/>
                </a:lnTo>
                <a:lnTo>
                  <a:pt x="125819" y="22894"/>
                </a:lnTo>
                <a:cubicBezTo>
                  <a:pt x="121303" y="19893"/>
                  <a:pt x="116015" y="18293"/>
                  <a:pt x="110584" y="18293"/>
                </a:cubicBezTo>
                <a:lnTo>
                  <a:pt x="90462" y="18293"/>
                </a:lnTo>
                <a:cubicBezTo>
                  <a:pt x="90148" y="18293"/>
                  <a:pt x="89805" y="18293"/>
                  <a:pt x="89491" y="18321"/>
                </a:cubicBezTo>
                <a:cubicBezTo>
                  <a:pt x="84660" y="18578"/>
                  <a:pt x="80116" y="20751"/>
                  <a:pt x="76857" y="24352"/>
                </a:cubicBezTo>
                <a:close/>
                <a:moveTo>
                  <a:pt x="33327" y="52220"/>
                </a:moveTo>
                <a:lnTo>
                  <a:pt x="63853" y="18293"/>
                </a:lnTo>
                <a:lnTo>
                  <a:pt x="52534" y="18293"/>
                </a:lnTo>
                <a:cubicBezTo>
                  <a:pt x="45246" y="18293"/>
                  <a:pt x="38271" y="21179"/>
                  <a:pt x="33127" y="26324"/>
                </a:cubicBezTo>
                <a:lnTo>
                  <a:pt x="32012" y="27439"/>
                </a:lnTo>
                <a:lnTo>
                  <a:pt x="0" y="9146"/>
                </a:lnTo>
                <a:lnTo>
                  <a:pt x="0" y="91463"/>
                </a:lnTo>
                <a:lnTo>
                  <a:pt x="44702" y="128705"/>
                </a:lnTo>
                <a:cubicBezTo>
                  <a:pt x="51276" y="134193"/>
                  <a:pt x="59565" y="137194"/>
                  <a:pt x="68111" y="137194"/>
                </a:cubicBezTo>
                <a:lnTo>
                  <a:pt x="72599" y="137194"/>
                </a:lnTo>
                <a:lnTo>
                  <a:pt x="70598" y="135194"/>
                </a:lnTo>
                <a:cubicBezTo>
                  <a:pt x="67911" y="132507"/>
                  <a:pt x="67911" y="128162"/>
                  <a:pt x="70598" y="125504"/>
                </a:cubicBezTo>
                <a:cubicBezTo>
                  <a:pt x="73285" y="122846"/>
                  <a:pt x="77629" y="122817"/>
                  <a:pt x="80287" y="125504"/>
                </a:cubicBezTo>
                <a:lnTo>
                  <a:pt x="92006" y="137223"/>
                </a:lnTo>
                <a:lnTo>
                  <a:pt x="94578" y="137223"/>
                </a:lnTo>
                <a:cubicBezTo>
                  <a:pt x="100038" y="137223"/>
                  <a:pt x="105382" y="135994"/>
                  <a:pt x="110241" y="133707"/>
                </a:cubicBezTo>
                <a:lnTo>
                  <a:pt x="102610" y="126047"/>
                </a:lnTo>
                <a:cubicBezTo>
                  <a:pt x="99923" y="123361"/>
                  <a:pt x="99923" y="119016"/>
                  <a:pt x="102610" y="116358"/>
                </a:cubicBezTo>
                <a:cubicBezTo>
                  <a:pt x="105297" y="113700"/>
                  <a:pt x="109641" y="113671"/>
                  <a:pt x="112299" y="116358"/>
                </a:cubicBezTo>
                <a:lnTo>
                  <a:pt x="121446" y="125504"/>
                </a:lnTo>
                <a:lnTo>
                  <a:pt x="126447" y="120502"/>
                </a:lnTo>
                <a:cubicBezTo>
                  <a:pt x="128991" y="117959"/>
                  <a:pt x="129734" y="114271"/>
                  <a:pt x="128620" y="111042"/>
                </a:cubicBezTo>
                <a:lnTo>
                  <a:pt x="89205" y="71941"/>
                </a:lnTo>
                <a:lnTo>
                  <a:pt x="84946" y="76200"/>
                </a:lnTo>
                <a:cubicBezTo>
                  <a:pt x="70855" y="90291"/>
                  <a:pt x="48047" y="90291"/>
                  <a:pt x="33956" y="76200"/>
                </a:cubicBezTo>
                <a:cubicBezTo>
                  <a:pt x="27382" y="69626"/>
                  <a:pt x="27124" y="59079"/>
                  <a:pt x="33327" y="52191"/>
                </a:cubicBezTo>
                <a:close/>
              </a:path>
            </a:pathLst>
          </a:custGeom>
          <a:solidFill>
            <a:srgbClr val="FDFBF7"/>
          </a:solidFill>
          <a:ln/>
        </p:spPr>
      </p:sp>
      <p:sp>
        <p:nvSpPr>
          <p:cNvPr id="47" name="Text 45"/>
          <p:cNvSpPr/>
          <p:nvPr/>
        </p:nvSpPr>
        <p:spPr>
          <a:xfrm>
            <a:off x="7048643" y="4280462"/>
            <a:ext cx="1664624" cy="2195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52" b="1" dirty="0">
                <a:solidFill>
                  <a:srgbClr val="3D3D3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Business Angel / Investor</a:t>
            </a:r>
            <a:endParaRPr lang="en-US" sz="1600" dirty="0"/>
          </a:p>
        </p:txBody>
      </p:sp>
      <p:sp>
        <p:nvSpPr>
          <p:cNvPr id="48" name="Text 46"/>
          <p:cNvSpPr/>
          <p:nvPr/>
        </p:nvSpPr>
        <p:spPr>
          <a:xfrm>
            <a:off x="6573036" y="4646314"/>
            <a:ext cx="4957287" cy="1829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08" dirty="0">
                <a:solidFill>
                  <a:srgbClr val="3D3D3D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Externe Finanzierung gegen Beteiligung. Mitbringung von Know-how und Netzwerk.</a:t>
            </a:r>
            <a:endParaRPr lang="en-US" sz="1600" dirty="0"/>
          </a:p>
        </p:txBody>
      </p:sp>
      <p:sp>
        <p:nvSpPr>
          <p:cNvPr id="49" name="Shape 47"/>
          <p:cNvSpPr/>
          <p:nvPr/>
        </p:nvSpPr>
        <p:spPr>
          <a:xfrm>
            <a:off x="6207185" y="5341431"/>
            <a:ext cx="5624966" cy="1518284"/>
          </a:xfrm>
          <a:custGeom>
            <a:avLst/>
            <a:gdLst/>
            <a:ahLst/>
            <a:cxnLst/>
            <a:rect l="l" t="t" r="r" b="b"/>
            <a:pathLst>
              <a:path w="5624966" h="1518284">
                <a:moveTo>
                  <a:pt x="109757" y="0"/>
                </a:moveTo>
                <a:lnTo>
                  <a:pt x="5515210" y="0"/>
                </a:lnTo>
                <a:cubicBezTo>
                  <a:pt x="5575826" y="0"/>
                  <a:pt x="5624966" y="49140"/>
                  <a:pt x="5624966" y="109757"/>
                </a:cubicBezTo>
                <a:lnTo>
                  <a:pt x="5624966" y="1408527"/>
                </a:lnTo>
                <a:cubicBezTo>
                  <a:pt x="5624966" y="1469144"/>
                  <a:pt x="5575826" y="1518284"/>
                  <a:pt x="5515210" y="1518284"/>
                </a:cubicBezTo>
                <a:lnTo>
                  <a:pt x="109757" y="1518284"/>
                </a:lnTo>
                <a:cubicBezTo>
                  <a:pt x="49140" y="1518284"/>
                  <a:pt x="0" y="1469144"/>
                  <a:pt x="0" y="1408527"/>
                </a:cubicBezTo>
                <a:lnTo>
                  <a:pt x="0" y="109757"/>
                </a:lnTo>
                <a:cubicBezTo>
                  <a:pt x="0" y="49180"/>
                  <a:pt x="49180" y="0"/>
                  <a:pt x="109757" y="0"/>
                </a:cubicBezTo>
                <a:close/>
              </a:path>
            </a:pathLst>
          </a:custGeom>
          <a:gradFill rotWithShape="1" flip="none">
            <a:gsLst>
              <a:gs pos="0">
                <a:srgbClr val="D4A574"/>
              </a:gs>
              <a:gs pos="100000">
                <a:srgbClr val="E07A5F"/>
              </a:gs>
            </a:gsLst>
            <a:lin ang="0" scaled="1"/>
          </a:gradFill>
          <a:ln/>
        </p:spPr>
      </p:sp>
      <p:sp>
        <p:nvSpPr>
          <p:cNvPr id="50" name="Shape 48"/>
          <p:cNvSpPr/>
          <p:nvPr/>
        </p:nvSpPr>
        <p:spPr>
          <a:xfrm>
            <a:off x="6472427" y="5597527"/>
            <a:ext cx="137194" cy="182926"/>
          </a:xfrm>
          <a:custGeom>
            <a:avLst/>
            <a:gdLst/>
            <a:ahLst/>
            <a:cxnLst/>
            <a:rect l="l" t="t" r="r" b="b"/>
            <a:pathLst>
              <a:path w="137194" h="182926">
                <a:moveTo>
                  <a:pt x="104646" y="137194"/>
                </a:moveTo>
                <a:cubicBezTo>
                  <a:pt x="107255" y="129227"/>
                  <a:pt x="112471" y="122010"/>
                  <a:pt x="118366" y="115793"/>
                </a:cubicBezTo>
                <a:cubicBezTo>
                  <a:pt x="130049" y="103503"/>
                  <a:pt x="137194" y="86890"/>
                  <a:pt x="137194" y="68597"/>
                </a:cubicBezTo>
                <a:cubicBezTo>
                  <a:pt x="137194" y="30726"/>
                  <a:pt x="106468" y="0"/>
                  <a:pt x="68597" y="0"/>
                </a:cubicBezTo>
                <a:cubicBezTo>
                  <a:pt x="30726" y="0"/>
                  <a:pt x="0" y="30726"/>
                  <a:pt x="0" y="68597"/>
                </a:cubicBezTo>
                <a:cubicBezTo>
                  <a:pt x="0" y="86890"/>
                  <a:pt x="7146" y="103503"/>
                  <a:pt x="18828" y="115793"/>
                </a:cubicBezTo>
                <a:cubicBezTo>
                  <a:pt x="24724" y="122010"/>
                  <a:pt x="29976" y="129227"/>
                  <a:pt x="32548" y="137194"/>
                </a:cubicBezTo>
                <a:lnTo>
                  <a:pt x="104611" y="137194"/>
                </a:lnTo>
                <a:close/>
                <a:moveTo>
                  <a:pt x="102896" y="154344"/>
                </a:moveTo>
                <a:lnTo>
                  <a:pt x="34299" y="154344"/>
                </a:lnTo>
                <a:lnTo>
                  <a:pt x="34299" y="160060"/>
                </a:lnTo>
                <a:cubicBezTo>
                  <a:pt x="34299" y="175852"/>
                  <a:pt x="47089" y="188642"/>
                  <a:pt x="62881" y="188642"/>
                </a:cubicBezTo>
                <a:lnTo>
                  <a:pt x="74314" y="188642"/>
                </a:lnTo>
                <a:cubicBezTo>
                  <a:pt x="90105" y="188642"/>
                  <a:pt x="102896" y="175852"/>
                  <a:pt x="102896" y="160060"/>
                </a:cubicBezTo>
                <a:lnTo>
                  <a:pt x="102896" y="154344"/>
                </a:lnTo>
                <a:close/>
                <a:moveTo>
                  <a:pt x="65739" y="40015"/>
                </a:moveTo>
                <a:cubicBezTo>
                  <a:pt x="51519" y="40015"/>
                  <a:pt x="40015" y="51519"/>
                  <a:pt x="40015" y="65739"/>
                </a:cubicBezTo>
                <a:cubicBezTo>
                  <a:pt x="40015" y="70491"/>
                  <a:pt x="36192" y="74314"/>
                  <a:pt x="31440" y="74314"/>
                </a:cubicBezTo>
                <a:cubicBezTo>
                  <a:pt x="26689" y="74314"/>
                  <a:pt x="22866" y="70491"/>
                  <a:pt x="22866" y="65739"/>
                </a:cubicBezTo>
                <a:cubicBezTo>
                  <a:pt x="22866" y="42051"/>
                  <a:pt x="42051" y="22866"/>
                  <a:pt x="65739" y="22866"/>
                </a:cubicBezTo>
                <a:cubicBezTo>
                  <a:pt x="70491" y="22866"/>
                  <a:pt x="74314" y="26689"/>
                  <a:pt x="74314" y="31440"/>
                </a:cubicBezTo>
                <a:cubicBezTo>
                  <a:pt x="74314" y="36192"/>
                  <a:pt x="70491" y="40015"/>
                  <a:pt x="65739" y="40015"/>
                </a:cubicBezTo>
                <a:close/>
              </a:path>
            </a:pathLst>
          </a:custGeom>
          <a:solidFill>
            <a:srgbClr val="FDFBF7"/>
          </a:solidFill>
          <a:ln/>
        </p:spPr>
      </p:sp>
      <p:sp>
        <p:nvSpPr>
          <p:cNvPr id="51" name="Text 49"/>
          <p:cNvSpPr/>
          <p:nvPr/>
        </p:nvSpPr>
        <p:spPr>
          <a:xfrm>
            <a:off x="6655353" y="5560942"/>
            <a:ext cx="5048750" cy="2560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40" b="1" dirty="0">
                <a:solidFill>
                  <a:srgbClr val="FDFBF7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Tipp</a:t>
            </a:r>
            <a:endParaRPr lang="en-US" sz="1600" dirty="0"/>
          </a:p>
        </p:txBody>
      </p:sp>
      <p:sp>
        <p:nvSpPr>
          <p:cNvPr id="52" name="Text 50"/>
          <p:cNvSpPr/>
          <p:nvPr/>
        </p:nvSpPr>
        <p:spPr>
          <a:xfrm>
            <a:off x="6426695" y="5926794"/>
            <a:ext cx="5259115" cy="713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52" dirty="0">
                <a:solidFill>
                  <a:srgbClr val="FDFBF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Eine Kombination aus Eigenkapital und KfW-Kredit bietet die beste Balance aus Unabhängigkeit und finanzieller Sicherheit. Die monatliche Rate für 13.300 € bei 5 Jahren Laufzeit beträgt ca. 250 €.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DFB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67783" y="367783"/>
            <a:ext cx="11520796" cy="1838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14" b="1" spc="101" kern="0" dirty="0">
                <a:solidFill>
                  <a:srgbClr val="D4A574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07 / KOSTEN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67783" y="662009"/>
            <a:ext cx="11677104" cy="44133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475" b="1" dirty="0">
                <a:solidFill>
                  <a:srgbClr val="3D3D3D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Kostenstruktur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67783" y="1287240"/>
            <a:ext cx="6785593" cy="5369629"/>
          </a:xfrm>
          <a:custGeom>
            <a:avLst/>
            <a:gdLst/>
            <a:ahLst/>
            <a:cxnLst/>
            <a:rect l="l" t="t" r="r" b="b"/>
            <a:pathLst>
              <a:path w="6785593" h="5369629">
                <a:moveTo>
                  <a:pt x="110346" y="0"/>
                </a:moveTo>
                <a:lnTo>
                  <a:pt x="6675247" y="0"/>
                </a:lnTo>
                <a:cubicBezTo>
                  <a:pt x="6736189" y="0"/>
                  <a:pt x="6785593" y="49404"/>
                  <a:pt x="6785593" y="110346"/>
                </a:cubicBezTo>
                <a:lnTo>
                  <a:pt x="6785593" y="5259283"/>
                </a:lnTo>
                <a:cubicBezTo>
                  <a:pt x="6785593" y="5320225"/>
                  <a:pt x="6736189" y="5369629"/>
                  <a:pt x="6675247" y="5369629"/>
                </a:cubicBezTo>
                <a:lnTo>
                  <a:pt x="110346" y="5369629"/>
                </a:lnTo>
                <a:cubicBezTo>
                  <a:pt x="49404" y="5369629"/>
                  <a:pt x="0" y="5320225"/>
                  <a:pt x="0" y="5259283"/>
                </a:cubicBezTo>
                <a:lnTo>
                  <a:pt x="0" y="110346"/>
                </a:lnTo>
                <a:cubicBezTo>
                  <a:pt x="0" y="49444"/>
                  <a:pt x="49444" y="0"/>
                  <a:pt x="110346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55167" dist="36778" dir="5400000">
              <a:srgbClr val="000000">
                <a:alpha val="10196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602244" y="1544688"/>
            <a:ext cx="248253" cy="220670"/>
          </a:xfrm>
          <a:custGeom>
            <a:avLst/>
            <a:gdLst/>
            <a:ahLst/>
            <a:cxnLst/>
            <a:rect l="l" t="t" r="r" b="b"/>
            <a:pathLst>
              <a:path w="248253" h="220670">
                <a:moveTo>
                  <a:pt x="220842" y="103439"/>
                </a:moveTo>
                <a:lnTo>
                  <a:pt x="144987" y="103439"/>
                </a:lnTo>
                <a:cubicBezTo>
                  <a:pt x="137358" y="103439"/>
                  <a:pt x="131195" y="97276"/>
                  <a:pt x="131195" y="89647"/>
                </a:cubicBezTo>
                <a:lnTo>
                  <a:pt x="131195" y="13792"/>
                </a:lnTo>
                <a:cubicBezTo>
                  <a:pt x="131195" y="6163"/>
                  <a:pt x="137401" y="-86"/>
                  <a:pt x="144944" y="905"/>
                </a:cubicBezTo>
                <a:cubicBezTo>
                  <a:pt x="191060" y="7025"/>
                  <a:pt x="227609" y="43574"/>
                  <a:pt x="233729" y="89690"/>
                </a:cubicBezTo>
                <a:cubicBezTo>
                  <a:pt x="234720" y="97233"/>
                  <a:pt x="228471" y="103439"/>
                  <a:pt x="220842" y="103439"/>
                </a:cubicBezTo>
                <a:close/>
                <a:moveTo>
                  <a:pt x="95940" y="16033"/>
                </a:moveTo>
                <a:cubicBezTo>
                  <a:pt x="103741" y="14395"/>
                  <a:pt x="110507" y="20774"/>
                  <a:pt x="110507" y="28747"/>
                </a:cubicBezTo>
                <a:lnTo>
                  <a:pt x="110507" y="113783"/>
                </a:lnTo>
                <a:cubicBezTo>
                  <a:pt x="110507" y="116196"/>
                  <a:pt x="111369" y="118524"/>
                  <a:pt x="112878" y="120377"/>
                </a:cubicBezTo>
                <a:lnTo>
                  <a:pt x="169812" y="189078"/>
                </a:lnTo>
                <a:cubicBezTo>
                  <a:pt x="174855" y="195155"/>
                  <a:pt x="173777" y="204335"/>
                  <a:pt x="166838" y="208085"/>
                </a:cubicBezTo>
                <a:cubicBezTo>
                  <a:pt x="152141" y="216101"/>
                  <a:pt x="135289" y="220670"/>
                  <a:pt x="117403" y="220670"/>
                </a:cubicBezTo>
                <a:cubicBezTo>
                  <a:pt x="60296" y="220670"/>
                  <a:pt x="13964" y="174338"/>
                  <a:pt x="13964" y="117231"/>
                </a:cubicBezTo>
                <a:cubicBezTo>
                  <a:pt x="13964" y="67451"/>
                  <a:pt x="49090" y="25903"/>
                  <a:pt x="95940" y="16033"/>
                </a:cubicBezTo>
                <a:close/>
                <a:moveTo>
                  <a:pt x="205930" y="124127"/>
                </a:moveTo>
                <a:lnTo>
                  <a:pt x="233513" y="124127"/>
                </a:lnTo>
                <a:cubicBezTo>
                  <a:pt x="241487" y="124127"/>
                  <a:pt x="247865" y="130893"/>
                  <a:pt x="246228" y="138694"/>
                </a:cubicBezTo>
                <a:cubicBezTo>
                  <a:pt x="241832" y="159555"/>
                  <a:pt x="231143" y="178087"/>
                  <a:pt x="216230" y="192224"/>
                </a:cubicBezTo>
                <a:cubicBezTo>
                  <a:pt x="210929" y="197267"/>
                  <a:pt x="202611" y="196189"/>
                  <a:pt x="197956" y="190543"/>
                </a:cubicBezTo>
                <a:lnTo>
                  <a:pt x="161580" y="146711"/>
                </a:lnTo>
                <a:cubicBezTo>
                  <a:pt x="154124" y="137703"/>
                  <a:pt x="160546" y="124127"/>
                  <a:pt x="172183" y="124127"/>
                </a:cubicBezTo>
                <a:lnTo>
                  <a:pt x="205887" y="124127"/>
                </a:lnTo>
                <a:close/>
              </a:path>
            </a:pathLst>
          </a:custGeom>
          <a:solidFill>
            <a:srgbClr val="D4A574"/>
          </a:solidFill>
          <a:ln/>
        </p:spPr>
      </p:sp>
      <p:sp>
        <p:nvSpPr>
          <p:cNvPr id="6" name="Text 4"/>
          <p:cNvSpPr/>
          <p:nvPr/>
        </p:nvSpPr>
        <p:spPr>
          <a:xfrm>
            <a:off x="864290" y="1507910"/>
            <a:ext cx="6178751" cy="2942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738" b="1" dirty="0">
                <a:solidFill>
                  <a:srgbClr val="3D3D3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Monatliche Betriebskosten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588452" y="1949249"/>
            <a:ext cx="2032000" cy="2206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58" b="1" dirty="0">
                <a:solidFill>
                  <a:srgbClr val="3D3D3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Wareneinsatz (Zutaten, Kaffee)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6459042" y="1949249"/>
            <a:ext cx="551674" cy="2206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58" b="1" dirty="0">
                <a:solidFill>
                  <a:srgbClr val="D4A57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1.200 €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588452" y="2243475"/>
            <a:ext cx="6344253" cy="110335"/>
          </a:xfrm>
          <a:custGeom>
            <a:avLst/>
            <a:gdLst/>
            <a:ahLst/>
            <a:cxnLst/>
            <a:rect l="l" t="t" r="r" b="b"/>
            <a:pathLst>
              <a:path w="6344253" h="110335">
                <a:moveTo>
                  <a:pt x="55167" y="0"/>
                </a:moveTo>
                <a:lnTo>
                  <a:pt x="6289086" y="0"/>
                </a:lnTo>
                <a:cubicBezTo>
                  <a:pt x="6319554" y="0"/>
                  <a:pt x="6344253" y="24699"/>
                  <a:pt x="6344253" y="55167"/>
                </a:cubicBezTo>
                <a:lnTo>
                  <a:pt x="6344253" y="55167"/>
                </a:lnTo>
                <a:cubicBezTo>
                  <a:pt x="6344253" y="85636"/>
                  <a:pt x="6319554" y="110335"/>
                  <a:pt x="6289086" y="110335"/>
                </a:cubicBezTo>
                <a:lnTo>
                  <a:pt x="55167" y="110335"/>
                </a:lnTo>
                <a:cubicBezTo>
                  <a:pt x="24720" y="110335"/>
                  <a:pt x="0" y="85615"/>
                  <a:pt x="0" y="55167"/>
                </a:cubicBezTo>
                <a:lnTo>
                  <a:pt x="0" y="55167"/>
                </a:lnTo>
                <a:cubicBezTo>
                  <a:pt x="0" y="24720"/>
                  <a:pt x="24720" y="0"/>
                  <a:pt x="55167" y="0"/>
                </a:cubicBezTo>
                <a:close/>
              </a:path>
            </a:pathLst>
          </a:custGeom>
          <a:solidFill>
            <a:srgbClr val="E5E7EB"/>
          </a:solidFill>
          <a:ln/>
        </p:spPr>
      </p:sp>
      <p:sp>
        <p:nvSpPr>
          <p:cNvPr id="10" name="Shape 8"/>
          <p:cNvSpPr/>
          <p:nvPr/>
        </p:nvSpPr>
        <p:spPr>
          <a:xfrm>
            <a:off x="588452" y="2243475"/>
            <a:ext cx="1526299" cy="110335"/>
          </a:xfrm>
          <a:custGeom>
            <a:avLst/>
            <a:gdLst/>
            <a:ahLst/>
            <a:cxnLst/>
            <a:rect l="l" t="t" r="r" b="b"/>
            <a:pathLst>
              <a:path w="1526299" h="110335">
                <a:moveTo>
                  <a:pt x="55167" y="0"/>
                </a:moveTo>
                <a:lnTo>
                  <a:pt x="1471131" y="0"/>
                </a:lnTo>
                <a:cubicBezTo>
                  <a:pt x="1501579" y="0"/>
                  <a:pt x="1526299" y="24720"/>
                  <a:pt x="1526299" y="55167"/>
                </a:cubicBezTo>
                <a:lnTo>
                  <a:pt x="1526299" y="55167"/>
                </a:lnTo>
                <a:cubicBezTo>
                  <a:pt x="1526299" y="85615"/>
                  <a:pt x="1501579" y="110335"/>
                  <a:pt x="1471131" y="110335"/>
                </a:cubicBezTo>
                <a:lnTo>
                  <a:pt x="55167" y="110335"/>
                </a:lnTo>
                <a:cubicBezTo>
                  <a:pt x="24720" y="110335"/>
                  <a:pt x="0" y="85615"/>
                  <a:pt x="0" y="55167"/>
                </a:cubicBezTo>
                <a:lnTo>
                  <a:pt x="0" y="55167"/>
                </a:lnTo>
                <a:cubicBezTo>
                  <a:pt x="0" y="24720"/>
                  <a:pt x="24720" y="0"/>
                  <a:pt x="55167" y="0"/>
                </a:cubicBezTo>
                <a:close/>
              </a:path>
            </a:pathLst>
          </a:custGeom>
          <a:solidFill>
            <a:srgbClr val="D4A574"/>
          </a:solidFill>
          <a:ln/>
        </p:spPr>
      </p:sp>
      <p:sp>
        <p:nvSpPr>
          <p:cNvPr id="11" name="Text 9"/>
          <p:cNvSpPr/>
          <p:nvPr/>
        </p:nvSpPr>
        <p:spPr>
          <a:xfrm>
            <a:off x="588452" y="2390588"/>
            <a:ext cx="6408615" cy="1838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14" dirty="0">
                <a:solidFill>
                  <a:srgbClr val="3D3D3D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Ca. 30% des Umsatzes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588452" y="2721593"/>
            <a:ext cx="2105557" cy="2206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58" b="1" dirty="0">
                <a:solidFill>
                  <a:srgbClr val="3D3D3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Standgebühren (Märkte, Events)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6533029" y="2721593"/>
            <a:ext cx="478118" cy="2206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58" b="1" dirty="0">
                <a:solidFill>
                  <a:srgbClr val="8B735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800 €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588452" y="3015819"/>
            <a:ext cx="6344253" cy="110335"/>
          </a:xfrm>
          <a:custGeom>
            <a:avLst/>
            <a:gdLst/>
            <a:ahLst/>
            <a:cxnLst/>
            <a:rect l="l" t="t" r="r" b="b"/>
            <a:pathLst>
              <a:path w="6344253" h="110335">
                <a:moveTo>
                  <a:pt x="55167" y="0"/>
                </a:moveTo>
                <a:lnTo>
                  <a:pt x="6289086" y="0"/>
                </a:lnTo>
                <a:cubicBezTo>
                  <a:pt x="6319554" y="0"/>
                  <a:pt x="6344253" y="24699"/>
                  <a:pt x="6344253" y="55167"/>
                </a:cubicBezTo>
                <a:lnTo>
                  <a:pt x="6344253" y="55167"/>
                </a:lnTo>
                <a:cubicBezTo>
                  <a:pt x="6344253" y="85636"/>
                  <a:pt x="6319554" y="110335"/>
                  <a:pt x="6289086" y="110335"/>
                </a:cubicBezTo>
                <a:lnTo>
                  <a:pt x="55167" y="110335"/>
                </a:lnTo>
                <a:cubicBezTo>
                  <a:pt x="24720" y="110335"/>
                  <a:pt x="0" y="85615"/>
                  <a:pt x="0" y="55167"/>
                </a:cubicBezTo>
                <a:lnTo>
                  <a:pt x="0" y="55167"/>
                </a:lnTo>
                <a:cubicBezTo>
                  <a:pt x="0" y="24720"/>
                  <a:pt x="24720" y="0"/>
                  <a:pt x="55167" y="0"/>
                </a:cubicBezTo>
                <a:close/>
              </a:path>
            </a:pathLst>
          </a:custGeom>
          <a:solidFill>
            <a:srgbClr val="E5E7EB"/>
          </a:solidFill>
          <a:ln/>
        </p:spPr>
      </p:sp>
      <p:sp>
        <p:nvSpPr>
          <p:cNvPr id="15" name="Shape 13"/>
          <p:cNvSpPr/>
          <p:nvPr/>
        </p:nvSpPr>
        <p:spPr>
          <a:xfrm>
            <a:off x="588452" y="3015819"/>
            <a:ext cx="1011403" cy="110335"/>
          </a:xfrm>
          <a:custGeom>
            <a:avLst/>
            <a:gdLst/>
            <a:ahLst/>
            <a:cxnLst/>
            <a:rect l="l" t="t" r="r" b="b"/>
            <a:pathLst>
              <a:path w="1011403" h="110335">
                <a:moveTo>
                  <a:pt x="55167" y="0"/>
                </a:moveTo>
                <a:lnTo>
                  <a:pt x="956235" y="0"/>
                </a:lnTo>
                <a:cubicBezTo>
                  <a:pt x="986683" y="0"/>
                  <a:pt x="1011403" y="24720"/>
                  <a:pt x="1011403" y="55167"/>
                </a:cubicBezTo>
                <a:lnTo>
                  <a:pt x="1011403" y="55167"/>
                </a:lnTo>
                <a:cubicBezTo>
                  <a:pt x="1011403" y="85615"/>
                  <a:pt x="986683" y="110335"/>
                  <a:pt x="956235" y="110335"/>
                </a:cubicBezTo>
                <a:lnTo>
                  <a:pt x="55167" y="110335"/>
                </a:lnTo>
                <a:cubicBezTo>
                  <a:pt x="24720" y="110335"/>
                  <a:pt x="0" y="85615"/>
                  <a:pt x="0" y="55167"/>
                </a:cubicBezTo>
                <a:lnTo>
                  <a:pt x="0" y="55167"/>
                </a:lnTo>
                <a:cubicBezTo>
                  <a:pt x="0" y="24720"/>
                  <a:pt x="24720" y="0"/>
                  <a:pt x="55167" y="0"/>
                </a:cubicBezTo>
                <a:close/>
              </a:path>
            </a:pathLst>
          </a:custGeom>
          <a:solidFill>
            <a:srgbClr val="8B7355"/>
          </a:solidFill>
          <a:ln/>
        </p:spPr>
      </p:sp>
      <p:sp>
        <p:nvSpPr>
          <p:cNvPr id="16" name="Text 14"/>
          <p:cNvSpPr/>
          <p:nvPr/>
        </p:nvSpPr>
        <p:spPr>
          <a:xfrm>
            <a:off x="588452" y="3162932"/>
            <a:ext cx="6408615" cy="1838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14" dirty="0">
                <a:solidFill>
                  <a:srgbClr val="3D3D3D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Durchschnittlich 50-100 € pro Tag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588452" y="3493937"/>
            <a:ext cx="1425158" cy="2206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58" b="1" dirty="0">
                <a:solidFill>
                  <a:srgbClr val="3D3D3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Treibstoff &amp; Wartung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6536477" y="3493937"/>
            <a:ext cx="468923" cy="2206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58" b="1" dirty="0">
                <a:solidFill>
                  <a:srgbClr val="E07A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300 €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588452" y="3788163"/>
            <a:ext cx="6344253" cy="110335"/>
          </a:xfrm>
          <a:custGeom>
            <a:avLst/>
            <a:gdLst/>
            <a:ahLst/>
            <a:cxnLst/>
            <a:rect l="l" t="t" r="r" b="b"/>
            <a:pathLst>
              <a:path w="6344253" h="110335">
                <a:moveTo>
                  <a:pt x="55167" y="0"/>
                </a:moveTo>
                <a:lnTo>
                  <a:pt x="6289086" y="0"/>
                </a:lnTo>
                <a:cubicBezTo>
                  <a:pt x="6319554" y="0"/>
                  <a:pt x="6344253" y="24699"/>
                  <a:pt x="6344253" y="55167"/>
                </a:cubicBezTo>
                <a:lnTo>
                  <a:pt x="6344253" y="55167"/>
                </a:lnTo>
                <a:cubicBezTo>
                  <a:pt x="6344253" y="85636"/>
                  <a:pt x="6319554" y="110335"/>
                  <a:pt x="6289086" y="110335"/>
                </a:cubicBezTo>
                <a:lnTo>
                  <a:pt x="55167" y="110335"/>
                </a:lnTo>
                <a:cubicBezTo>
                  <a:pt x="24720" y="110335"/>
                  <a:pt x="0" y="85615"/>
                  <a:pt x="0" y="55167"/>
                </a:cubicBezTo>
                <a:lnTo>
                  <a:pt x="0" y="55167"/>
                </a:lnTo>
                <a:cubicBezTo>
                  <a:pt x="0" y="24720"/>
                  <a:pt x="24720" y="0"/>
                  <a:pt x="55167" y="0"/>
                </a:cubicBezTo>
                <a:close/>
              </a:path>
            </a:pathLst>
          </a:custGeom>
          <a:solidFill>
            <a:srgbClr val="E5E7EB"/>
          </a:solidFill>
          <a:ln/>
        </p:spPr>
      </p:sp>
      <p:sp>
        <p:nvSpPr>
          <p:cNvPr id="20" name="Shape 18"/>
          <p:cNvSpPr/>
          <p:nvPr/>
        </p:nvSpPr>
        <p:spPr>
          <a:xfrm>
            <a:off x="588452" y="3788163"/>
            <a:ext cx="376977" cy="110335"/>
          </a:xfrm>
          <a:custGeom>
            <a:avLst/>
            <a:gdLst/>
            <a:ahLst/>
            <a:cxnLst/>
            <a:rect l="l" t="t" r="r" b="b"/>
            <a:pathLst>
              <a:path w="376977" h="110335">
                <a:moveTo>
                  <a:pt x="55167" y="0"/>
                </a:moveTo>
                <a:lnTo>
                  <a:pt x="321810" y="0"/>
                </a:lnTo>
                <a:cubicBezTo>
                  <a:pt x="352258" y="0"/>
                  <a:pt x="376977" y="24720"/>
                  <a:pt x="376977" y="55167"/>
                </a:cubicBezTo>
                <a:lnTo>
                  <a:pt x="376977" y="55167"/>
                </a:lnTo>
                <a:cubicBezTo>
                  <a:pt x="376977" y="85615"/>
                  <a:pt x="352258" y="110335"/>
                  <a:pt x="321810" y="110335"/>
                </a:cubicBezTo>
                <a:lnTo>
                  <a:pt x="55167" y="110335"/>
                </a:lnTo>
                <a:cubicBezTo>
                  <a:pt x="24720" y="110335"/>
                  <a:pt x="0" y="85615"/>
                  <a:pt x="0" y="55167"/>
                </a:cubicBezTo>
                <a:lnTo>
                  <a:pt x="0" y="55167"/>
                </a:lnTo>
                <a:cubicBezTo>
                  <a:pt x="0" y="24720"/>
                  <a:pt x="24720" y="0"/>
                  <a:pt x="55167" y="0"/>
                </a:cubicBezTo>
                <a:close/>
              </a:path>
            </a:pathLst>
          </a:custGeom>
          <a:solidFill>
            <a:srgbClr val="E07A5F"/>
          </a:solidFill>
          <a:ln/>
        </p:spPr>
      </p:sp>
      <p:sp>
        <p:nvSpPr>
          <p:cNvPr id="21" name="Text 19"/>
          <p:cNvSpPr/>
          <p:nvPr/>
        </p:nvSpPr>
        <p:spPr>
          <a:xfrm>
            <a:off x="588452" y="3935276"/>
            <a:ext cx="6408615" cy="1838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14" dirty="0">
                <a:solidFill>
                  <a:srgbClr val="3D3D3D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APE ist sehr sparsam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588452" y="4266281"/>
            <a:ext cx="1958443" cy="2206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58" b="1" dirty="0">
                <a:solidFill>
                  <a:srgbClr val="3D3D3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Versicherungen (KFZ, Betrieb)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6540213" y="4266281"/>
            <a:ext cx="468923" cy="2206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58" b="1" dirty="0">
                <a:solidFill>
                  <a:srgbClr val="D4A57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200 €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588452" y="4560507"/>
            <a:ext cx="6344253" cy="110335"/>
          </a:xfrm>
          <a:custGeom>
            <a:avLst/>
            <a:gdLst/>
            <a:ahLst/>
            <a:cxnLst/>
            <a:rect l="l" t="t" r="r" b="b"/>
            <a:pathLst>
              <a:path w="6344253" h="110335">
                <a:moveTo>
                  <a:pt x="55167" y="0"/>
                </a:moveTo>
                <a:lnTo>
                  <a:pt x="6289086" y="0"/>
                </a:lnTo>
                <a:cubicBezTo>
                  <a:pt x="6319554" y="0"/>
                  <a:pt x="6344253" y="24699"/>
                  <a:pt x="6344253" y="55167"/>
                </a:cubicBezTo>
                <a:lnTo>
                  <a:pt x="6344253" y="55167"/>
                </a:lnTo>
                <a:cubicBezTo>
                  <a:pt x="6344253" y="85636"/>
                  <a:pt x="6319554" y="110335"/>
                  <a:pt x="6289086" y="110335"/>
                </a:cubicBezTo>
                <a:lnTo>
                  <a:pt x="55167" y="110335"/>
                </a:lnTo>
                <a:cubicBezTo>
                  <a:pt x="24720" y="110335"/>
                  <a:pt x="0" y="85615"/>
                  <a:pt x="0" y="55167"/>
                </a:cubicBezTo>
                <a:lnTo>
                  <a:pt x="0" y="55167"/>
                </a:lnTo>
                <a:cubicBezTo>
                  <a:pt x="0" y="24720"/>
                  <a:pt x="24720" y="0"/>
                  <a:pt x="55167" y="0"/>
                </a:cubicBezTo>
                <a:close/>
              </a:path>
            </a:pathLst>
          </a:custGeom>
          <a:solidFill>
            <a:srgbClr val="E5E7EB"/>
          </a:solidFill>
          <a:ln/>
        </p:spPr>
      </p:sp>
      <p:sp>
        <p:nvSpPr>
          <p:cNvPr id="25" name="Shape 23"/>
          <p:cNvSpPr/>
          <p:nvPr/>
        </p:nvSpPr>
        <p:spPr>
          <a:xfrm>
            <a:off x="588452" y="4560507"/>
            <a:ext cx="257448" cy="110335"/>
          </a:xfrm>
          <a:custGeom>
            <a:avLst/>
            <a:gdLst/>
            <a:ahLst/>
            <a:cxnLst/>
            <a:rect l="l" t="t" r="r" b="b"/>
            <a:pathLst>
              <a:path w="257448" h="110335">
                <a:moveTo>
                  <a:pt x="55167" y="0"/>
                </a:moveTo>
                <a:lnTo>
                  <a:pt x="202281" y="0"/>
                </a:lnTo>
                <a:cubicBezTo>
                  <a:pt x="232728" y="0"/>
                  <a:pt x="257448" y="24720"/>
                  <a:pt x="257448" y="55167"/>
                </a:cubicBezTo>
                <a:lnTo>
                  <a:pt x="257448" y="55167"/>
                </a:lnTo>
                <a:cubicBezTo>
                  <a:pt x="257448" y="85615"/>
                  <a:pt x="232728" y="110335"/>
                  <a:pt x="202281" y="110335"/>
                </a:cubicBezTo>
                <a:lnTo>
                  <a:pt x="55167" y="110335"/>
                </a:lnTo>
                <a:cubicBezTo>
                  <a:pt x="24720" y="110335"/>
                  <a:pt x="0" y="85615"/>
                  <a:pt x="0" y="55167"/>
                </a:cubicBezTo>
                <a:lnTo>
                  <a:pt x="0" y="55167"/>
                </a:lnTo>
                <a:cubicBezTo>
                  <a:pt x="0" y="24720"/>
                  <a:pt x="24720" y="0"/>
                  <a:pt x="55167" y="0"/>
                </a:cubicBezTo>
                <a:close/>
              </a:path>
            </a:pathLst>
          </a:custGeom>
          <a:solidFill>
            <a:srgbClr val="D4A574"/>
          </a:solidFill>
          <a:ln/>
        </p:spPr>
      </p:sp>
      <p:sp>
        <p:nvSpPr>
          <p:cNvPr id="26" name="Text 24"/>
          <p:cNvSpPr/>
          <p:nvPr/>
        </p:nvSpPr>
        <p:spPr>
          <a:xfrm>
            <a:off x="588452" y="4707620"/>
            <a:ext cx="6408615" cy="1838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14" dirty="0">
                <a:solidFill>
                  <a:srgbClr val="3D3D3D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Inkl. Haftpflicht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588452" y="5038624"/>
            <a:ext cx="1489520" cy="2206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58" b="1" dirty="0">
                <a:solidFill>
                  <a:srgbClr val="3D3D3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Marketing &amp; Werbung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6540213" y="5038624"/>
            <a:ext cx="468923" cy="2206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58" b="1" dirty="0">
                <a:solidFill>
                  <a:srgbClr val="8B7355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200 €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588452" y="5332851"/>
            <a:ext cx="6344253" cy="110335"/>
          </a:xfrm>
          <a:custGeom>
            <a:avLst/>
            <a:gdLst/>
            <a:ahLst/>
            <a:cxnLst/>
            <a:rect l="l" t="t" r="r" b="b"/>
            <a:pathLst>
              <a:path w="6344253" h="110335">
                <a:moveTo>
                  <a:pt x="55167" y="0"/>
                </a:moveTo>
                <a:lnTo>
                  <a:pt x="6289086" y="0"/>
                </a:lnTo>
                <a:cubicBezTo>
                  <a:pt x="6319554" y="0"/>
                  <a:pt x="6344253" y="24699"/>
                  <a:pt x="6344253" y="55167"/>
                </a:cubicBezTo>
                <a:lnTo>
                  <a:pt x="6344253" y="55167"/>
                </a:lnTo>
                <a:cubicBezTo>
                  <a:pt x="6344253" y="85636"/>
                  <a:pt x="6319554" y="110335"/>
                  <a:pt x="6289086" y="110335"/>
                </a:cubicBezTo>
                <a:lnTo>
                  <a:pt x="55167" y="110335"/>
                </a:lnTo>
                <a:cubicBezTo>
                  <a:pt x="24720" y="110335"/>
                  <a:pt x="0" y="85615"/>
                  <a:pt x="0" y="55167"/>
                </a:cubicBezTo>
                <a:lnTo>
                  <a:pt x="0" y="55167"/>
                </a:lnTo>
                <a:cubicBezTo>
                  <a:pt x="0" y="24720"/>
                  <a:pt x="24720" y="0"/>
                  <a:pt x="55167" y="0"/>
                </a:cubicBezTo>
                <a:close/>
              </a:path>
            </a:pathLst>
          </a:custGeom>
          <a:solidFill>
            <a:srgbClr val="E5E7EB"/>
          </a:solidFill>
          <a:ln/>
        </p:spPr>
      </p:sp>
      <p:sp>
        <p:nvSpPr>
          <p:cNvPr id="30" name="Shape 28"/>
          <p:cNvSpPr/>
          <p:nvPr/>
        </p:nvSpPr>
        <p:spPr>
          <a:xfrm>
            <a:off x="588452" y="5332851"/>
            <a:ext cx="257448" cy="110335"/>
          </a:xfrm>
          <a:custGeom>
            <a:avLst/>
            <a:gdLst/>
            <a:ahLst/>
            <a:cxnLst/>
            <a:rect l="l" t="t" r="r" b="b"/>
            <a:pathLst>
              <a:path w="257448" h="110335">
                <a:moveTo>
                  <a:pt x="55167" y="0"/>
                </a:moveTo>
                <a:lnTo>
                  <a:pt x="202281" y="0"/>
                </a:lnTo>
                <a:cubicBezTo>
                  <a:pt x="232728" y="0"/>
                  <a:pt x="257448" y="24720"/>
                  <a:pt x="257448" y="55167"/>
                </a:cubicBezTo>
                <a:lnTo>
                  <a:pt x="257448" y="55167"/>
                </a:lnTo>
                <a:cubicBezTo>
                  <a:pt x="257448" y="85615"/>
                  <a:pt x="232728" y="110335"/>
                  <a:pt x="202281" y="110335"/>
                </a:cubicBezTo>
                <a:lnTo>
                  <a:pt x="55167" y="110335"/>
                </a:lnTo>
                <a:cubicBezTo>
                  <a:pt x="24720" y="110335"/>
                  <a:pt x="0" y="85615"/>
                  <a:pt x="0" y="55167"/>
                </a:cubicBezTo>
                <a:lnTo>
                  <a:pt x="0" y="55167"/>
                </a:lnTo>
                <a:cubicBezTo>
                  <a:pt x="0" y="24720"/>
                  <a:pt x="24720" y="0"/>
                  <a:pt x="55167" y="0"/>
                </a:cubicBezTo>
                <a:close/>
              </a:path>
            </a:pathLst>
          </a:custGeom>
          <a:solidFill>
            <a:srgbClr val="8B7355"/>
          </a:solidFill>
          <a:ln/>
        </p:spPr>
      </p:sp>
      <p:sp>
        <p:nvSpPr>
          <p:cNvPr id="31" name="Text 29"/>
          <p:cNvSpPr/>
          <p:nvPr/>
        </p:nvSpPr>
        <p:spPr>
          <a:xfrm>
            <a:off x="588452" y="5479964"/>
            <a:ext cx="6408615" cy="1838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14" dirty="0">
                <a:solidFill>
                  <a:srgbClr val="3D3D3D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Social Media, Flyer</a:t>
            </a:r>
            <a:endParaRPr lang="en-US" sz="1600" dirty="0"/>
          </a:p>
        </p:txBody>
      </p:sp>
      <p:sp>
        <p:nvSpPr>
          <p:cNvPr id="32" name="Text 30"/>
          <p:cNvSpPr/>
          <p:nvPr/>
        </p:nvSpPr>
        <p:spPr>
          <a:xfrm>
            <a:off x="588452" y="5810968"/>
            <a:ext cx="2022805" cy="2206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58" b="1" dirty="0">
                <a:solidFill>
                  <a:srgbClr val="3D3D3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Sonstiges (Verpackung, Strom)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6536477" y="5810968"/>
            <a:ext cx="468923" cy="2206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58" b="1" dirty="0">
                <a:solidFill>
                  <a:srgbClr val="E07A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300 €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588452" y="6105195"/>
            <a:ext cx="6344253" cy="110335"/>
          </a:xfrm>
          <a:custGeom>
            <a:avLst/>
            <a:gdLst/>
            <a:ahLst/>
            <a:cxnLst/>
            <a:rect l="l" t="t" r="r" b="b"/>
            <a:pathLst>
              <a:path w="6344253" h="110335">
                <a:moveTo>
                  <a:pt x="55167" y="0"/>
                </a:moveTo>
                <a:lnTo>
                  <a:pt x="6289086" y="0"/>
                </a:lnTo>
                <a:cubicBezTo>
                  <a:pt x="6319554" y="0"/>
                  <a:pt x="6344253" y="24699"/>
                  <a:pt x="6344253" y="55167"/>
                </a:cubicBezTo>
                <a:lnTo>
                  <a:pt x="6344253" y="55167"/>
                </a:lnTo>
                <a:cubicBezTo>
                  <a:pt x="6344253" y="85636"/>
                  <a:pt x="6319554" y="110335"/>
                  <a:pt x="6289086" y="110335"/>
                </a:cubicBezTo>
                <a:lnTo>
                  <a:pt x="55167" y="110335"/>
                </a:lnTo>
                <a:cubicBezTo>
                  <a:pt x="24720" y="110335"/>
                  <a:pt x="0" y="85615"/>
                  <a:pt x="0" y="55167"/>
                </a:cubicBezTo>
                <a:lnTo>
                  <a:pt x="0" y="55167"/>
                </a:lnTo>
                <a:cubicBezTo>
                  <a:pt x="0" y="24720"/>
                  <a:pt x="24720" y="0"/>
                  <a:pt x="55167" y="0"/>
                </a:cubicBezTo>
                <a:close/>
              </a:path>
            </a:pathLst>
          </a:custGeom>
          <a:solidFill>
            <a:srgbClr val="E5E7EB"/>
          </a:solidFill>
          <a:ln/>
        </p:spPr>
      </p:sp>
      <p:sp>
        <p:nvSpPr>
          <p:cNvPr id="35" name="Shape 33"/>
          <p:cNvSpPr/>
          <p:nvPr/>
        </p:nvSpPr>
        <p:spPr>
          <a:xfrm>
            <a:off x="588452" y="6105195"/>
            <a:ext cx="376977" cy="110335"/>
          </a:xfrm>
          <a:custGeom>
            <a:avLst/>
            <a:gdLst/>
            <a:ahLst/>
            <a:cxnLst/>
            <a:rect l="l" t="t" r="r" b="b"/>
            <a:pathLst>
              <a:path w="376977" h="110335">
                <a:moveTo>
                  <a:pt x="55167" y="0"/>
                </a:moveTo>
                <a:lnTo>
                  <a:pt x="321810" y="0"/>
                </a:lnTo>
                <a:cubicBezTo>
                  <a:pt x="352258" y="0"/>
                  <a:pt x="376977" y="24720"/>
                  <a:pt x="376977" y="55167"/>
                </a:cubicBezTo>
                <a:lnTo>
                  <a:pt x="376977" y="55167"/>
                </a:lnTo>
                <a:cubicBezTo>
                  <a:pt x="376977" y="85615"/>
                  <a:pt x="352258" y="110335"/>
                  <a:pt x="321810" y="110335"/>
                </a:cubicBezTo>
                <a:lnTo>
                  <a:pt x="55167" y="110335"/>
                </a:lnTo>
                <a:cubicBezTo>
                  <a:pt x="24720" y="110335"/>
                  <a:pt x="0" y="85615"/>
                  <a:pt x="0" y="55167"/>
                </a:cubicBezTo>
                <a:lnTo>
                  <a:pt x="0" y="55167"/>
                </a:lnTo>
                <a:cubicBezTo>
                  <a:pt x="0" y="24720"/>
                  <a:pt x="24720" y="0"/>
                  <a:pt x="55167" y="0"/>
                </a:cubicBezTo>
                <a:close/>
              </a:path>
            </a:pathLst>
          </a:custGeom>
          <a:solidFill>
            <a:srgbClr val="E07A5F"/>
          </a:solidFill>
          <a:ln/>
        </p:spPr>
      </p:sp>
      <p:sp>
        <p:nvSpPr>
          <p:cNvPr id="36" name="Text 34"/>
          <p:cNvSpPr/>
          <p:nvPr/>
        </p:nvSpPr>
        <p:spPr>
          <a:xfrm>
            <a:off x="588452" y="6252308"/>
            <a:ext cx="6408615" cy="1838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14" dirty="0">
                <a:solidFill>
                  <a:srgbClr val="3D3D3D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Variable Kosten</a:t>
            </a:r>
            <a:endParaRPr lang="en-US" sz="1600" dirty="0"/>
          </a:p>
        </p:txBody>
      </p:sp>
      <p:sp>
        <p:nvSpPr>
          <p:cNvPr id="37" name="Shape 35"/>
          <p:cNvSpPr/>
          <p:nvPr/>
        </p:nvSpPr>
        <p:spPr>
          <a:xfrm>
            <a:off x="7375195" y="1287240"/>
            <a:ext cx="4450172" cy="2335421"/>
          </a:xfrm>
          <a:custGeom>
            <a:avLst/>
            <a:gdLst/>
            <a:ahLst/>
            <a:cxnLst/>
            <a:rect l="l" t="t" r="r" b="b"/>
            <a:pathLst>
              <a:path w="4450172" h="2335421">
                <a:moveTo>
                  <a:pt x="110325" y="0"/>
                </a:moveTo>
                <a:lnTo>
                  <a:pt x="4339847" y="0"/>
                </a:lnTo>
                <a:cubicBezTo>
                  <a:pt x="4400778" y="0"/>
                  <a:pt x="4450172" y="49394"/>
                  <a:pt x="4450172" y="110325"/>
                </a:cubicBezTo>
                <a:lnTo>
                  <a:pt x="4450172" y="2225096"/>
                </a:lnTo>
                <a:cubicBezTo>
                  <a:pt x="4450172" y="2286027"/>
                  <a:pt x="4400778" y="2335421"/>
                  <a:pt x="4339847" y="2335421"/>
                </a:cubicBezTo>
                <a:lnTo>
                  <a:pt x="110325" y="2335421"/>
                </a:lnTo>
                <a:cubicBezTo>
                  <a:pt x="49394" y="2335421"/>
                  <a:pt x="0" y="2286027"/>
                  <a:pt x="0" y="2225096"/>
                </a:cubicBezTo>
                <a:lnTo>
                  <a:pt x="0" y="110325"/>
                </a:lnTo>
                <a:cubicBezTo>
                  <a:pt x="0" y="49435"/>
                  <a:pt x="49435" y="0"/>
                  <a:pt x="110325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55167" dist="36778" dir="5400000">
              <a:srgbClr val="000000">
                <a:alpha val="10196"/>
              </a:srgbClr>
            </a:outerShdw>
          </a:effectLst>
        </p:spPr>
      </p:sp>
      <p:sp>
        <p:nvSpPr>
          <p:cNvPr id="38" name="Text 36"/>
          <p:cNvSpPr/>
          <p:nvPr/>
        </p:nvSpPr>
        <p:spPr>
          <a:xfrm>
            <a:off x="7595864" y="1507910"/>
            <a:ext cx="4100778" cy="257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48" b="1" dirty="0">
                <a:solidFill>
                  <a:srgbClr val="3D3D3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Kostenübersicht</a:t>
            </a:r>
            <a:endParaRPr lang="en-US" sz="1600" dirty="0"/>
          </a:p>
        </p:txBody>
      </p:sp>
      <p:sp>
        <p:nvSpPr>
          <p:cNvPr id="39" name="Shape 37"/>
          <p:cNvSpPr/>
          <p:nvPr/>
        </p:nvSpPr>
        <p:spPr>
          <a:xfrm>
            <a:off x="7595864" y="2284851"/>
            <a:ext cx="4008833" cy="9195"/>
          </a:xfrm>
          <a:custGeom>
            <a:avLst/>
            <a:gdLst/>
            <a:ahLst/>
            <a:cxnLst/>
            <a:rect l="l" t="t" r="r" b="b"/>
            <a:pathLst>
              <a:path w="4008833" h="9195">
                <a:moveTo>
                  <a:pt x="0" y="0"/>
                </a:moveTo>
                <a:lnTo>
                  <a:pt x="4008833" y="0"/>
                </a:lnTo>
                <a:lnTo>
                  <a:pt x="4008833" y="9195"/>
                </a:lnTo>
                <a:lnTo>
                  <a:pt x="0" y="9195"/>
                </a:lnTo>
                <a:lnTo>
                  <a:pt x="0" y="0"/>
                </a:lnTo>
                <a:close/>
              </a:path>
            </a:pathLst>
          </a:custGeom>
          <a:solidFill>
            <a:srgbClr val="E5E7EB"/>
          </a:solidFill>
          <a:ln/>
        </p:spPr>
      </p:sp>
      <p:sp>
        <p:nvSpPr>
          <p:cNvPr id="40" name="Text 38"/>
          <p:cNvSpPr/>
          <p:nvPr/>
        </p:nvSpPr>
        <p:spPr>
          <a:xfrm>
            <a:off x="7595864" y="1986027"/>
            <a:ext cx="671204" cy="2206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58" dirty="0">
                <a:solidFill>
                  <a:srgbClr val="3D3D3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Fixkosten</a:t>
            </a:r>
            <a:endParaRPr lang="en-US" sz="1600" dirty="0"/>
          </a:p>
        </p:txBody>
      </p:sp>
      <p:sp>
        <p:nvSpPr>
          <p:cNvPr id="41" name="Text 39"/>
          <p:cNvSpPr/>
          <p:nvPr/>
        </p:nvSpPr>
        <p:spPr>
          <a:xfrm>
            <a:off x="11219531" y="1986027"/>
            <a:ext cx="459729" cy="2206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58" b="1" dirty="0">
                <a:solidFill>
                  <a:srgbClr val="3D3D3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700 €</a:t>
            </a:r>
            <a:endParaRPr lang="en-US" sz="1600" dirty="0"/>
          </a:p>
        </p:txBody>
      </p:sp>
      <p:sp>
        <p:nvSpPr>
          <p:cNvPr id="42" name="Shape 40"/>
          <p:cNvSpPr/>
          <p:nvPr/>
        </p:nvSpPr>
        <p:spPr>
          <a:xfrm>
            <a:off x="7595864" y="2772163"/>
            <a:ext cx="4008833" cy="9195"/>
          </a:xfrm>
          <a:custGeom>
            <a:avLst/>
            <a:gdLst/>
            <a:ahLst/>
            <a:cxnLst/>
            <a:rect l="l" t="t" r="r" b="b"/>
            <a:pathLst>
              <a:path w="4008833" h="9195">
                <a:moveTo>
                  <a:pt x="0" y="0"/>
                </a:moveTo>
                <a:lnTo>
                  <a:pt x="4008833" y="0"/>
                </a:lnTo>
                <a:lnTo>
                  <a:pt x="4008833" y="9195"/>
                </a:lnTo>
                <a:lnTo>
                  <a:pt x="0" y="9195"/>
                </a:lnTo>
                <a:lnTo>
                  <a:pt x="0" y="0"/>
                </a:lnTo>
                <a:close/>
              </a:path>
            </a:pathLst>
          </a:custGeom>
          <a:solidFill>
            <a:srgbClr val="E5E7EB"/>
          </a:solidFill>
          <a:ln/>
        </p:spPr>
      </p:sp>
      <p:sp>
        <p:nvSpPr>
          <p:cNvPr id="43" name="Text 41"/>
          <p:cNvSpPr/>
          <p:nvPr/>
        </p:nvSpPr>
        <p:spPr>
          <a:xfrm>
            <a:off x="7595864" y="2473339"/>
            <a:ext cx="1066570" cy="2206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58" dirty="0">
                <a:solidFill>
                  <a:srgbClr val="3D3D3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Variable Kosten</a:t>
            </a:r>
            <a:endParaRPr lang="en-US" sz="1600" dirty="0"/>
          </a:p>
        </p:txBody>
      </p:sp>
      <p:sp>
        <p:nvSpPr>
          <p:cNvPr id="44" name="Text 42"/>
          <p:cNvSpPr/>
          <p:nvPr/>
        </p:nvSpPr>
        <p:spPr>
          <a:xfrm>
            <a:off x="11098564" y="2473339"/>
            <a:ext cx="579258" cy="2206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58" b="1" dirty="0">
                <a:solidFill>
                  <a:srgbClr val="3D3D3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2.300 €</a:t>
            </a:r>
            <a:endParaRPr lang="en-US" sz="1600" dirty="0"/>
          </a:p>
        </p:txBody>
      </p:sp>
      <p:sp>
        <p:nvSpPr>
          <p:cNvPr id="45" name="Shape 43"/>
          <p:cNvSpPr/>
          <p:nvPr/>
        </p:nvSpPr>
        <p:spPr>
          <a:xfrm>
            <a:off x="7595864" y="2887095"/>
            <a:ext cx="4008833" cy="514896"/>
          </a:xfrm>
          <a:custGeom>
            <a:avLst/>
            <a:gdLst/>
            <a:ahLst/>
            <a:cxnLst/>
            <a:rect l="l" t="t" r="r" b="b"/>
            <a:pathLst>
              <a:path w="4008833" h="514896">
                <a:moveTo>
                  <a:pt x="73558" y="0"/>
                </a:moveTo>
                <a:lnTo>
                  <a:pt x="3935275" y="0"/>
                </a:lnTo>
                <a:cubicBezTo>
                  <a:pt x="3975900" y="0"/>
                  <a:pt x="4008833" y="32933"/>
                  <a:pt x="4008833" y="73558"/>
                </a:cubicBezTo>
                <a:lnTo>
                  <a:pt x="4008833" y="441338"/>
                </a:lnTo>
                <a:cubicBezTo>
                  <a:pt x="4008833" y="481963"/>
                  <a:pt x="3975900" y="514896"/>
                  <a:pt x="3935275" y="514896"/>
                </a:cubicBezTo>
                <a:lnTo>
                  <a:pt x="73558" y="514896"/>
                </a:lnTo>
                <a:cubicBezTo>
                  <a:pt x="32933" y="514896"/>
                  <a:pt x="0" y="481963"/>
                  <a:pt x="0" y="441338"/>
                </a:cubicBezTo>
                <a:lnTo>
                  <a:pt x="0" y="73558"/>
                </a:lnTo>
                <a:cubicBezTo>
                  <a:pt x="0" y="32960"/>
                  <a:pt x="32960" y="0"/>
                  <a:pt x="73558" y="0"/>
                </a:cubicBezTo>
                <a:close/>
              </a:path>
            </a:pathLst>
          </a:custGeom>
          <a:solidFill>
            <a:srgbClr val="D4A574">
              <a:alpha val="10196"/>
            </a:srgbClr>
          </a:solidFill>
          <a:ln/>
        </p:spPr>
      </p:sp>
      <p:sp>
        <p:nvSpPr>
          <p:cNvPr id="46" name="Text 44"/>
          <p:cNvSpPr/>
          <p:nvPr/>
        </p:nvSpPr>
        <p:spPr>
          <a:xfrm>
            <a:off x="7742977" y="3034208"/>
            <a:ext cx="1443548" cy="2206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158" b="1" dirty="0">
                <a:solidFill>
                  <a:srgbClr val="3D3D3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Gesamtkosten/Monat</a:t>
            </a:r>
            <a:endParaRPr lang="en-US" sz="1600" dirty="0"/>
          </a:p>
        </p:txBody>
      </p:sp>
      <p:sp>
        <p:nvSpPr>
          <p:cNvPr id="47" name="Text 45"/>
          <p:cNvSpPr/>
          <p:nvPr/>
        </p:nvSpPr>
        <p:spPr>
          <a:xfrm>
            <a:off x="10667138" y="2997430"/>
            <a:ext cx="901068" cy="2942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738" b="1" dirty="0">
                <a:solidFill>
                  <a:srgbClr val="D4A574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3.000 €</a:t>
            </a:r>
            <a:endParaRPr lang="en-US" sz="1600" dirty="0"/>
          </a:p>
        </p:txBody>
      </p:sp>
      <p:pic>
        <p:nvPicPr>
          <p:cNvPr id="48" name="Image 0" descr="https://kimi-web-img.moonshot.cn/img/img.freepik.com/f5b6140c61e35cb30ef0b6132edf796ce2ccb768.jpg">    </p:cNvPr>
          <p:cNvPicPr>
            <a:picLocks noChangeAspect="1"/>
          </p:cNvPicPr>
          <p:nvPr/>
        </p:nvPicPr>
        <p:blipFill>
          <a:blip r:embed="rId1"/>
          <a:srcRect l="0" r="0" t="22152" b="22152"/>
          <a:stretch/>
        </p:blipFill>
        <p:spPr>
          <a:xfrm>
            <a:off x="7375195" y="3769774"/>
            <a:ext cx="4450172" cy="1655023"/>
          </a:xfrm>
          <a:prstGeom prst="roundRect">
            <a:avLst>
              <a:gd name="adj" fmla="val 6667"/>
            </a:avLst>
          </a:prstGeom>
        </p:spPr>
      </p:pic>
      <p:sp>
        <p:nvSpPr>
          <p:cNvPr id="49" name="Shape 46"/>
          <p:cNvSpPr/>
          <p:nvPr/>
        </p:nvSpPr>
        <p:spPr>
          <a:xfrm>
            <a:off x="7375195" y="5571910"/>
            <a:ext cx="4450172" cy="1287240"/>
          </a:xfrm>
          <a:custGeom>
            <a:avLst/>
            <a:gdLst/>
            <a:ahLst/>
            <a:cxnLst/>
            <a:rect l="l" t="t" r="r" b="b"/>
            <a:pathLst>
              <a:path w="4450172" h="1287240">
                <a:moveTo>
                  <a:pt x="110329" y="0"/>
                </a:moveTo>
                <a:lnTo>
                  <a:pt x="4339843" y="0"/>
                </a:lnTo>
                <a:cubicBezTo>
                  <a:pt x="4400776" y="0"/>
                  <a:pt x="4450172" y="49396"/>
                  <a:pt x="4450172" y="110329"/>
                </a:cubicBezTo>
                <a:lnTo>
                  <a:pt x="4450172" y="1176910"/>
                </a:lnTo>
                <a:cubicBezTo>
                  <a:pt x="4450172" y="1237844"/>
                  <a:pt x="4400776" y="1287240"/>
                  <a:pt x="4339843" y="1287240"/>
                </a:cubicBezTo>
                <a:lnTo>
                  <a:pt x="110329" y="1287240"/>
                </a:lnTo>
                <a:cubicBezTo>
                  <a:pt x="49396" y="1287240"/>
                  <a:pt x="0" y="1237844"/>
                  <a:pt x="0" y="1176910"/>
                </a:cubicBezTo>
                <a:lnTo>
                  <a:pt x="0" y="110329"/>
                </a:lnTo>
                <a:cubicBezTo>
                  <a:pt x="0" y="49437"/>
                  <a:pt x="49437" y="0"/>
                  <a:pt x="110329" y="0"/>
                </a:cubicBezTo>
                <a:close/>
              </a:path>
            </a:pathLst>
          </a:custGeom>
          <a:gradFill rotWithShape="1" flip="none">
            <a:gsLst>
              <a:gs pos="0">
                <a:srgbClr val="8B7355"/>
              </a:gs>
              <a:gs pos="100000">
                <a:srgbClr val="D4A574"/>
              </a:gs>
            </a:gsLst>
            <a:lin ang="2700000" scaled="1"/>
          </a:gradFill>
          <a:ln/>
        </p:spPr>
      </p:sp>
      <p:sp>
        <p:nvSpPr>
          <p:cNvPr id="50" name="Text 47"/>
          <p:cNvSpPr/>
          <p:nvPr/>
        </p:nvSpPr>
        <p:spPr>
          <a:xfrm>
            <a:off x="7595864" y="5792579"/>
            <a:ext cx="4100778" cy="257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48" b="1" dirty="0">
                <a:solidFill>
                  <a:srgbClr val="FDFBF7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Kalkulation</a:t>
            </a:r>
            <a:endParaRPr lang="en-US" sz="1600" dirty="0"/>
          </a:p>
        </p:txBody>
      </p:sp>
      <p:sp>
        <p:nvSpPr>
          <p:cNvPr id="51" name="Text 48"/>
          <p:cNvSpPr/>
          <p:nvPr/>
        </p:nvSpPr>
        <p:spPr>
          <a:xfrm>
            <a:off x="7595864" y="6160362"/>
            <a:ext cx="4082389" cy="4781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58" dirty="0">
                <a:solidFill>
                  <a:srgbClr val="FDFBF7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Bei einem angestrebten Monatsumsatz von 5.000 € bleibt ein Gewinn von ca. 2.000 € (40% Marge).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theme/theme1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333333"/>
      </a:dk2>
      <a:lt2>
        <a:srgbClr val="eeeeee"/>
      </a:lt2>
      <a:accent1>
        <a:srgbClr val="8daac2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Moonshot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Omas Käsekuchen – Mobile Genussmomente</dc:title>
  <dc:subject>Omas Käsekuchen – Mobile Genussmomente</dc:subject>
  <dc:creator>Kimi</dc:creator>
  <cp:lastModifiedBy>Kimi</cp:lastModifiedBy>
  <cp:revision>1</cp:revision>
  <dcterms:created xsi:type="dcterms:W3CDTF">2026-02-19T20:47:00Z</dcterms:created>
  <dcterms:modified xsi:type="dcterms:W3CDTF">2026-02-19T20:47:00Z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4" name="AIGC">
    <vt:lpwstr>{"Label":"Omas Käsekuchen – Mobile Genussmomente","ContentProducer":"001191110108MACG2KBH8F10000","ProduceID":"19c77a0e-0182-8b94-8000-0000669b7155","ReservedCode1":"","ContentPropagator":"001191110108MACG2KBH8F20000","PropagateID":"19c77a0e-0182-8b94-8000-0000669b7155","ReservedCode2":""}</vt:lpwstr>
  </property>
</Properties>
</file>