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Liter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presentationgo.com/e571232c06dfc03d533c300c9599ac5a728f4219.pn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91919">
                  <a:alpha val="95000"/>
                </a:srgbClr>
              </a:gs>
              <a:gs pos="50000">
                <a:srgbClr val="191919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175" y="2006600"/>
            <a:ext cx="1739900" cy="387350"/>
          </a:xfrm>
          <a:custGeom>
            <a:avLst/>
            <a:gdLst/>
            <a:ahLst/>
            <a:cxnLst/>
            <a:rect l="l" t="t" r="r" b="b"/>
            <a:pathLst>
              <a:path w="1739900" h="387350">
                <a:moveTo>
                  <a:pt x="193675" y="0"/>
                </a:moveTo>
                <a:lnTo>
                  <a:pt x="1546225" y="0"/>
                </a:lnTo>
                <a:cubicBezTo>
                  <a:pt x="1653189" y="0"/>
                  <a:pt x="1739900" y="86711"/>
                  <a:pt x="1739900" y="193675"/>
                </a:cubicBezTo>
                <a:lnTo>
                  <a:pt x="1739900" y="193675"/>
                </a:lnTo>
                <a:cubicBezTo>
                  <a:pt x="1739900" y="300639"/>
                  <a:pt x="1653189" y="387350"/>
                  <a:pt x="1546225" y="387350"/>
                </a:cubicBezTo>
                <a:lnTo>
                  <a:pt x="193675" y="387350"/>
                </a:lnTo>
                <a:cubicBezTo>
                  <a:pt x="86711" y="387350"/>
                  <a:pt x="0" y="300639"/>
                  <a:pt x="0" y="193675"/>
                </a:cubicBezTo>
                <a:lnTo>
                  <a:pt x="0" y="193675"/>
                </a:lnTo>
                <a:cubicBezTo>
                  <a:pt x="0" y="86711"/>
                  <a:pt x="86711" y="0"/>
                  <a:pt x="19367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8467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77850" y="2085975"/>
            <a:ext cx="1430139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KI-Technologie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701925"/>
            <a:ext cx="759142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Large Language Models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3787775"/>
            <a:ext cx="461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Von den Grundlagen bis zur Zukunft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4813" y="46259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4648" y="20836"/>
                </a:moveTo>
                <a:cubicBezTo>
                  <a:pt x="44648" y="9339"/>
                  <a:pt x="53987" y="0"/>
                  <a:pt x="65484" y="0"/>
                </a:cubicBezTo>
                <a:lnTo>
                  <a:pt x="74414" y="0"/>
                </a:lnTo>
                <a:cubicBezTo>
                  <a:pt x="81000" y="0"/>
                  <a:pt x="86320" y="5321"/>
                  <a:pt x="86320" y="11906"/>
                </a:cubicBezTo>
                <a:lnTo>
                  <a:pt x="86320" y="178594"/>
                </a:lnTo>
                <a:cubicBezTo>
                  <a:pt x="86320" y="185179"/>
                  <a:pt x="81000" y="190500"/>
                  <a:pt x="74414" y="190500"/>
                </a:cubicBezTo>
                <a:lnTo>
                  <a:pt x="62508" y="190500"/>
                </a:lnTo>
                <a:cubicBezTo>
                  <a:pt x="51420" y="190500"/>
                  <a:pt x="42081" y="182910"/>
                  <a:pt x="39439" y="172641"/>
                </a:cubicBezTo>
                <a:cubicBezTo>
                  <a:pt x="39179" y="172641"/>
                  <a:pt x="38956" y="172641"/>
                  <a:pt x="38695" y="172641"/>
                </a:cubicBezTo>
                <a:cubicBezTo>
                  <a:pt x="22250" y="172641"/>
                  <a:pt x="8930" y="159321"/>
                  <a:pt x="8930" y="142875"/>
                </a:cubicBezTo>
                <a:cubicBezTo>
                  <a:pt x="8930" y="136178"/>
                  <a:pt x="11162" y="130001"/>
                  <a:pt x="14883" y="125016"/>
                </a:cubicBezTo>
                <a:cubicBezTo>
                  <a:pt x="7665" y="119583"/>
                  <a:pt x="2977" y="110951"/>
                  <a:pt x="2977" y="101203"/>
                </a:cubicBezTo>
                <a:cubicBezTo>
                  <a:pt x="2977" y="89706"/>
                  <a:pt x="9525" y="79697"/>
                  <a:pt x="19050" y="74749"/>
                </a:cubicBezTo>
                <a:cubicBezTo>
                  <a:pt x="16408" y="70284"/>
                  <a:pt x="14883" y="65075"/>
                  <a:pt x="14883" y="59531"/>
                </a:cubicBezTo>
                <a:cubicBezTo>
                  <a:pt x="14883" y="43086"/>
                  <a:pt x="28203" y="29766"/>
                  <a:pt x="44648" y="29766"/>
                </a:cubicBezTo>
                <a:lnTo>
                  <a:pt x="44648" y="20836"/>
                </a:lnTo>
                <a:close/>
                <a:moveTo>
                  <a:pt x="145852" y="20836"/>
                </a:moveTo>
                <a:lnTo>
                  <a:pt x="145852" y="29766"/>
                </a:lnTo>
                <a:cubicBezTo>
                  <a:pt x="162297" y="29766"/>
                  <a:pt x="175617" y="43086"/>
                  <a:pt x="175617" y="59531"/>
                </a:cubicBezTo>
                <a:cubicBezTo>
                  <a:pt x="175617" y="65112"/>
                  <a:pt x="174092" y="70321"/>
                  <a:pt x="171450" y="74749"/>
                </a:cubicBezTo>
                <a:cubicBezTo>
                  <a:pt x="181012" y="79697"/>
                  <a:pt x="187523" y="89669"/>
                  <a:pt x="187523" y="101203"/>
                </a:cubicBezTo>
                <a:cubicBezTo>
                  <a:pt x="187523" y="110951"/>
                  <a:pt x="182835" y="119583"/>
                  <a:pt x="175617" y="125016"/>
                </a:cubicBezTo>
                <a:cubicBezTo>
                  <a:pt x="179338" y="130001"/>
                  <a:pt x="181570" y="136178"/>
                  <a:pt x="181570" y="142875"/>
                </a:cubicBezTo>
                <a:cubicBezTo>
                  <a:pt x="181570" y="159321"/>
                  <a:pt x="168250" y="172641"/>
                  <a:pt x="151805" y="172641"/>
                </a:cubicBezTo>
                <a:cubicBezTo>
                  <a:pt x="151544" y="172641"/>
                  <a:pt x="151321" y="172641"/>
                  <a:pt x="151061" y="172641"/>
                </a:cubicBezTo>
                <a:cubicBezTo>
                  <a:pt x="148419" y="182910"/>
                  <a:pt x="139080" y="190500"/>
                  <a:pt x="127992" y="190500"/>
                </a:cubicBezTo>
                <a:lnTo>
                  <a:pt x="116086" y="190500"/>
                </a:lnTo>
                <a:cubicBezTo>
                  <a:pt x="109500" y="190500"/>
                  <a:pt x="104180" y="185179"/>
                  <a:pt x="104180" y="178594"/>
                </a:cubicBezTo>
                <a:lnTo>
                  <a:pt x="104180" y="11906"/>
                </a:lnTo>
                <a:cubicBezTo>
                  <a:pt x="104180" y="5321"/>
                  <a:pt x="109500" y="0"/>
                  <a:pt x="116086" y="0"/>
                </a:cubicBezTo>
                <a:lnTo>
                  <a:pt x="125016" y="0"/>
                </a:lnTo>
                <a:cubicBezTo>
                  <a:pt x="136513" y="0"/>
                  <a:pt x="145852" y="9339"/>
                  <a:pt x="145852" y="2083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9" name="Text 6"/>
          <p:cNvSpPr/>
          <p:nvPr/>
        </p:nvSpPr>
        <p:spPr>
          <a:xfrm>
            <a:off x="733425" y="4587875"/>
            <a:ext cx="2105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Ein umfassender Überblick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985492" y="4606925"/>
            <a:ext cx="38100" cy="228600"/>
          </a:xfrm>
          <a:custGeom>
            <a:avLst/>
            <a:gdLst/>
            <a:ahLst/>
            <a:cxnLst/>
            <a:rect l="l" t="t" r="r" b="b"/>
            <a:pathLst>
              <a:path w="38100" h="228600">
                <a:moveTo>
                  <a:pt x="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1" name="Shape 8"/>
          <p:cNvSpPr/>
          <p:nvPr/>
        </p:nvSpPr>
        <p:spPr>
          <a:xfrm>
            <a:off x="3252192" y="4625975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2" name="Text 9"/>
          <p:cNvSpPr/>
          <p:nvPr/>
        </p:nvSpPr>
        <p:spPr>
          <a:xfrm>
            <a:off x="3604617" y="4587875"/>
            <a:ext cx="2886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Für Neueinsteiger &amp; Fortgeschrittene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0406" y="380406"/>
            <a:ext cx="11507270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spc="6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Risiken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0406" y="684730"/>
            <a:ext cx="11602371" cy="380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96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Herausforderungen und Limitationen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0406" y="1141217"/>
            <a:ext cx="11516780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Was LLMs noch nicht können - und wo Vorsicht geboten ist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3576" y="1562833"/>
            <a:ext cx="5636343" cy="1946409"/>
          </a:xfrm>
          <a:custGeom>
            <a:avLst/>
            <a:gdLst/>
            <a:ahLst/>
            <a:cxnLst/>
            <a:rect l="l" t="t" r="r" b="b"/>
            <a:pathLst>
              <a:path w="5636343" h="1946409">
                <a:moveTo>
                  <a:pt x="114118" y="0"/>
                </a:moveTo>
                <a:lnTo>
                  <a:pt x="5522225" y="0"/>
                </a:lnTo>
                <a:cubicBezTo>
                  <a:pt x="5585251" y="0"/>
                  <a:pt x="5636343" y="51092"/>
                  <a:pt x="5636343" y="114118"/>
                </a:cubicBezTo>
                <a:lnTo>
                  <a:pt x="5636343" y="1832291"/>
                </a:lnTo>
                <a:cubicBezTo>
                  <a:pt x="5636343" y="1895316"/>
                  <a:pt x="5585251" y="1946409"/>
                  <a:pt x="5522225" y="1946409"/>
                </a:cubicBezTo>
                <a:lnTo>
                  <a:pt x="114118" y="1946409"/>
                </a:lnTo>
                <a:cubicBezTo>
                  <a:pt x="51092" y="1946409"/>
                  <a:pt x="0" y="1895316"/>
                  <a:pt x="0" y="1832291"/>
                </a:cubicBezTo>
                <a:lnTo>
                  <a:pt x="0" y="114118"/>
                </a:lnTo>
                <a:cubicBezTo>
                  <a:pt x="0" y="51092"/>
                  <a:pt x="51092" y="0"/>
                  <a:pt x="114118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EF4444">
                <a:alpha val="30196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76949" y="1756209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114122" y="0"/>
                </a:moveTo>
                <a:lnTo>
                  <a:pt x="342365" y="0"/>
                </a:lnTo>
                <a:cubicBezTo>
                  <a:pt x="405351" y="0"/>
                  <a:pt x="456487" y="51136"/>
                  <a:pt x="456487" y="114122"/>
                </a:cubicBezTo>
                <a:lnTo>
                  <a:pt x="456487" y="342365"/>
                </a:lnTo>
                <a:cubicBezTo>
                  <a:pt x="456487" y="405351"/>
                  <a:pt x="405351" y="456487"/>
                  <a:pt x="342365" y="456487"/>
                </a:cubicBezTo>
                <a:lnTo>
                  <a:pt x="114122" y="456487"/>
                </a:lnTo>
                <a:cubicBezTo>
                  <a:pt x="51136" y="456487"/>
                  <a:pt x="0" y="405351"/>
                  <a:pt x="0" y="342365"/>
                </a:cubicBezTo>
                <a:lnTo>
                  <a:pt x="0" y="114122"/>
                </a:lnTo>
                <a:cubicBezTo>
                  <a:pt x="0" y="51136"/>
                  <a:pt x="51136" y="0"/>
                  <a:pt x="114122" y="0"/>
                </a:cubicBezTo>
                <a:close/>
              </a:path>
            </a:pathLst>
          </a:custGeom>
          <a:solidFill>
            <a:srgbClr val="EF4444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10091" y="1889351"/>
            <a:ext cx="190203" cy="190203"/>
          </a:xfrm>
          <a:custGeom>
            <a:avLst/>
            <a:gdLst/>
            <a:ahLst/>
            <a:cxnLst/>
            <a:rect l="l" t="t" r="r" b="b"/>
            <a:pathLst>
              <a:path w="190203" h="190203">
                <a:moveTo>
                  <a:pt x="95101" y="0"/>
                </a:moveTo>
                <a:cubicBezTo>
                  <a:pt x="100562" y="0"/>
                  <a:pt x="105577" y="3009"/>
                  <a:pt x="108178" y="7801"/>
                </a:cubicBezTo>
                <a:lnTo>
                  <a:pt x="188420" y="156397"/>
                </a:lnTo>
                <a:cubicBezTo>
                  <a:pt x="190909" y="161004"/>
                  <a:pt x="190797" y="166576"/>
                  <a:pt x="188122" y="171071"/>
                </a:cubicBezTo>
                <a:cubicBezTo>
                  <a:pt x="185448" y="175566"/>
                  <a:pt x="180581" y="178315"/>
                  <a:pt x="175343" y="178315"/>
                </a:cubicBezTo>
                <a:lnTo>
                  <a:pt x="14860" y="178315"/>
                </a:lnTo>
                <a:cubicBezTo>
                  <a:pt x="9622" y="178315"/>
                  <a:pt x="4792" y="175566"/>
                  <a:pt x="2080" y="171071"/>
                </a:cubicBezTo>
                <a:cubicBezTo>
                  <a:pt x="-632" y="166576"/>
                  <a:pt x="-706" y="161004"/>
                  <a:pt x="1783" y="156397"/>
                </a:cubicBezTo>
                <a:lnTo>
                  <a:pt x="82025" y="7801"/>
                </a:lnTo>
                <a:cubicBezTo>
                  <a:pt x="84625" y="3009"/>
                  <a:pt x="89641" y="0"/>
                  <a:pt x="95101" y="0"/>
                </a:cubicBezTo>
                <a:close/>
                <a:moveTo>
                  <a:pt x="95101" y="62410"/>
                </a:moveTo>
                <a:cubicBezTo>
                  <a:pt x="90161" y="62410"/>
                  <a:pt x="86186" y="66385"/>
                  <a:pt x="86186" y="71326"/>
                </a:cubicBezTo>
                <a:lnTo>
                  <a:pt x="86186" y="112933"/>
                </a:lnTo>
                <a:cubicBezTo>
                  <a:pt x="86186" y="117874"/>
                  <a:pt x="90161" y="121849"/>
                  <a:pt x="95101" y="121849"/>
                </a:cubicBezTo>
                <a:cubicBezTo>
                  <a:pt x="100042" y="121849"/>
                  <a:pt x="104017" y="117874"/>
                  <a:pt x="104017" y="112933"/>
                </a:cubicBezTo>
                <a:lnTo>
                  <a:pt x="104017" y="71326"/>
                </a:lnTo>
                <a:cubicBezTo>
                  <a:pt x="104017" y="66385"/>
                  <a:pt x="100042" y="62410"/>
                  <a:pt x="95101" y="62410"/>
                </a:cubicBezTo>
                <a:close/>
                <a:moveTo>
                  <a:pt x="105020" y="142652"/>
                </a:moveTo>
                <a:cubicBezTo>
                  <a:pt x="105246" y="138970"/>
                  <a:pt x="103410" y="135468"/>
                  <a:pt x="100254" y="133558"/>
                </a:cubicBezTo>
                <a:cubicBezTo>
                  <a:pt x="97097" y="131649"/>
                  <a:pt x="93143" y="131649"/>
                  <a:pt x="89986" y="133558"/>
                </a:cubicBezTo>
                <a:cubicBezTo>
                  <a:pt x="86830" y="135468"/>
                  <a:pt x="84994" y="138970"/>
                  <a:pt x="85220" y="142652"/>
                </a:cubicBezTo>
                <a:cubicBezTo>
                  <a:pt x="84994" y="146334"/>
                  <a:pt x="86830" y="149837"/>
                  <a:pt x="89986" y="151746"/>
                </a:cubicBezTo>
                <a:cubicBezTo>
                  <a:pt x="93143" y="153655"/>
                  <a:pt x="97097" y="153655"/>
                  <a:pt x="100254" y="151746"/>
                </a:cubicBezTo>
                <a:cubicBezTo>
                  <a:pt x="103410" y="149837"/>
                  <a:pt x="105246" y="146334"/>
                  <a:pt x="105020" y="142652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8" name="Text 6"/>
          <p:cNvSpPr/>
          <p:nvPr/>
        </p:nvSpPr>
        <p:spPr>
          <a:xfrm>
            <a:off x="1185598" y="1756209"/>
            <a:ext cx="4736050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Halluzinationen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85598" y="2098574"/>
            <a:ext cx="4717030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LLMs generieren plausibel klingende, aber falsche Informationen. </a:t>
            </a:r>
            <a:pPr>
              <a:lnSpc>
                <a:spcPct val="140000"/>
              </a:lnSpc>
            </a:pPr>
            <a:r>
              <a:rPr lang="en-US" sz="1198" dirty="0">
                <a:solidFill>
                  <a:srgbClr val="EF4444"/>
                </a:solidFill>
                <a:highlight>
                  <a:srgbClr val="EF4444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91% der Nachrichten-Antworten zeigen Probleme.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85598" y="2707223"/>
            <a:ext cx="4640949" cy="608649"/>
          </a:xfrm>
          <a:custGeom>
            <a:avLst/>
            <a:gdLst/>
            <a:ahLst/>
            <a:cxnLst/>
            <a:rect l="l" t="t" r="r" b="b"/>
            <a:pathLst>
              <a:path w="4640949" h="608649">
                <a:moveTo>
                  <a:pt x="76081" y="0"/>
                </a:moveTo>
                <a:lnTo>
                  <a:pt x="4564867" y="0"/>
                </a:lnTo>
                <a:cubicBezTo>
                  <a:pt x="4606886" y="0"/>
                  <a:pt x="4640949" y="34063"/>
                  <a:pt x="4640949" y="76081"/>
                </a:cubicBezTo>
                <a:lnTo>
                  <a:pt x="4640949" y="532568"/>
                </a:lnTo>
                <a:cubicBezTo>
                  <a:pt x="4640949" y="574586"/>
                  <a:pt x="4606886" y="608649"/>
                  <a:pt x="4564867" y="608649"/>
                </a:cubicBezTo>
                <a:lnTo>
                  <a:pt x="76081" y="608649"/>
                </a:lnTo>
                <a:cubicBezTo>
                  <a:pt x="34063" y="608649"/>
                  <a:pt x="0" y="574586"/>
                  <a:pt x="0" y="532568"/>
                </a:cubicBezTo>
                <a:lnTo>
                  <a:pt x="0" y="76081"/>
                </a:lnTo>
                <a:cubicBezTo>
                  <a:pt x="0" y="34091"/>
                  <a:pt x="34091" y="0"/>
                  <a:pt x="7608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Text 9"/>
          <p:cNvSpPr/>
          <p:nvPr/>
        </p:nvSpPr>
        <p:spPr>
          <a:xfrm>
            <a:off x="1299719" y="2821345"/>
            <a:ext cx="4479276" cy="380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Beispiel:</a:t>
            </a:r>
            <a:pPr>
              <a:lnSpc>
                <a:spcPct val="120000"/>
              </a:lnSpc>
            </a:pPr>
            <a:r>
              <a:rPr lang="en-US" sz="104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Ein Anwalt wurde von einem Fall ausgeschlossen, weil ChatGPT fingierte Zitate erfand.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3576" y="3667746"/>
            <a:ext cx="5636343" cy="1223638"/>
          </a:xfrm>
          <a:custGeom>
            <a:avLst/>
            <a:gdLst/>
            <a:ahLst/>
            <a:cxnLst/>
            <a:rect l="l" t="t" r="r" b="b"/>
            <a:pathLst>
              <a:path w="5636343" h="1223638">
                <a:moveTo>
                  <a:pt x="114116" y="0"/>
                </a:moveTo>
                <a:lnTo>
                  <a:pt x="5522227" y="0"/>
                </a:lnTo>
                <a:cubicBezTo>
                  <a:pt x="5585252" y="0"/>
                  <a:pt x="5636343" y="51092"/>
                  <a:pt x="5636343" y="114116"/>
                </a:cubicBezTo>
                <a:lnTo>
                  <a:pt x="5636343" y="1109522"/>
                </a:lnTo>
                <a:cubicBezTo>
                  <a:pt x="5636343" y="1172546"/>
                  <a:pt x="5585252" y="1223638"/>
                  <a:pt x="5522227" y="1223638"/>
                </a:cubicBezTo>
                <a:lnTo>
                  <a:pt x="114116" y="1223638"/>
                </a:lnTo>
                <a:cubicBezTo>
                  <a:pt x="51092" y="1223638"/>
                  <a:pt x="0" y="1172546"/>
                  <a:pt x="0" y="1109522"/>
                </a:cubicBezTo>
                <a:lnTo>
                  <a:pt x="0" y="114116"/>
                </a:lnTo>
                <a:cubicBezTo>
                  <a:pt x="0" y="51092"/>
                  <a:pt x="51092" y="0"/>
                  <a:pt x="114116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F59E0B">
                <a:alpha val="30196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76949" y="3861117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114122" y="0"/>
                </a:moveTo>
                <a:lnTo>
                  <a:pt x="342365" y="0"/>
                </a:lnTo>
                <a:cubicBezTo>
                  <a:pt x="405351" y="0"/>
                  <a:pt x="456487" y="51136"/>
                  <a:pt x="456487" y="114122"/>
                </a:cubicBezTo>
                <a:lnTo>
                  <a:pt x="456487" y="342365"/>
                </a:lnTo>
                <a:cubicBezTo>
                  <a:pt x="456487" y="405351"/>
                  <a:pt x="405351" y="456487"/>
                  <a:pt x="342365" y="456487"/>
                </a:cubicBezTo>
                <a:lnTo>
                  <a:pt x="114122" y="456487"/>
                </a:lnTo>
                <a:cubicBezTo>
                  <a:pt x="51136" y="456487"/>
                  <a:pt x="0" y="405351"/>
                  <a:pt x="0" y="342365"/>
                </a:cubicBezTo>
                <a:lnTo>
                  <a:pt x="0" y="114122"/>
                </a:lnTo>
                <a:cubicBezTo>
                  <a:pt x="0" y="51136"/>
                  <a:pt x="51136" y="0"/>
                  <a:pt x="114122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710091" y="3994259"/>
            <a:ext cx="190203" cy="190203"/>
          </a:xfrm>
          <a:custGeom>
            <a:avLst/>
            <a:gdLst/>
            <a:ahLst/>
            <a:cxnLst/>
            <a:rect l="l" t="t" r="r" b="b"/>
            <a:pathLst>
              <a:path w="190203" h="190203">
                <a:moveTo>
                  <a:pt x="95101" y="0"/>
                </a:moveTo>
                <a:cubicBezTo>
                  <a:pt x="147589" y="0"/>
                  <a:pt x="190203" y="42614"/>
                  <a:pt x="190203" y="95101"/>
                </a:cubicBezTo>
                <a:cubicBezTo>
                  <a:pt x="190203" y="147589"/>
                  <a:pt x="147589" y="190203"/>
                  <a:pt x="95101" y="190203"/>
                </a:cubicBezTo>
                <a:cubicBezTo>
                  <a:pt x="42614" y="190203"/>
                  <a:pt x="0" y="147589"/>
                  <a:pt x="0" y="95101"/>
                </a:cubicBezTo>
                <a:cubicBezTo>
                  <a:pt x="0" y="42614"/>
                  <a:pt x="42614" y="0"/>
                  <a:pt x="95101" y="0"/>
                </a:cubicBezTo>
                <a:close/>
                <a:moveTo>
                  <a:pt x="86186" y="44579"/>
                </a:moveTo>
                <a:lnTo>
                  <a:pt x="86186" y="95101"/>
                </a:lnTo>
                <a:cubicBezTo>
                  <a:pt x="86186" y="98073"/>
                  <a:pt x="87672" y="100859"/>
                  <a:pt x="90161" y="102531"/>
                </a:cubicBezTo>
                <a:lnTo>
                  <a:pt x="125824" y="126307"/>
                </a:lnTo>
                <a:cubicBezTo>
                  <a:pt x="129910" y="129056"/>
                  <a:pt x="135445" y="127941"/>
                  <a:pt x="138194" y="123818"/>
                </a:cubicBezTo>
                <a:cubicBezTo>
                  <a:pt x="140943" y="119694"/>
                  <a:pt x="139829" y="114196"/>
                  <a:pt x="135705" y="111447"/>
                </a:cubicBezTo>
                <a:lnTo>
                  <a:pt x="104017" y="90346"/>
                </a:lnTo>
                <a:lnTo>
                  <a:pt x="104017" y="44579"/>
                </a:lnTo>
                <a:cubicBezTo>
                  <a:pt x="104017" y="39638"/>
                  <a:pt x="100042" y="35663"/>
                  <a:pt x="95101" y="35663"/>
                </a:cubicBezTo>
                <a:cubicBezTo>
                  <a:pt x="90161" y="35663"/>
                  <a:pt x="86186" y="39638"/>
                  <a:pt x="86186" y="44579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5" name="Text 13"/>
          <p:cNvSpPr/>
          <p:nvPr/>
        </p:nvSpPr>
        <p:spPr>
          <a:xfrm>
            <a:off x="1185598" y="3861117"/>
            <a:ext cx="4736050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Veraltete Informationen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85598" y="4203482"/>
            <a:ext cx="4717030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Trainingsdaten haben ein Cutoff-Datum. Aktuelle Ereignisse sind unbekannt ohne Web-Suche-Integration.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3576" y="5049888"/>
            <a:ext cx="5636343" cy="1223638"/>
          </a:xfrm>
          <a:custGeom>
            <a:avLst/>
            <a:gdLst/>
            <a:ahLst/>
            <a:cxnLst/>
            <a:rect l="l" t="t" r="r" b="b"/>
            <a:pathLst>
              <a:path w="5636343" h="1223638">
                <a:moveTo>
                  <a:pt x="114116" y="0"/>
                </a:moveTo>
                <a:lnTo>
                  <a:pt x="5522227" y="0"/>
                </a:lnTo>
                <a:cubicBezTo>
                  <a:pt x="5585252" y="0"/>
                  <a:pt x="5636343" y="51092"/>
                  <a:pt x="5636343" y="114116"/>
                </a:cubicBezTo>
                <a:lnTo>
                  <a:pt x="5636343" y="1109522"/>
                </a:lnTo>
                <a:cubicBezTo>
                  <a:pt x="5636343" y="1172546"/>
                  <a:pt x="5585252" y="1223638"/>
                  <a:pt x="5522227" y="1223638"/>
                </a:cubicBezTo>
                <a:lnTo>
                  <a:pt x="114116" y="1223638"/>
                </a:lnTo>
                <a:cubicBezTo>
                  <a:pt x="51092" y="1223638"/>
                  <a:pt x="0" y="1172546"/>
                  <a:pt x="0" y="1109522"/>
                </a:cubicBezTo>
                <a:lnTo>
                  <a:pt x="0" y="114116"/>
                </a:lnTo>
                <a:cubicBezTo>
                  <a:pt x="0" y="51092"/>
                  <a:pt x="51092" y="0"/>
                  <a:pt x="114116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8B5CF6">
                <a:alpha val="30196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76949" y="5243259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114122" y="0"/>
                </a:moveTo>
                <a:lnTo>
                  <a:pt x="342365" y="0"/>
                </a:lnTo>
                <a:cubicBezTo>
                  <a:pt x="405351" y="0"/>
                  <a:pt x="456487" y="51136"/>
                  <a:pt x="456487" y="114122"/>
                </a:cubicBezTo>
                <a:lnTo>
                  <a:pt x="456487" y="342365"/>
                </a:lnTo>
                <a:cubicBezTo>
                  <a:pt x="456487" y="405351"/>
                  <a:pt x="405351" y="456487"/>
                  <a:pt x="342365" y="456487"/>
                </a:cubicBezTo>
                <a:lnTo>
                  <a:pt x="114122" y="456487"/>
                </a:lnTo>
                <a:cubicBezTo>
                  <a:pt x="51136" y="456487"/>
                  <a:pt x="0" y="405351"/>
                  <a:pt x="0" y="342365"/>
                </a:cubicBezTo>
                <a:lnTo>
                  <a:pt x="0" y="114122"/>
                </a:lnTo>
                <a:cubicBezTo>
                  <a:pt x="0" y="51136"/>
                  <a:pt x="51136" y="0"/>
                  <a:pt x="114122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86315" y="5376401"/>
            <a:ext cx="237754" cy="190203"/>
          </a:xfrm>
          <a:custGeom>
            <a:avLst/>
            <a:gdLst/>
            <a:ahLst/>
            <a:cxnLst/>
            <a:rect l="l" t="t" r="r" b="b"/>
            <a:pathLst>
              <a:path w="237754" h="190203">
                <a:moveTo>
                  <a:pt x="142652" y="11888"/>
                </a:moveTo>
                <a:lnTo>
                  <a:pt x="190203" y="11888"/>
                </a:lnTo>
                <a:cubicBezTo>
                  <a:pt x="196778" y="11888"/>
                  <a:pt x="202090" y="17200"/>
                  <a:pt x="202090" y="23775"/>
                </a:cubicBezTo>
                <a:cubicBezTo>
                  <a:pt x="202090" y="30351"/>
                  <a:pt x="196778" y="35663"/>
                  <a:pt x="190203" y="35663"/>
                </a:cubicBezTo>
                <a:lnTo>
                  <a:pt x="148002" y="35663"/>
                </a:lnTo>
                <a:cubicBezTo>
                  <a:pt x="146070" y="45247"/>
                  <a:pt x="139494" y="53160"/>
                  <a:pt x="130764" y="56949"/>
                </a:cubicBezTo>
                <a:lnTo>
                  <a:pt x="130764" y="166427"/>
                </a:lnTo>
                <a:lnTo>
                  <a:pt x="190203" y="166427"/>
                </a:lnTo>
                <a:cubicBezTo>
                  <a:pt x="196778" y="166427"/>
                  <a:pt x="202090" y="171740"/>
                  <a:pt x="202090" y="178315"/>
                </a:cubicBezTo>
                <a:cubicBezTo>
                  <a:pt x="202090" y="184891"/>
                  <a:pt x="196778" y="190203"/>
                  <a:pt x="190203" y="190203"/>
                </a:cubicBezTo>
                <a:lnTo>
                  <a:pt x="47551" y="190203"/>
                </a:lnTo>
                <a:cubicBezTo>
                  <a:pt x="40975" y="190203"/>
                  <a:pt x="35663" y="184891"/>
                  <a:pt x="35663" y="178315"/>
                </a:cubicBezTo>
                <a:cubicBezTo>
                  <a:pt x="35663" y="171740"/>
                  <a:pt x="40975" y="166427"/>
                  <a:pt x="47551" y="166427"/>
                </a:cubicBezTo>
                <a:lnTo>
                  <a:pt x="106989" y="166427"/>
                </a:lnTo>
                <a:lnTo>
                  <a:pt x="106989" y="56949"/>
                </a:lnTo>
                <a:cubicBezTo>
                  <a:pt x="98259" y="53123"/>
                  <a:pt x="91684" y="45210"/>
                  <a:pt x="89752" y="35663"/>
                </a:cubicBezTo>
                <a:lnTo>
                  <a:pt x="47551" y="35663"/>
                </a:lnTo>
                <a:cubicBezTo>
                  <a:pt x="40975" y="35663"/>
                  <a:pt x="35663" y="30351"/>
                  <a:pt x="35663" y="23775"/>
                </a:cubicBezTo>
                <a:cubicBezTo>
                  <a:pt x="35663" y="17200"/>
                  <a:pt x="40975" y="11888"/>
                  <a:pt x="47551" y="11888"/>
                </a:cubicBezTo>
                <a:lnTo>
                  <a:pt x="95101" y="11888"/>
                </a:lnTo>
                <a:cubicBezTo>
                  <a:pt x="100525" y="4681"/>
                  <a:pt x="109144" y="0"/>
                  <a:pt x="118877" y="0"/>
                </a:cubicBezTo>
                <a:cubicBezTo>
                  <a:pt x="128610" y="0"/>
                  <a:pt x="137228" y="4681"/>
                  <a:pt x="142652" y="11888"/>
                </a:cubicBezTo>
                <a:close/>
                <a:moveTo>
                  <a:pt x="163307" y="118877"/>
                </a:moveTo>
                <a:lnTo>
                  <a:pt x="217099" y="118877"/>
                </a:lnTo>
                <a:lnTo>
                  <a:pt x="190203" y="72738"/>
                </a:lnTo>
                <a:lnTo>
                  <a:pt x="163307" y="118877"/>
                </a:lnTo>
                <a:close/>
                <a:moveTo>
                  <a:pt x="190203" y="154540"/>
                </a:moveTo>
                <a:cubicBezTo>
                  <a:pt x="166836" y="154540"/>
                  <a:pt x="147407" y="141909"/>
                  <a:pt x="143395" y="125229"/>
                </a:cubicBezTo>
                <a:cubicBezTo>
                  <a:pt x="142429" y="121143"/>
                  <a:pt x="143767" y="116945"/>
                  <a:pt x="145884" y="113304"/>
                </a:cubicBezTo>
                <a:lnTo>
                  <a:pt x="181250" y="52677"/>
                </a:lnTo>
                <a:cubicBezTo>
                  <a:pt x="183107" y="49482"/>
                  <a:pt x="186525" y="47551"/>
                  <a:pt x="190203" y="47551"/>
                </a:cubicBezTo>
                <a:cubicBezTo>
                  <a:pt x="193881" y="47551"/>
                  <a:pt x="197298" y="49520"/>
                  <a:pt x="199156" y="52677"/>
                </a:cubicBezTo>
                <a:lnTo>
                  <a:pt x="234522" y="113304"/>
                </a:lnTo>
                <a:cubicBezTo>
                  <a:pt x="236639" y="116945"/>
                  <a:pt x="237976" y="121143"/>
                  <a:pt x="237011" y="125229"/>
                </a:cubicBezTo>
                <a:cubicBezTo>
                  <a:pt x="232998" y="141872"/>
                  <a:pt x="213570" y="154540"/>
                  <a:pt x="190203" y="154540"/>
                </a:cubicBezTo>
                <a:close/>
                <a:moveTo>
                  <a:pt x="47105" y="72738"/>
                </a:moveTo>
                <a:lnTo>
                  <a:pt x="20209" y="118877"/>
                </a:lnTo>
                <a:lnTo>
                  <a:pt x="74038" y="118877"/>
                </a:lnTo>
                <a:lnTo>
                  <a:pt x="47105" y="72738"/>
                </a:lnTo>
                <a:close/>
                <a:moveTo>
                  <a:pt x="334" y="125229"/>
                </a:moveTo>
                <a:cubicBezTo>
                  <a:pt x="-632" y="121143"/>
                  <a:pt x="706" y="116945"/>
                  <a:pt x="2823" y="113304"/>
                </a:cubicBezTo>
                <a:lnTo>
                  <a:pt x="38189" y="52677"/>
                </a:lnTo>
                <a:cubicBezTo>
                  <a:pt x="40047" y="49482"/>
                  <a:pt x="43464" y="47551"/>
                  <a:pt x="47142" y="47551"/>
                </a:cubicBezTo>
                <a:cubicBezTo>
                  <a:pt x="50820" y="47551"/>
                  <a:pt x="54238" y="49520"/>
                  <a:pt x="56095" y="52677"/>
                </a:cubicBezTo>
                <a:lnTo>
                  <a:pt x="91461" y="113304"/>
                </a:lnTo>
                <a:cubicBezTo>
                  <a:pt x="93578" y="116945"/>
                  <a:pt x="94916" y="121143"/>
                  <a:pt x="93950" y="125229"/>
                </a:cubicBezTo>
                <a:cubicBezTo>
                  <a:pt x="89938" y="141872"/>
                  <a:pt x="70509" y="154540"/>
                  <a:pt x="47142" y="154540"/>
                </a:cubicBezTo>
                <a:cubicBezTo>
                  <a:pt x="23775" y="154540"/>
                  <a:pt x="4346" y="141909"/>
                  <a:pt x="334" y="12522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0" name="Text 18"/>
          <p:cNvSpPr/>
          <p:nvPr/>
        </p:nvSpPr>
        <p:spPr>
          <a:xfrm>
            <a:off x="1185598" y="5243259"/>
            <a:ext cx="4736050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Bias und Voreingenommenheit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185598" y="5585624"/>
            <a:ext cx="4717030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Modelle übernehmen Vorurteile aus Trainingsdaten und können diskriminierende Ergebnisse liefern.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74162" y="1562833"/>
            <a:ext cx="5636343" cy="1946409"/>
          </a:xfrm>
          <a:custGeom>
            <a:avLst/>
            <a:gdLst/>
            <a:ahLst/>
            <a:cxnLst/>
            <a:rect l="l" t="t" r="r" b="b"/>
            <a:pathLst>
              <a:path w="5636343" h="1946409">
                <a:moveTo>
                  <a:pt x="114118" y="0"/>
                </a:moveTo>
                <a:lnTo>
                  <a:pt x="5522225" y="0"/>
                </a:lnTo>
                <a:cubicBezTo>
                  <a:pt x="5585251" y="0"/>
                  <a:pt x="5636343" y="51092"/>
                  <a:pt x="5636343" y="114118"/>
                </a:cubicBezTo>
                <a:lnTo>
                  <a:pt x="5636343" y="1832291"/>
                </a:lnTo>
                <a:cubicBezTo>
                  <a:pt x="5636343" y="1895316"/>
                  <a:pt x="5585251" y="1946409"/>
                  <a:pt x="5522225" y="1946409"/>
                </a:cubicBezTo>
                <a:lnTo>
                  <a:pt x="114118" y="1946409"/>
                </a:lnTo>
                <a:cubicBezTo>
                  <a:pt x="51092" y="1946409"/>
                  <a:pt x="0" y="1895316"/>
                  <a:pt x="0" y="1832291"/>
                </a:cubicBezTo>
                <a:lnTo>
                  <a:pt x="0" y="114118"/>
                </a:lnTo>
                <a:cubicBezTo>
                  <a:pt x="0" y="51092"/>
                  <a:pt x="51092" y="0"/>
                  <a:pt x="114118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367535" y="1756209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114122" y="0"/>
                </a:moveTo>
                <a:lnTo>
                  <a:pt x="342365" y="0"/>
                </a:lnTo>
                <a:cubicBezTo>
                  <a:pt x="405351" y="0"/>
                  <a:pt x="456487" y="51136"/>
                  <a:pt x="456487" y="114122"/>
                </a:cubicBezTo>
                <a:lnTo>
                  <a:pt x="456487" y="342365"/>
                </a:lnTo>
                <a:cubicBezTo>
                  <a:pt x="456487" y="405351"/>
                  <a:pt x="405351" y="456487"/>
                  <a:pt x="342365" y="456487"/>
                </a:cubicBezTo>
                <a:lnTo>
                  <a:pt x="114122" y="456487"/>
                </a:lnTo>
                <a:cubicBezTo>
                  <a:pt x="51136" y="456487"/>
                  <a:pt x="0" y="405351"/>
                  <a:pt x="0" y="342365"/>
                </a:cubicBezTo>
                <a:lnTo>
                  <a:pt x="0" y="114122"/>
                </a:lnTo>
                <a:cubicBezTo>
                  <a:pt x="0" y="51136"/>
                  <a:pt x="51136" y="0"/>
                  <a:pt x="11412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512564" y="1889351"/>
            <a:ext cx="166427" cy="190203"/>
          </a:xfrm>
          <a:custGeom>
            <a:avLst/>
            <a:gdLst/>
            <a:ahLst/>
            <a:cxnLst/>
            <a:rect l="l" t="t" r="r" b="b"/>
            <a:pathLst>
              <a:path w="166427" h="190203">
                <a:moveTo>
                  <a:pt x="23775" y="11888"/>
                </a:moveTo>
                <a:cubicBezTo>
                  <a:pt x="10662" y="11888"/>
                  <a:pt x="0" y="22549"/>
                  <a:pt x="0" y="35663"/>
                </a:cubicBezTo>
                <a:lnTo>
                  <a:pt x="0" y="59438"/>
                </a:lnTo>
                <a:cubicBezTo>
                  <a:pt x="0" y="72552"/>
                  <a:pt x="10662" y="83214"/>
                  <a:pt x="23775" y="83214"/>
                </a:cubicBezTo>
                <a:lnTo>
                  <a:pt x="142652" y="83214"/>
                </a:lnTo>
                <a:cubicBezTo>
                  <a:pt x="155766" y="83214"/>
                  <a:pt x="166427" y="72552"/>
                  <a:pt x="166427" y="59438"/>
                </a:cubicBezTo>
                <a:lnTo>
                  <a:pt x="166427" y="35663"/>
                </a:lnTo>
                <a:cubicBezTo>
                  <a:pt x="166427" y="22549"/>
                  <a:pt x="155766" y="11888"/>
                  <a:pt x="142652" y="11888"/>
                </a:cubicBezTo>
                <a:lnTo>
                  <a:pt x="23775" y="11888"/>
                </a:lnTo>
                <a:close/>
                <a:moveTo>
                  <a:pt x="104017" y="38635"/>
                </a:moveTo>
                <a:cubicBezTo>
                  <a:pt x="108938" y="38635"/>
                  <a:pt x="112933" y="42630"/>
                  <a:pt x="112933" y="47551"/>
                </a:cubicBezTo>
                <a:cubicBezTo>
                  <a:pt x="112933" y="52471"/>
                  <a:pt x="108938" y="56466"/>
                  <a:pt x="104017" y="56466"/>
                </a:cubicBezTo>
                <a:cubicBezTo>
                  <a:pt x="99096" y="56466"/>
                  <a:pt x="95101" y="52471"/>
                  <a:pt x="95101" y="47551"/>
                </a:cubicBezTo>
                <a:cubicBezTo>
                  <a:pt x="95101" y="42630"/>
                  <a:pt x="99096" y="38635"/>
                  <a:pt x="104017" y="38635"/>
                </a:cubicBezTo>
                <a:close/>
                <a:moveTo>
                  <a:pt x="124821" y="47551"/>
                </a:moveTo>
                <a:cubicBezTo>
                  <a:pt x="124821" y="42630"/>
                  <a:pt x="128816" y="38635"/>
                  <a:pt x="133736" y="38635"/>
                </a:cubicBezTo>
                <a:cubicBezTo>
                  <a:pt x="138657" y="38635"/>
                  <a:pt x="142652" y="42630"/>
                  <a:pt x="142652" y="47551"/>
                </a:cubicBezTo>
                <a:cubicBezTo>
                  <a:pt x="142652" y="52471"/>
                  <a:pt x="138657" y="56466"/>
                  <a:pt x="133736" y="56466"/>
                </a:cubicBezTo>
                <a:cubicBezTo>
                  <a:pt x="128816" y="56466"/>
                  <a:pt x="124821" y="52471"/>
                  <a:pt x="124821" y="47551"/>
                </a:cubicBezTo>
                <a:close/>
                <a:moveTo>
                  <a:pt x="23775" y="106989"/>
                </a:moveTo>
                <a:cubicBezTo>
                  <a:pt x="10662" y="106989"/>
                  <a:pt x="0" y="117651"/>
                  <a:pt x="0" y="130764"/>
                </a:cubicBezTo>
                <a:lnTo>
                  <a:pt x="0" y="154540"/>
                </a:lnTo>
                <a:cubicBezTo>
                  <a:pt x="0" y="167653"/>
                  <a:pt x="10662" y="178315"/>
                  <a:pt x="23775" y="178315"/>
                </a:cubicBezTo>
                <a:lnTo>
                  <a:pt x="142652" y="178315"/>
                </a:lnTo>
                <a:cubicBezTo>
                  <a:pt x="155766" y="178315"/>
                  <a:pt x="166427" y="167653"/>
                  <a:pt x="166427" y="154540"/>
                </a:cubicBezTo>
                <a:lnTo>
                  <a:pt x="166427" y="130764"/>
                </a:lnTo>
                <a:cubicBezTo>
                  <a:pt x="166427" y="117651"/>
                  <a:pt x="155766" y="106989"/>
                  <a:pt x="142652" y="106989"/>
                </a:cubicBezTo>
                <a:lnTo>
                  <a:pt x="23775" y="106989"/>
                </a:lnTo>
                <a:close/>
                <a:moveTo>
                  <a:pt x="104017" y="133736"/>
                </a:moveTo>
                <a:cubicBezTo>
                  <a:pt x="108938" y="133736"/>
                  <a:pt x="112933" y="137731"/>
                  <a:pt x="112933" y="142652"/>
                </a:cubicBezTo>
                <a:cubicBezTo>
                  <a:pt x="112933" y="147573"/>
                  <a:pt x="108938" y="151568"/>
                  <a:pt x="104017" y="151568"/>
                </a:cubicBezTo>
                <a:cubicBezTo>
                  <a:pt x="99096" y="151568"/>
                  <a:pt x="95101" y="147573"/>
                  <a:pt x="95101" y="142652"/>
                </a:cubicBezTo>
                <a:cubicBezTo>
                  <a:pt x="95101" y="137731"/>
                  <a:pt x="99096" y="133736"/>
                  <a:pt x="104017" y="133736"/>
                </a:cubicBezTo>
                <a:close/>
                <a:moveTo>
                  <a:pt x="124821" y="142652"/>
                </a:moveTo>
                <a:cubicBezTo>
                  <a:pt x="124821" y="137731"/>
                  <a:pt x="128816" y="133736"/>
                  <a:pt x="133736" y="133736"/>
                </a:cubicBezTo>
                <a:cubicBezTo>
                  <a:pt x="138657" y="133736"/>
                  <a:pt x="142652" y="137731"/>
                  <a:pt x="142652" y="142652"/>
                </a:cubicBezTo>
                <a:cubicBezTo>
                  <a:pt x="142652" y="147573"/>
                  <a:pt x="138657" y="151568"/>
                  <a:pt x="133736" y="151568"/>
                </a:cubicBezTo>
                <a:cubicBezTo>
                  <a:pt x="128816" y="151568"/>
                  <a:pt x="124821" y="147573"/>
                  <a:pt x="124821" y="14265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5" name="Text 23"/>
          <p:cNvSpPr/>
          <p:nvPr/>
        </p:nvSpPr>
        <p:spPr>
          <a:xfrm>
            <a:off x="6976184" y="1756209"/>
            <a:ext cx="4736050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Ressourcenbedarf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976184" y="2098574"/>
            <a:ext cx="4717030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Hoher Energieverbrauch, GPU-Cluster notwendig, ökologische Bedenken.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976184" y="2707223"/>
            <a:ext cx="2282434" cy="608649"/>
          </a:xfrm>
          <a:custGeom>
            <a:avLst/>
            <a:gdLst/>
            <a:ahLst/>
            <a:cxnLst/>
            <a:rect l="l" t="t" r="r" b="b"/>
            <a:pathLst>
              <a:path w="2282434" h="608649">
                <a:moveTo>
                  <a:pt x="76081" y="0"/>
                </a:moveTo>
                <a:lnTo>
                  <a:pt x="2206353" y="0"/>
                </a:lnTo>
                <a:cubicBezTo>
                  <a:pt x="2248371" y="0"/>
                  <a:pt x="2282434" y="34063"/>
                  <a:pt x="2282434" y="76081"/>
                </a:cubicBezTo>
                <a:lnTo>
                  <a:pt x="2282434" y="532568"/>
                </a:lnTo>
                <a:cubicBezTo>
                  <a:pt x="2282434" y="574586"/>
                  <a:pt x="2248371" y="608649"/>
                  <a:pt x="2206353" y="608649"/>
                </a:cubicBezTo>
                <a:lnTo>
                  <a:pt x="76081" y="608649"/>
                </a:lnTo>
                <a:cubicBezTo>
                  <a:pt x="34063" y="608649"/>
                  <a:pt x="0" y="574586"/>
                  <a:pt x="0" y="532568"/>
                </a:cubicBezTo>
                <a:lnTo>
                  <a:pt x="0" y="76081"/>
                </a:lnTo>
                <a:cubicBezTo>
                  <a:pt x="0" y="34091"/>
                  <a:pt x="34091" y="0"/>
                  <a:pt x="7608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8" name="Text 26"/>
          <p:cNvSpPr/>
          <p:nvPr/>
        </p:nvSpPr>
        <p:spPr>
          <a:xfrm>
            <a:off x="6995204" y="2783304"/>
            <a:ext cx="2244393" cy="3043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9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100M+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23734" y="3087629"/>
            <a:ext cx="2187332" cy="152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Training kostet $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9332519" y="2707223"/>
            <a:ext cx="2282434" cy="608649"/>
          </a:xfrm>
          <a:custGeom>
            <a:avLst/>
            <a:gdLst/>
            <a:ahLst/>
            <a:cxnLst/>
            <a:rect l="l" t="t" r="r" b="b"/>
            <a:pathLst>
              <a:path w="2282434" h="608649">
                <a:moveTo>
                  <a:pt x="76081" y="0"/>
                </a:moveTo>
                <a:lnTo>
                  <a:pt x="2206353" y="0"/>
                </a:lnTo>
                <a:cubicBezTo>
                  <a:pt x="2248371" y="0"/>
                  <a:pt x="2282434" y="34063"/>
                  <a:pt x="2282434" y="76081"/>
                </a:cubicBezTo>
                <a:lnTo>
                  <a:pt x="2282434" y="532568"/>
                </a:lnTo>
                <a:cubicBezTo>
                  <a:pt x="2282434" y="574586"/>
                  <a:pt x="2248371" y="608649"/>
                  <a:pt x="2206353" y="608649"/>
                </a:cubicBezTo>
                <a:lnTo>
                  <a:pt x="76081" y="608649"/>
                </a:lnTo>
                <a:cubicBezTo>
                  <a:pt x="34063" y="608649"/>
                  <a:pt x="0" y="574586"/>
                  <a:pt x="0" y="532568"/>
                </a:cubicBezTo>
                <a:lnTo>
                  <a:pt x="0" y="76081"/>
                </a:lnTo>
                <a:cubicBezTo>
                  <a:pt x="0" y="34091"/>
                  <a:pt x="34091" y="0"/>
                  <a:pt x="7608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1" name="Text 29"/>
          <p:cNvSpPr/>
          <p:nvPr/>
        </p:nvSpPr>
        <p:spPr>
          <a:xfrm>
            <a:off x="9351539" y="2783304"/>
            <a:ext cx="2244393" cy="3043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9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Tonnen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380070" y="3087629"/>
            <a:ext cx="2187332" cy="152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CO₂-Emissionen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74162" y="3667746"/>
            <a:ext cx="5636343" cy="1223638"/>
          </a:xfrm>
          <a:custGeom>
            <a:avLst/>
            <a:gdLst/>
            <a:ahLst/>
            <a:cxnLst/>
            <a:rect l="l" t="t" r="r" b="b"/>
            <a:pathLst>
              <a:path w="5636343" h="1223638">
                <a:moveTo>
                  <a:pt x="114116" y="0"/>
                </a:moveTo>
                <a:lnTo>
                  <a:pt x="5522227" y="0"/>
                </a:lnTo>
                <a:cubicBezTo>
                  <a:pt x="5585252" y="0"/>
                  <a:pt x="5636343" y="51092"/>
                  <a:pt x="5636343" y="114116"/>
                </a:cubicBezTo>
                <a:lnTo>
                  <a:pt x="5636343" y="1109522"/>
                </a:lnTo>
                <a:cubicBezTo>
                  <a:pt x="5636343" y="1172546"/>
                  <a:pt x="5585252" y="1223638"/>
                  <a:pt x="5522227" y="1223638"/>
                </a:cubicBezTo>
                <a:lnTo>
                  <a:pt x="114116" y="1223638"/>
                </a:lnTo>
                <a:cubicBezTo>
                  <a:pt x="51092" y="1223638"/>
                  <a:pt x="0" y="1172546"/>
                  <a:pt x="0" y="1109522"/>
                </a:cubicBezTo>
                <a:lnTo>
                  <a:pt x="0" y="114116"/>
                </a:lnTo>
                <a:cubicBezTo>
                  <a:pt x="0" y="51092"/>
                  <a:pt x="51092" y="0"/>
                  <a:pt x="114116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6367535" y="3861117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114122" y="0"/>
                </a:moveTo>
                <a:lnTo>
                  <a:pt x="342365" y="0"/>
                </a:lnTo>
                <a:cubicBezTo>
                  <a:pt x="405351" y="0"/>
                  <a:pt x="456487" y="51136"/>
                  <a:pt x="456487" y="114122"/>
                </a:cubicBezTo>
                <a:lnTo>
                  <a:pt x="456487" y="342365"/>
                </a:lnTo>
                <a:cubicBezTo>
                  <a:pt x="456487" y="405351"/>
                  <a:pt x="405351" y="456487"/>
                  <a:pt x="342365" y="456487"/>
                </a:cubicBezTo>
                <a:lnTo>
                  <a:pt x="114122" y="456487"/>
                </a:lnTo>
                <a:cubicBezTo>
                  <a:pt x="51136" y="456487"/>
                  <a:pt x="0" y="405351"/>
                  <a:pt x="0" y="342365"/>
                </a:cubicBezTo>
                <a:lnTo>
                  <a:pt x="0" y="114122"/>
                </a:lnTo>
                <a:cubicBezTo>
                  <a:pt x="0" y="51136"/>
                  <a:pt x="51136" y="0"/>
                  <a:pt x="114122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488789" y="3994259"/>
            <a:ext cx="213978" cy="190203"/>
          </a:xfrm>
          <a:custGeom>
            <a:avLst/>
            <a:gdLst/>
            <a:ahLst/>
            <a:cxnLst/>
            <a:rect l="l" t="t" r="r" b="b"/>
            <a:pathLst>
              <a:path w="213978" h="190203">
                <a:moveTo>
                  <a:pt x="15231" y="-9250"/>
                </a:moveTo>
                <a:cubicBezTo>
                  <a:pt x="11739" y="-12742"/>
                  <a:pt x="6092" y="-12742"/>
                  <a:pt x="2638" y="-9250"/>
                </a:cubicBezTo>
                <a:cubicBezTo>
                  <a:pt x="-817" y="-5758"/>
                  <a:pt x="-854" y="-111"/>
                  <a:pt x="2600" y="3381"/>
                </a:cubicBezTo>
                <a:lnTo>
                  <a:pt x="198747" y="199527"/>
                </a:lnTo>
                <a:cubicBezTo>
                  <a:pt x="202239" y="203019"/>
                  <a:pt x="207886" y="203019"/>
                  <a:pt x="211341" y="199527"/>
                </a:cubicBezTo>
                <a:cubicBezTo>
                  <a:pt x="214795" y="196035"/>
                  <a:pt x="214833" y="190389"/>
                  <a:pt x="211341" y="186934"/>
                </a:cubicBezTo>
                <a:lnTo>
                  <a:pt x="175529" y="151122"/>
                </a:lnTo>
                <a:cubicBezTo>
                  <a:pt x="176532" y="150230"/>
                  <a:pt x="177535" y="149339"/>
                  <a:pt x="178501" y="148447"/>
                </a:cubicBezTo>
                <a:cubicBezTo>
                  <a:pt x="195887" y="132288"/>
                  <a:pt x="207514" y="113007"/>
                  <a:pt x="213049" y="99745"/>
                </a:cubicBezTo>
                <a:cubicBezTo>
                  <a:pt x="214275" y="96810"/>
                  <a:pt x="214275" y="93541"/>
                  <a:pt x="213049" y="90606"/>
                </a:cubicBezTo>
                <a:cubicBezTo>
                  <a:pt x="207514" y="77344"/>
                  <a:pt x="195887" y="58027"/>
                  <a:pt x="178501" y="41904"/>
                </a:cubicBezTo>
                <a:cubicBezTo>
                  <a:pt x="161004" y="25670"/>
                  <a:pt x="136968" y="11962"/>
                  <a:pt x="106952" y="11962"/>
                </a:cubicBezTo>
                <a:cubicBezTo>
                  <a:pt x="85851" y="11962"/>
                  <a:pt x="67723" y="18723"/>
                  <a:pt x="52714" y="28382"/>
                </a:cubicBezTo>
                <a:lnTo>
                  <a:pt x="15231" y="-9250"/>
                </a:lnTo>
                <a:close/>
                <a:moveTo>
                  <a:pt x="75970" y="51526"/>
                </a:moveTo>
                <a:cubicBezTo>
                  <a:pt x="84700" y="45285"/>
                  <a:pt x="95436" y="41607"/>
                  <a:pt x="106989" y="41607"/>
                </a:cubicBezTo>
                <a:cubicBezTo>
                  <a:pt x="136523" y="41607"/>
                  <a:pt x="160484" y="65568"/>
                  <a:pt x="160484" y="95101"/>
                </a:cubicBezTo>
                <a:cubicBezTo>
                  <a:pt x="160484" y="106655"/>
                  <a:pt x="156806" y="117354"/>
                  <a:pt x="150565" y="126121"/>
                </a:cubicBezTo>
                <a:lnTo>
                  <a:pt x="137674" y="113230"/>
                </a:lnTo>
                <a:cubicBezTo>
                  <a:pt x="142392" y="105280"/>
                  <a:pt x="143989" y="95510"/>
                  <a:pt x="141426" y="85851"/>
                </a:cubicBezTo>
                <a:cubicBezTo>
                  <a:pt x="136337" y="66831"/>
                  <a:pt x="116759" y="55538"/>
                  <a:pt x="97739" y="60627"/>
                </a:cubicBezTo>
                <a:cubicBezTo>
                  <a:pt x="94544" y="61482"/>
                  <a:pt x="91535" y="62745"/>
                  <a:pt x="88823" y="64342"/>
                </a:cubicBezTo>
                <a:lnTo>
                  <a:pt x="75933" y="51451"/>
                </a:lnTo>
                <a:close/>
                <a:moveTo>
                  <a:pt x="120846" y="146776"/>
                </a:moveTo>
                <a:cubicBezTo>
                  <a:pt x="116425" y="147964"/>
                  <a:pt x="111781" y="148596"/>
                  <a:pt x="106989" y="148596"/>
                </a:cubicBezTo>
                <a:cubicBezTo>
                  <a:pt x="77456" y="148596"/>
                  <a:pt x="53495" y="124635"/>
                  <a:pt x="53495" y="95101"/>
                </a:cubicBezTo>
                <a:cubicBezTo>
                  <a:pt x="53495" y="90309"/>
                  <a:pt x="54126" y="85666"/>
                  <a:pt x="55315" y="81245"/>
                </a:cubicBezTo>
                <a:lnTo>
                  <a:pt x="25781" y="51711"/>
                </a:lnTo>
                <a:cubicBezTo>
                  <a:pt x="13671" y="65382"/>
                  <a:pt x="5349" y="79870"/>
                  <a:pt x="929" y="90532"/>
                </a:cubicBezTo>
                <a:cubicBezTo>
                  <a:pt x="-297" y="93467"/>
                  <a:pt x="-297" y="96736"/>
                  <a:pt x="929" y="99671"/>
                </a:cubicBezTo>
                <a:cubicBezTo>
                  <a:pt x="6464" y="112933"/>
                  <a:pt x="18092" y="132250"/>
                  <a:pt x="35477" y="148373"/>
                </a:cubicBezTo>
                <a:cubicBezTo>
                  <a:pt x="52974" y="164607"/>
                  <a:pt x="77010" y="178315"/>
                  <a:pt x="107026" y="178315"/>
                </a:cubicBezTo>
                <a:cubicBezTo>
                  <a:pt x="120883" y="178315"/>
                  <a:pt x="133476" y="175380"/>
                  <a:pt x="144732" y="170662"/>
                </a:cubicBezTo>
                <a:lnTo>
                  <a:pt x="120883" y="146813"/>
                </a:ln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6" name="Text 34"/>
          <p:cNvSpPr/>
          <p:nvPr/>
        </p:nvSpPr>
        <p:spPr>
          <a:xfrm>
            <a:off x="6976184" y="3861117"/>
            <a:ext cx="4736050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Mangelnde Transparenz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976184" y="4203482"/>
            <a:ext cx="4717030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Black-Box-Charakter erschwert Erklärbarkeit und Verantwortlichkeit. Warum gibt das Modell eine bestimmte Antwort?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74162" y="5049888"/>
            <a:ext cx="5636343" cy="1223638"/>
          </a:xfrm>
          <a:custGeom>
            <a:avLst/>
            <a:gdLst/>
            <a:ahLst/>
            <a:cxnLst/>
            <a:rect l="l" t="t" r="r" b="b"/>
            <a:pathLst>
              <a:path w="5636343" h="1223638">
                <a:moveTo>
                  <a:pt x="114116" y="0"/>
                </a:moveTo>
                <a:lnTo>
                  <a:pt x="5522227" y="0"/>
                </a:lnTo>
                <a:cubicBezTo>
                  <a:pt x="5585252" y="0"/>
                  <a:pt x="5636343" y="51092"/>
                  <a:pt x="5636343" y="114116"/>
                </a:cubicBezTo>
                <a:lnTo>
                  <a:pt x="5636343" y="1109522"/>
                </a:lnTo>
                <a:cubicBezTo>
                  <a:pt x="5636343" y="1172546"/>
                  <a:pt x="5585252" y="1223638"/>
                  <a:pt x="5522227" y="1223638"/>
                </a:cubicBezTo>
                <a:lnTo>
                  <a:pt x="114116" y="1223638"/>
                </a:lnTo>
                <a:cubicBezTo>
                  <a:pt x="51092" y="1223638"/>
                  <a:pt x="0" y="1172546"/>
                  <a:pt x="0" y="1109522"/>
                </a:cubicBezTo>
                <a:lnTo>
                  <a:pt x="0" y="114116"/>
                </a:lnTo>
                <a:cubicBezTo>
                  <a:pt x="0" y="51092"/>
                  <a:pt x="51092" y="0"/>
                  <a:pt x="114116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367535" y="5243259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114122" y="0"/>
                </a:moveTo>
                <a:lnTo>
                  <a:pt x="342365" y="0"/>
                </a:lnTo>
                <a:cubicBezTo>
                  <a:pt x="405351" y="0"/>
                  <a:pt x="456487" y="51136"/>
                  <a:pt x="456487" y="114122"/>
                </a:cubicBezTo>
                <a:lnTo>
                  <a:pt x="456487" y="342365"/>
                </a:lnTo>
                <a:cubicBezTo>
                  <a:pt x="456487" y="405351"/>
                  <a:pt x="405351" y="456487"/>
                  <a:pt x="342365" y="456487"/>
                </a:cubicBezTo>
                <a:lnTo>
                  <a:pt x="114122" y="456487"/>
                </a:lnTo>
                <a:cubicBezTo>
                  <a:pt x="51136" y="456487"/>
                  <a:pt x="0" y="405351"/>
                  <a:pt x="0" y="342365"/>
                </a:cubicBezTo>
                <a:lnTo>
                  <a:pt x="0" y="114122"/>
                </a:lnTo>
                <a:cubicBezTo>
                  <a:pt x="0" y="51136"/>
                  <a:pt x="51136" y="0"/>
                  <a:pt x="114122" y="0"/>
                </a:cubicBezTo>
                <a:close/>
              </a:path>
            </a:pathLst>
          </a:custGeom>
          <a:solidFill>
            <a:srgbClr val="EC4899">
              <a:alpha val="2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500677" y="5376401"/>
            <a:ext cx="190203" cy="190203"/>
          </a:xfrm>
          <a:custGeom>
            <a:avLst/>
            <a:gdLst/>
            <a:ahLst/>
            <a:cxnLst/>
            <a:rect l="l" t="t" r="r" b="b"/>
            <a:pathLst>
              <a:path w="190203" h="190203">
                <a:moveTo>
                  <a:pt x="95101" y="0"/>
                </a:moveTo>
                <a:cubicBezTo>
                  <a:pt x="96810" y="0"/>
                  <a:pt x="98519" y="371"/>
                  <a:pt x="100079" y="1077"/>
                </a:cubicBezTo>
                <a:lnTo>
                  <a:pt x="170068" y="30759"/>
                </a:lnTo>
                <a:cubicBezTo>
                  <a:pt x="178241" y="34214"/>
                  <a:pt x="184333" y="42276"/>
                  <a:pt x="184296" y="52009"/>
                </a:cubicBezTo>
                <a:cubicBezTo>
                  <a:pt x="184110" y="88860"/>
                  <a:pt x="168954" y="156286"/>
                  <a:pt x="104946" y="186934"/>
                </a:cubicBezTo>
                <a:cubicBezTo>
                  <a:pt x="98742" y="189906"/>
                  <a:pt x="91535" y="189906"/>
                  <a:pt x="85331" y="186934"/>
                </a:cubicBezTo>
                <a:cubicBezTo>
                  <a:pt x="21286" y="156286"/>
                  <a:pt x="6167" y="88860"/>
                  <a:pt x="5981" y="52009"/>
                </a:cubicBezTo>
                <a:cubicBezTo>
                  <a:pt x="5944" y="42276"/>
                  <a:pt x="12036" y="34214"/>
                  <a:pt x="20209" y="30759"/>
                </a:cubicBezTo>
                <a:lnTo>
                  <a:pt x="90161" y="1077"/>
                </a:lnTo>
                <a:cubicBezTo>
                  <a:pt x="91721" y="371"/>
                  <a:pt x="93393" y="0"/>
                  <a:pt x="95101" y="0"/>
                </a:cubicBezTo>
                <a:close/>
                <a:moveTo>
                  <a:pt x="95101" y="24816"/>
                </a:moveTo>
                <a:lnTo>
                  <a:pt x="95101" y="165276"/>
                </a:lnTo>
                <a:cubicBezTo>
                  <a:pt x="146367" y="140460"/>
                  <a:pt x="160149" y="85480"/>
                  <a:pt x="160484" y="52566"/>
                </a:cubicBezTo>
                <a:lnTo>
                  <a:pt x="95101" y="24853"/>
                </a:lnTo>
                <a:lnTo>
                  <a:pt x="95101" y="24853"/>
                </a:ln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41" name="Text 39"/>
          <p:cNvSpPr/>
          <p:nvPr/>
        </p:nvSpPr>
        <p:spPr>
          <a:xfrm>
            <a:off x="6976184" y="5243259"/>
            <a:ext cx="4736050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Sicherheitsrisiken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976184" y="5585624"/>
            <a:ext cx="4717030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b="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 Injection:</a:t>
            </a:r>
            <a:pPr>
              <a:lnSpc>
                <a:spcPct val="140000"/>
              </a:lnSpc>
            </a:pPr>
            <a:r>
              <a:rPr lang="en-US" sz="119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Angreifer können Sicherheitsmechanismen durch gezielte Eingaben umgehen.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83576" y="6393984"/>
            <a:ext cx="11418509" cy="462827"/>
          </a:xfrm>
          <a:custGeom>
            <a:avLst/>
            <a:gdLst/>
            <a:ahLst/>
            <a:cxnLst/>
            <a:rect l="l" t="t" r="r" b="b"/>
            <a:pathLst>
              <a:path w="11418509" h="462827">
                <a:moveTo>
                  <a:pt x="114124" y="0"/>
                </a:moveTo>
                <a:lnTo>
                  <a:pt x="11304385" y="0"/>
                </a:lnTo>
                <a:cubicBezTo>
                  <a:pt x="11367414" y="0"/>
                  <a:pt x="11418509" y="51095"/>
                  <a:pt x="11418509" y="114124"/>
                </a:cubicBezTo>
                <a:lnTo>
                  <a:pt x="11418509" y="348703"/>
                </a:lnTo>
                <a:cubicBezTo>
                  <a:pt x="11418509" y="411732"/>
                  <a:pt x="11367414" y="462827"/>
                  <a:pt x="11304385" y="462827"/>
                </a:cubicBezTo>
                <a:lnTo>
                  <a:pt x="114124" y="462827"/>
                </a:lnTo>
                <a:cubicBezTo>
                  <a:pt x="51137" y="462827"/>
                  <a:pt x="0" y="411690"/>
                  <a:pt x="0" y="348703"/>
                </a:cubicBezTo>
                <a:lnTo>
                  <a:pt x="0" y="114124"/>
                </a:lnTo>
                <a:cubicBezTo>
                  <a:pt x="0" y="51137"/>
                  <a:pt x="51137" y="0"/>
                  <a:pt x="114124" y="0"/>
                </a:cubicBezTo>
                <a:close/>
              </a:path>
            </a:pathLst>
          </a:custGeom>
          <a:gradFill rotWithShape="1" flip="none">
            <a:gsLst>
              <a:gs pos="0">
                <a:srgbClr val="EF4444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8467">
            <a:solidFill>
              <a:srgbClr val="EF4444">
                <a:alpha val="30196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548418" y="6530300"/>
            <a:ext cx="142652" cy="190203"/>
          </a:xfrm>
          <a:custGeom>
            <a:avLst/>
            <a:gdLst/>
            <a:ahLst/>
            <a:cxnLst/>
            <a:rect l="l" t="t" r="r" b="b"/>
            <a:pathLst>
              <a:path w="142652" h="190203">
                <a:moveTo>
                  <a:pt x="108809" y="142652"/>
                </a:moveTo>
                <a:cubicBezTo>
                  <a:pt x="111521" y="134368"/>
                  <a:pt x="116945" y="126864"/>
                  <a:pt x="123075" y="120400"/>
                </a:cubicBezTo>
                <a:cubicBezTo>
                  <a:pt x="135222" y="107621"/>
                  <a:pt x="142652" y="90346"/>
                  <a:pt x="142652" y="71326"/>
                </a:cubicBezTo>
                <a:cubicBezTo>
                  <a:pt x="142652" y="31948"/>
                  <a:pt x="110704" y="0"/>
                  <a:pt x="71326" y="0"/>
                </a:cubicBezTo>
                <a:cubicBezTo>
                  <a:pt x="31948" y="0"/>
                  <a:pt x="0" y="31948"/>
                  <a:pt x="0" y="71326"/>
                </a:cubicBezTo>
                <a:cubicBezTo>
                  <a:pt x="0" y="90346"/>
                  <a:pt x="7430" y="107621"/>
                  <a:pt x="19578" y="120400"/>
                </a:cubicBezTo>
                <a:cubicBezTo>
                  <a:pt x="25707" y="126864"/>
                  <a:pt x="31168" y="134368"/>
                  <a:pt x="33843" y="142652"/>
                </a:cubicBezTo>
                <a:lnTo>
                  <a:pt x="108772" y="142652"/>
                </a:lnTo>
                <a:close/>
                <a:moveTo>
                  <a:pt x="106989" y="160484"/>
                </a:moveTo>
                <a:lnTo>
                  <a:pt x="35663" y="160484"/>
                </a:lnTo>
                <a:lnTo>
                  <a:pt x="35663" y="166427"/>
                </a:lnTo>
                <a:cubicBezTo>
                  <a:pt x="35663" y="182847"/>
                  <a:pt x="48962" y="196147"/>
                  <a:pt x="65382" y="196147"/>
                </a:cubicBezTo>
                <a:lnTo>
                  <a:pt x="77270" y="196147"/>
                </a:lnTo>
                <a:cubicBezTo>
                  <a:pt x="93690" y="196147"/>
                  <a:pt x="106989" y="182847"/>
                  <a:pt x="106989" y="166427"/>
                </a:cubicBezTo>
                <a:lnTo>
                  <a:pt x="106989" y="160484"/>
                </a:lnTo>
                <a:close/>
                <a:moveTo>
                  <a:pt x="68354" y="41607"/>
                </a:moveTo>
                <a:cubicBezTo>
                  <a:pt x="53569" y="41607"/>
                  <a:pt x="41607" y="53569"/>
                  <a:pt x="41607" y="68354"/>
                </a:cubicBezTo>
                <a:cubicBezTo>
                  <a:pt x="41607" y="73295"/>
                  <a:pt x="37632" y="77270"/>
                  <a:pt x="32691" y="77270"/>
                </a:cubicBezTo>
                <a:cubicBezTo>
                  <a:pt x="27750" y="77270"/>
                  <a:pt x="23775" y="73295"/>
                  <a:pt x="23775" y="68354"/>
                </a:cubicBezTo>
                <a:cubicBezTo>
                  <a:pt x="23775" y="43724"/>
                  <a:pt x="43724" y="23775"/>
                  <a:pt x="68354" y="23775"/>
                </a:cubicBezTo>
                <a:cubicBezTo>
                  <a:pt x="73295" y="23775"/>
                  <a:pt x="77270" y="27750"/>
                  <a:pt x="77270" y="32691"/>
                </a:cubicBezTo>
                <a:cubicBezTo>
                  <a:pt x="77270" y="37632"/>
                  <a:pt x="73295" y="41607"/>
                  <a:pt x="68354" y="41607"/>
                </a:cubicBezTo>
                <a:close/>
              </a:path>
            </a:pathLst>
          </a:custGeom>
          <a:solidFill>
            <a:srgbClr val="EF4444"/>
          </a:solidFill>
          <a:ln/>
        </p:spPr>
      </p:sp>
      <p:sp>
        <p:nvSpPr>
          <p:cNvPr id="45" name="Text 43"/>
          <p:cNvSpPr/>
          <p:nvPr/>
        </p:nvSpPr>
        <p:spPr>
          <a:xfrm>
            <a:off x="852743" y="6511279"/>
            <a:ext cx="6970933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Wichtig:</a:t>
            </a:r>
            <a:pPr>
              <a:lnSpc>
                <a:spcPct val="120000"/>
              </a:lnSpc>
            </a:pPr>
            <a:r>
              <a:rPr lang="en-US" sz="1198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LLMs sind Werkzeuge, keine Allwissenden. Immer kritisch hinterfragen und Fakten überprüfen!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Ausblick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Zukunftsperspektiven: Was kommt nach 2025?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952500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nächste Generation von KI-Systemen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0146" y="1272646"/>
            <a:ext cx="3759729" cy="2894542"/>
          </a:xfrm>
          <a:custGeom>
            <a:avLst/>
            <a:gdLst/>
            <a:ahLst/>
            <a:cxnLst/>
            <a:rect l="l" t="t" r="r" b="b"/>
            <a:pathLst>
              <a:path w="3759729" h="2894542">
                <a:moveTo>
                  <a:pt x="95259" y="0"/>
                </a:moveTo>
                <a:lnTo>
                  <a:pt x="3664470" y="0"/>
                </a:lnTo>
                <a:cubicBezTo>
                  <a:pt x="3717080" y="0"/>
                  <a:pt x="3759729" y="42649"/>
                  <a:pt x="3759729" y="95259"/>
                </a:cubicBezTo>
                <a:lnTo>
                  <a:pt x="3759729" y="2799282"/>
                </a:lnTo>
                <a:cubicBezTo>
                  <a:pt x="3759729" y="2851893"/>
                  <a:pt x="3717080" y="2894542"/>
                  <a:pt x="3664470" y="2894542"/>
                </a:cubicBezTo>
                <a:lnTo>
                  <a:pt x="95259" y="2894542"/>
                </a:lnTo>
                <a:cubicBezTo>
                  <a:pt x="42649" y="2894542"/>
                  <a:pt x="0" y="2851893"/>
                  <a:pt x="0" y="2799282"/>
                </a:cubicBezTo>
                <a:lnTo>
                  <a:pt x="0" y="95259"/>
                </a:lnTo>
                <a:cubicBezTo>
                  <a:pt x="0" y="42684"/>
                  <a:pt x="42684" y="0"/>
                  <a:pt x="95259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81542" y="143404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582745" y="1545169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29766" y="29766"/>
                </a:moveTo>
                <a:cubicBezTo>
                  <a:pt x="29766" y="18821"/>
                  <a:pt x="38664" y="9922"/>
                  <a:pt x="49609" y="9922"/>
                </a:cubicBezTo>
                <a:lnTo>
                  <a:pt x="148828" y="9922"/>
                </a:lnTo>
                <a:cubicBezTo>
                  <a:pt x="159773" y="9922"/>
                  <a:pt x="168672" y="18821"/>
                  <a:pt x="168672" y="29766"/>
                </a:cubicBezTo>
                <a:lnTo>
                  <a:pt x="168672" y="109141"/>
                </a:lnTo>
                <a:cubicBezTo>
                  <a:pt x="168672" y="120086"/>
                  <a:pt x="159773" y="128984"/>
                  <a:pt x="148828" y="128984"/>
                </a:cubicBezTo>
                <a:lnTo>
                  <a:pt x="49609" y="128984"/>
                </a:lnTo>
                <a:cubicBezTo>
                  <a:pt x="38664" y="128984"/>
                  <a:pt x="29766" y="120086"/>
                  <a:pt x="29766" y="109141"/>
                </a:cubicBezTo>
                <a:lnTo>
                  <a:pt x="29766" y="29766"/>
                </a:lnTo>
                <a:close/>
                <a:moveTo>
                  <a:pt x="7441" y="39688"/>
                </a:moveTo>
                <a:cubicBezTo>
                  <a:pt x="11565" y="39688"/>
                  <a:pt x="14883" y="43005"/>
                  <a:pt x="14883" y="47129"/>
                </a:cubicBezTo>
                <a:lnTo>
                  <a:pt x="14883" y="138906"/>
                </a:lnTo>
                <a:cubicBezTo>
                  <a:pt x="14883" y="141635"/>
                  <a:pt x="17115" y="143867"/>
                  <a:pt x="19844" y="143867"/>
                </a:cubicBezTo>
                <a:lnTo>
                  <a:pt x="131465" y="143867"/>
                </a:lnTo>
                <a:cubicBezTo>
                  <a:pt x="135589" y="143867"/>
                  <a:pt x="138906" y="147185"/>
                  <a:pt x="138906" y="151309"/>
                </a:cubicBezTo>
                <a:cubicBezTo>
                  <a:pt x="138906" y="155432"/>
                  <a:pt x="135589" y="158750"/>
                  <a:pt x="131465" y="158750"/>
                </a:cubicBezTo>
                <a:lnTo>
                  <a:pt x="19844" y="158750"/>
                </a:lnTo>
                <a:cubicBezTo>
                  <a:pt x="8899" y="158750"/>
                  <a:pt x="0" y="149851"/>
                  <a:pt x="0" y="138906"/>
                </a:cubicBezTo>
                <a:lnTo>
                  <a:pt x="0" y="47129"/>
                </a:lnTo>
                <a:cubicBezTo>
                  <a:pt x="0" y="43005"/>
                  <a:pt x="3318" y="39688"/>
                  <a:pt x="7441" y="39688"/>
                </a:cubicBezTo>
                <a:close/>
                <a:moveTo>
                  <a:pt x="59531" y="49609"/>
                </a:moveTo>
                <a:cubicBezTo>
                  <a:pt x="65007" y="49609"/>
                  <a:pt x="69453" y="45164"/>
                  <a:pt x="69453" y="39688"/>
                </a:cubicBezTo>
                <a:cubicBezTo>
                  <a:pt x="69453" y="34211"/>
                  <a:pt x="65007" y="29766"/>
                  <a:pt x="59531" y="29766"/>
                </a:cubicBezTo>
                <a:cubicBezTo>
                  <a:pt x="54055" y="29766"/>
                  <a:pt x="49609" y="34211"/>
                  <a:pt x="49609" y="39688"/>
                </a:cubicBezTo>
                <a:cubicBezTo>
                  <a:pt x="49609" y="45164"/>
                  <a:pt x="54055" y="49609"/>
                  <a:pt x="59531" y="49609"/>
                </a:cubicBezTo>
                <a:close/>
                <a:moveTo>
                  <a:pt x="120458" y="53175"/>
                </a:moveTo>
                <a:cubicBezTo>
                  <a:pt x="119094" y="50974"/>
                  <a:pt x="116706" y="49609"/>
                  <a:pt x="114102" y="49609"/>
                </a:cubicBezTo>
                <a:cubicBezTo>
                  <a:pt x="111497" y="49609"/>
                  <a:pt x="109110" y="50974"/>
                  <a:pt x="107745" y="53175"/>
                </a:cubicBezTo>
                <a:lnTo>
                  <a:pt x="90289" y="81731"/>
                </a:lnTo>
                <a:lnTo>
                  <a:pt x="82693" y="72244"/>
                </a:lnTo>
                <a:cubicBezTo>
                  <a:pt x="81266" y="70476"/>
                  <a:pt x="79158" y="69453"/>
                  <a:pt x="76895" y="69453"/>
                </a:cubicBezTo>
                <a:cubicBezTo>
                  <a:pt x="74631" y="69453"/>
                  <a:pt x="72492" y="70476"/>
                  <a:pt x="71096" y="72244"/>
                </a:cubicBezTo>
                <a:lnTo>
                  <a:pt x="51253" y="97048"/>
                </a:lnTo>
                <a:cubicBezTo>
                  <a:pt x="49454" y="99281"/>
                  <a:pt x="49113" y="102350"/>
                  <a:pt x="50354" y="104924"/>
                </a:cubicBezTo>
                <a:cubicBezTo>
                  <a:pt x="51594" y="107497"/>
                  <a:pt x="54198" y="109141"/>
                  <a:pt x="57051" y="109141"/>
                </a:cubicBezTo>
                <a:lnTo>
                  <a:pt x="141387" y="109141"/>
                </a:lnTo>
                <a:cubicBezTo>
                  <a:pt x="144084" y="109141"/>
                  <a:pt x="146565" y="107683"/>
                  <a:pt x="147867" y="105327"/>
                </a:cubicBezTo>
                <a:cubicBezTo>
                  <a:pt x="149169" y="102970"/>
                  <a:pt x="149138" y="100118"/>
                  <a:pt x="147712" y="97792"/>
                </a:cubicBezTo>
                <a:lnTo>
                  <a:pt x="120427" y="53144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Text 6"/>
          <p:cNvSpPr/>
          <p:nvPr/>
        </p:nvSpPr>
        <p:spPr>
          <a:xfrm>
            <a:off x="957792" y="1513419"/>
            <a:ext cx="1579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Multimodale Agenten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81542" y="1942044"/>
            <a:ext cx="350043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Integration von Text, Bild, Audio und Video in einheitlichen Agenten.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1542" y="2450044"/>
            <a:ext cx="3436938" cy="1079500"/>
          </a:xfrm>
          <a:custGeom>
            <a:avLst/>
            <a:gdLst/>
            <a:ahLst/>
            <a:cxnLst/>
            <a:rect l="l" t="t" r="r" b="b"/>
            <a:pathLst>
              <a:path w="3436938" h="1079500">
                <a:moveTo>
                  <a:pt x="63496" y="0"/>
                </a:moveTo>
                <a:lnTo>
                  <a:pt x="3373441" y="0"/>
                </a:lnTo>
                <a:cubicBezTo>
                  <a:pt x="3408509" y="0"/>
                  <a:pt x="3436938" y="28428"/>
                  <a:pt x="3436938" y="63496"/>
                </a:cubicBezTo>
                <a:lnTo>
                  <a:pt x="3436938" y="1016004"/>
                </a:lnTo>
                <a:cubicBezTo>
                  <a:pt x="3436938" y="1051072"/>
                  <a:pt x="3408509" y="1079500"/>
                  <a:pt x="3373441" y="1079500"/>
                </a:cubicBezTo>
                <a:lnTo>
                  <a:pt x="63496" y="1079500"/>
                </a:lnTo>
                <a:cubicBezTo>
                  <a:pt x="28428" y="1079500"/>
                  <a:pt x="0" y="1051072"/>
                  <a:pt x="0" y="1016004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Text 9"/>
          <p:cNvSpPr/>
          <p:nvPr/>
        </p:nvSpPr>
        <p:spPr>
          <a:xfrm>
            <a:off x="576792" y="2545294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Anwendungen: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88698" y="284691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3" name="Text 11"/>
          <p:cNvSpPr/>
          <p:nvPr/>
        </p:nvSpPr>
        <p:spPr>
          <a:xfrm>
            <a:off x="759354" y="2799294"/>
            <a:ext cx="1698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Visuelle technische Diagnose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88698" y="306916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5" name="Text 13"/>
          <p:cNvSpPr/>
          <p:nvPr/>
        </p:nvSpPr>
        <p:spPr>
          <a:xfrm>
            <a:off x="759354" y="3021544"/>
            <a:ext cx="150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AR-gestützte Anleitungen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88698" y="329141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7" name="Text 15"/>
          <p:cNvSpPr/>
          <p:nvPr/>
        </p:nvSpPr>
        <p:spPr>
          <a:xfrm>
            <a:off x="759354" y="3243794"/>
            <a:ext cx="1309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Virtuelles Anprobieren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81542" y="3624794"/>
            <a:ext cx="3436938" cy="381000"/>
          </a:xfrm>
          <a:custGeom>
            <a:avLst/>
            <a:gdLst/>
            <a:ahLst/>
            <a:cxnLst/>
            <a:rect l="l" t="t" r="r" b="b"/>
            <a:pathLst>
              <a:path w="3436938" h="381000">
                <a:moveTo>
                  <a:pt x="63501" y="0"/>
                </a:moveTo>
                <a:lnTo>
                  <a:pt x="3373436" y="0"/>
                </a:lnTo>
                <a:cubicBezTo>
                  <a:pt x="3408507" y="0"/>
                  <a:pt x="3436938" y="28430"/>
                  <a:pt x="3436938" y="63501"/>
                </a:cubicBezTo>
                <a:lnTo>
                  <a:pt x="3436938" y="317499"/>
                </a:lnTo>
                <a:cubicBezTo>
                  <a:pt x="3436938" y="352570"/>
                  <a:pt x="3408507" y="381000"/>
                  <a:pt x="3373436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gradFill rotWithShape="1" flip="none">
            <a:gsLst>
              <a:gs pos="0">
                <a:srgbClr val="6366F1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9" name="Text 17"/>
          <p:cNvSpPr/>
          <p:nvPr/>
        </p:nvSpPr>
        <p:spPr>
          <a:xfrm>
            <a:off x="576792" y="3720044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2027: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40-50% multimodal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214813" y="1272646"/>
            <a:ext cx="3759729" cy="2894542"/>
          </a:xfrm>
          <a:custGeom>
            <a:avLst/>
            <a:gdLst/>
            <a:ahLst/>
            <a:cxnLst/>
            <a:rect l="l" t="t" r="r" b="b"/>
            <a:pathLst>
              <a:path w="3759729" h="2894542">
                <a:moveTo>
                  <a:pt x="95259" y="0"/>
                </a:moveTo>
                <a:lnTo>
                  <a:pt x="3664470" y="0"/>
                </a:lnTo>
                <a:cubicBezTo>
                  <a:pt x="3717080" y="0"/>
                  <a:pt x="3759729" y="42649"/>
                  <a:pt x="3759729" y="95259"/>
                </a:cubicBezTo>
                <a:lnTo>
                  <a:pt x="3759729" y="2799282"/>
                </a:lnTo>
                <a:cubicBezTo>
                  <a:pt x="3759729" y="2851893"/>
                  <a:pt x="3717080" y="2894542"/>
                  <a:pt x="3664470" y="2894542"/>
                </a:cubicBezTo>
                <a:lnTo>
                  <a:pt x="95259" y="2894542"/>
                </a:lnTo>
                <a:cubicBezTo>
                  <a:pt x="42649" y="2894542"/>
                  <a:pt x="0" y="2851893"/>
                  <a:pt x="0" y="2799282"/>
                </a:cubicBezTo>
                <a:lnTo>
                  <a:pt x="0" y="95259"/>
                </a:lnTo>
                <a:cubicBezTo>
                  <a:pt x="0" y="42684"/>
                  <a:pt x="42684" y="0"/>
                  <a:pt x="95259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376209" y="143404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4467490" y="1545169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109141" y="0"/>
                </a:moveTo>
                <a:cubicBezTo>
                  <a:pt x="109141" y="-5488"/>
                  <a:pt x="104707" y="-9922"/>
                  <a:pt x="99219" y="-9922"/>
                </a:cubicBezTo>
                <a:cubicBezTo>
                  <a:pt x="93731" y="-9922"/>
                  <a:pt x="89297" y="-5488"/>
                  <a:pt x="89297" y="0"/>
                </a:cubicBezTo>
                <a:lnTo>
                  <a:pt x="89297" y="19844"/>
                </a:lnTo>
                <a:lnTo>
                  <a:pt x="59531" y="19844"/>
                </a:lnTo>
                <a:cubicBezTo>
                  <a:pt x="43098" y="19844"/>
                  <a:pt x="29766" y="33176"/>
                  <a:pt x="29766" y="49609"/>
                </a:cubicBezTo>
                <a:lnTo>
                  <a:pt x="29766" y="119062"/>
                </a:lnTo>
                <a:cubicBezTo>
                  <a:pt x="29766" y="135496"/>
                  <a:pt x="43098" y="148828"/>
                  <a:pt x="59531" y="148828"/>
                </a:cubicBezTo>
                <a:lnTo>
                  <a:pt x="138906" y="148828"/>
                </a:lnTo>
                <a:cubicBezTo>
                  <a:pt x="155339" y="148828"/>
                  <a:pt x="168672" y="135496"/>
                  <a:pt x="168672" y="119062"/>
                </a:cubicBezTo>
                <a:lnTo>
                  <a:pt x="168672" y="49609"/>
                </a:lnTo>
                <a:cubicBezTo>
                  <a:pt x="168672" y="33176"/>
                  <a:pt x="155339" y="19844"/>
                  <a:pt x="138906" y="19844"/>
                </a:cubicBezTo>
                <a:lnTo>
                  <a:pt x="109141" y="19844"/>
                </a:lnTo>
                <a:lnTo>
                  <a:pt x="109141" y="0"/>
                </a:lnTo>
                <a:close/>
                <a:moveTo>
                  <a:pt x="49609" y="114102"/>
                </a:moveTo>
                <a:cubicBezTo>
                  <a:pt x="49609" y="109978"/>
                  <a:pt x="52927" y="106660"/>
                  <a:pt x="57051" y="106660"/>
                </a:cubicBezTo>
                <a:lnTo>
                  <a:pt x="66973" y="106660"/>
                </a:lnTo>
                <a:cubicBezTo>
                  <a:pt x="71096" y="106660"/>
                  <a:pt x="74414" y="109978"/>
                  <a:pt x="74414" y="114102"/>
                </a:cubicBezTo>
                <a:cubicBezTo>
                  <a:pt x="74414" y="118225"/>
                  <a:pt x="71096" y="121543"/>
                  <a:pt x="66973" y="121543"/>
                </a:cubicBezTo>
                <a:lnTo>
                  <a:pt x="57051" y="121543"/>
                </a:lnTo>
                <a:cubicBezTo>
                  <a:pt x="52927" y="121543"/>
                  <a:pt x="49609" y="118225"/>
                  <a:pt x="49609" y="114102"/>
                </a:cubicBezTo>
                <a:close/>
                <a:moveTo>
                  <a:pt x="86816" y="114102"/>
                </a:moveTo>
                <a:cubicBezTo>
                  <a:pt x="86816" y="109978"/>
                  <a:pt x="90134" y="106660"/>
                  <a:pt x="94258" y="106660"/>
                </a:cubicBezTo>
                <a:lnTo>
                  <a:pt x="104180" y="106660"/>
                </a:lnTo>
                <a:cubicBezTo>
                  <a:pt x="108303" y="106660"/>
                  <a:pt x="111621" y="109978"/>
                  <a:pt x="111621" y="114102"/>
                </a:cubicBezTo>
                <a:cubicBezTo>
                  <a:pt x="111621" y="118225"/>
                  <a:pt x="108303" y="121543"/>
                  <a:pt x="104180" y="121543"/>
                </a:cubicBezTo>
                <a:lnTo>
                  <a:pt x="94258" y="121543"/>
                </a:lnTo>
                <a:cubicBezTo>
                  <a:pt x="90134" y="121543"/>
                  <a:pt x="86816" y="118225"/>
                  <a:pt x="86816" y="114102"/>
                </a:cubicBezTo>
                <a:close/>
                <a:moveTo>
                  <a:pt x="124023" y="114102"/>
                </a:moveTo>
                <a:cubicBezTo>
                  <a:pt x="124023" y="109978"/>
                  <a:pt x="127341" y="106660"/>
                  <a:pt x="131465" y="106660"/>
                </a:cubicBezTo>
                <a:lnTo>
                  <a:pt x="141387" y="106660"/>
                </a:lnTo>
                <a:cubicBezTo>
                  <a:pt x="145510" y="106660"/>
                  <a:pt x="148828" y="109978"/>
                  <a:pt x="148828" y="114102"/>
                </a:cubicBezTo>
                <a:cubicBezTo>
                  <a:pt x="148828" y="118225"/>
                  <a:pt x="145510" y="121543"/>
                  <a:pt x="141387" y="121543"/>
                </a:cubicBezTo>
                <a:lnTo>
                  <a:pt x="131465" y="121543"/>
                </a:lnTo>
                <a:cubicBezTo>
                  <a:pt x="127341" y="121543"/>
                  <a:pt x="124023" y="118225"/>
                  <a:pt x="124023" y="114102"/>
                </a:cubicBezTo>
                <a:close/>
                <a:moveTo>
                  <a:pt x="69453" y="54570"/>
                </a:moveTo>
                <a:cubicBezTo>
                  <a:pt x="77667" y="54570"/>
                  <a:pt x="84336" y="61239"/>
                  <a:pt x="84336" y="69453"/>
                </a:cubicBezTo>
                <a:cubicBezTo>
                  <a:pt x="84336" y="77667"/>
                  <a:pt x="77667" y="84336"/>
                  <a:pt x="69453" y="84336"/>
                </a:cubicBezTo>
                <a:cubicBezTo>
                  <a:pt x="61239" y="84336"/>
                  <a:pt x="54570" y="77667"/>
                  <a:pt x="54570" y="69453"/>
                </a:cubicBezTo>
                <a:cubicBezTo>
                  <a:pt x="54570" y="61239"/>
                  <a:pt x="61239" y="54570"/>
                  <a:pt x="69453" y="54570"/>
                </a:cubicBezTo>
                <a:close/>
                <a:moveTo>
                  <a:pt x="114102" y="69453"/>
                </a:moveTo>
                <a:cubicBezTo>
                  <a:pt x="114102" y="61239"/>
                  <a:pt x="120770" y="54570"/>
                  <a:pt x="128984" y="54570"/>
                </a:cubicBezTo>
                <a:cubicBezTo>
                  <a:pt x="137198" y="54570"/>
                  <a:pt x="143867" y="61239"/>
                  <a:pt x="143867" y="69453"/>
                </a:cubicBezTo>
                <a:cubicBezTo>
                  <a:pt x="143867" y="77667"/>
                  <a:pt x="137198" y="84336"/>
                  <a:pt x="128984" y="84336"/>
                </a:cubicBezTo>
                <a:cubicBezTo>
                  <a:pt x="120770" y="84336"/>
                  <a:pt x="114102" y="77667"/>
                  <a:pt x="114102" y="69453"/>
                </a:cubicBezTo>
                <a:close/>
                <a:moveTo>
                  <a:pt x="19844" y="69453"/>
                </a:moveTo>
                <a:cubicBezTo>
                  <a:pt x="19844" y="63965"/>
                  <a:pt x="15410" y="59531"/>
                  <a:pt x="9922" y="59531"/>
                </a:cubicBezTo>
                <a:cubicBezTo>
                  <a:pt x="4434" y="59531"/>
                  <a:pt x="0" y="63965"/>
                  <a:pt x="0" y="69453"/>
                </a:cubicBezTo>
                <a:lnTo>
                  <a:pt x="0" y="99219"/>
                </a:lnTo>
                <a:cubicBezTo>
                  <a:pt x="0" y="104707"/>
                  <a:pt x="4434" y="109141"/>
                  <a:pt x="9922" y="109141"/>
                </a:cubicBezTo>
                <a:cubicBezTo>
                  <a:pt x="15410" y="109141"/>
                  <a:pt x="19844" y="104707"/>
                  <a:pt x="19844" y="99219"/>
                </a:cubicBezTo>
                <a:lnTo>
                  <a:pt x="19844" y="69453"/>
                </a:lnTo>
                <a:close/>
                <a:moveTo>
                  <a:pt x="188516" y="59531"/>
                </a:moveTo>
                <a:cubicBezTo>
                  <a:pt x="183028" y="59531"/>
                  <a:pt x="178594" y="63965"/>
                  <a:pt x="178594" y="69453"/>
                </a:cubicBezTo>
                <a:lnTo>
                  <a:pt x="178594" y="99219"/>
                </a:lnTo>
                <a:cubicBezTo>
                  <a:pt x="178594" y="104707"/>
                  <a:pt x="183028" y="109141"/>
                  <a:pt x="188516" y="109141"/>
                </a:cubicBezTo>
                <a:cubicBezTo>
                  <a:pt x="194004" y="109141"/>
                  <a:pt x="198438" y="104707"/>
                  <a:pt x="198438" y="99219"/>
                </a:cubicBezTo>
                <a:lnTo>
                  <a:pt x="198438" y="69453"/>
                </a:lnTo>
                <a:cubicBezTo>
                  <a:pt x="198438" y="63965"/>
                  <a:pt x="194004" y="59531"/>
                  <a:pt x="188516" y="59531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3" name="Text 21"/>
          <p:cNvSpPr/>
          <p:nvPr/>
        </p:nvSpPr>
        <p:spPr>
          <a:xfrm>
            <a:off x="4852459" y="1513419"/>
            <a:ext cx="1436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Autonome Agenten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376209" y="1942044"/>
            <a:ext cx="350043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Evolution von reaktiven Tools zu proaktiven Systemen mit Multi-Step-Planung.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376209" y="2450044"/>
            <a:ext cx="3436938" cy="1079500"/>
          </a:xfrm>
          <a:custGeom>
            <a:avLst/>
            <a:gdLst/>
            <a:ahLst/>
            <a:cxnLst/>
            <a:rect l="l" t="t" r="r" b="b"/>
            <a:pathLst>
              <a:path w="3436938" h="1079500">
                <a:moveTo>
                  <a:pt x="63496" y="0"/>
                </a:moveTo>
                <a:lnTo>
                  <a:pt x="3373441" y="0"/>
                </a:lnTo>
                <a:cubicBezTo>
                  <a:pt x="3408509" y="0"/>
                  <a:pt x="3436938" y="28428"/>
                  <a:pt x="3436938" y="63496"/>
                </a:cubicBezTo>
                <a:lnTo>
                  <a:pt x="3436938" y="1016004"/>
                </a:lnTo>
                <a:cubicBezTo>
                  <a:pt x="3436938" y="1051072"/>
                  <a:pt x="3408509" y="1079500"/>
                  <a:pt x="3373441" y="1079500"/>
                </a:cubicBezTo>
                <a:lnTo>
                  <a:pt x="63496" y="1079500"/>
                </a:lnTo>
                <a:cubicBezTo>
                  <a:pt x="28428" y="1079500"/>
                  <a:pt x="0" y="1051072"/>
                  <a:pt x="0" y="1016004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6" name="Text 24"/>
          <p:cNvSpPr/>
          <p:nvPr/>
        </p:nvSpPr>
        <p:spPr>
          <a:xfrm>
            <a:off x="4471459" y="2545294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Fähigkeiten: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483365" y="284691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8" name="Text 26"/>
          <p:cNvSpPr/>
          <p:nvPr/>
        </p:nvSpPr>
        <p:spPr>
          <a:xfrm>
            <a:off x="4654021" y="2799294"/>
            <a:ext cx="1143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Proaktives Handeln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83365" y="306916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0" name="Text 28"/>
          <p:cNvSpPr/>
          <p:nvPr/>
        </p:nvSpPr>
        <p:spPr>
          <a:xfrm>
            <a:off x="4654021" y="3021544"/>
            <a:ext cx="1166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Multi-Step-Planung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483365" y="329141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2" name="Text 30"/>
          <p:cNvSpPr/>
          <p:nvPr/>
        </p:nvSpPr>
        <p:spPr>
          <a:xfrm>
            <a:off x="4654021" y="3243794"/>
            <a:ext cx="841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Tool-Nutzung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376209" y="3624794"/>
            <a:ext cx="3436938" cy="381000"/>
          </a:xfrm>
          <a:custGeom>
            <a:avLst/>
            <a:gdLst/>
            <a:ahLst/>
            <a:cxnLst/>
            <a:rect l="l" t="t" r="r" b="b"/>
            <a:pathLst>
              <a:path w="3436938" h="381000">
                <a:moveTo>
                  <a:pt x="63501" y="0"/>
                </a:moveTo>
                <a:lnTo>
                  <a:pt x="3373436" y="0"/>
                </a:lnTo>
                <a:cubicBezTo>
                  <a:pt x="3408507" y="0"/>
                  <a:pt x="3436938" y="28430"/>
                  <a:pt x="3436938" y="63501"/>
                </a:cubicBezTo>
                <a:lnTo>
                  <a:pt x="3436938" y="317499"/>
                </a:lnTo>
                <a:cubicBezTo>
                  <a:pt x="3436938" y="352570"/>
                  <a:pt x="3408507" y="381000"/>
                  <a:pt x="3373436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gradFill rotWithShape="1" flip="none">
            <a:gsLst>
              <a:gs pos="0">
                <a:srgbClr val="10B981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34" name="Text 32"/>
          <p:cNvSpPr/>
          <p:nvPr/>
        </p:nvSpPr>
        <p:spPr>
          <a:xfrm>
            <a:off x="4471459" y="3720044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2027: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Digitale Mitarbeiter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109479" y="1272646"/>
            <a:ext cx="3759729" cy="2894542"/>
          </a:xfrm>
          <a:custGeom>
            <a:avLst/>
            <a:gdLst/>
            <a:ahLst/>
            <a:cxnLst/>
            <a:rect l="l" t="t" r="r" b="b"/>
            <a:pathLst>
              <a:path w="3759729" h="2894542">
                <a:moveTo>
                  <a:pt x="95259" y="0"/>
                </a:moveTo>
                <a:lnTo>
                  <a:pt x="3664470" y="0"/>
                </a:lnTo>
                <a:cubicBezTo>
                  <a:pt x="3717080" y="0"/>
                  <a:pt x="3759729" y="42649"/>
                  <a:pt x="3759729" y="95259"/>
                </a:cubicBezTo>
                <a:lnTo>
                  <a:pt x="3759729" y="2799282"/>
                </a:lnTo>
                <a:cubicBezTo>
                  <a:pt x="3759729" y="2851893"/>
                  <a:pt x="3717080" y="2894542"/>
                  <a:pt x="3664470" y="2894542"/>
                </a:cubicBezTo>
                <a:lnTo>
                  <a:pt x="95259" y="2894542"/>
                </a:lnTo>
                <a:cubicBezTo>
                  <a:pt x="42649" y="2894542"/>
                  <a:pt x="0" y="2851893"/>
                  <a:pt x="0" y="2799282"/>
                </a:cubicBezTo>
                <a:lnTo>
                  <a:pt x="0" y="95259"/>
                </a:lnTo>
                <a:cubicBezTo>
                  <a:pt x="0" y="42684"/>
                  <a:pt x="42684" y="0"/>
                  <a:pt x="95259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8270875" y="143404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8382000" y="1545169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9922" y="9922"/>
                </a:moveTo>
                <a:cubicBezTo>
                  <a:pt x="4434" y="9922"/>
                  <a:pt x="0" y="14356"/>
                  <a:pt x="0" y="19844"/>
                </a:cubicBezTo>
                <a:lnTo>
                  <a:pt x="0" y="133945"/>
                </a:lnTo>
                <a:cubicBezTo>
                  <a:pt x="0" y="142162"/>
                  <a:pt x="6666" y="148828"/>
                  <a:pt x="14883" y="148828"/>
                </a:cubicBezTo>
                <a:lnTo>
                  <a:pt x="143867" y="148828"/>
                </a:lnTo>
                <a:cubicBezTo>
                  <a:pt x="152084" y="148828"/>
                  <a:pt x="158750" y="142162"/>
                  <a:pt x="158750" y="133945"/>
                </a:cubicBezTo>
                <a:lnTo>
                  <a:pt x="158750" y="47191"/>
                </a:lnTo>
                <a:cubicBezTo>
                  <a:pt x="158750" y="41548"/>
                  <a:pt x="152735" y="37982"/>
                  <a:pt x="147774" y="40649"/>
                </a:cubicBezTo>
                <a:lnTo>
                  <a:pt x="99219" y="66787"/>
                </a:lnTo>
                <a:lnTo>
                  <a:pt x="99219" y="47191"/>
                </a:lnTo>
                <a:cubicBezTo>
                  <a:pt x="99219" y="41548"/>
                  <a:pt x="93204" y="37982"/>
                  <a:pt x="88243" y="40649"/>
                </a:cubicBezTo>
                <a:lnTo>
                  <a:pt x="39688" y="66787"/>
                </a:lnTo>
                <a:lnTo>
                  <a:pt x="39688" y="19844"/>
                </a:lnTo>
                <a:cubicBezTo>
                  <a:pt x="39688" y="14356"/>
                  <a:pt x="35254" y="9922"/>
                  <a:pt x="29766" y="9922"/>
                </a:cubicBezTo>
                <a:lnTo>
                  <a:pt x="9922" y="9922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38" name="Text 36"/>
          <p:cNvSpPr/>
          <p:nvPr/>
        </p:nvSpPr>
        <p:spPr>
          <a:xfrm>
            <a:off x="8747125" y="1513419"/>
            <a:ext cx="1793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Vertikale Spezialisierung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8270875" y="1942044"/>
            <a:ext cx="350043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Branchenspezifische Modelle für Recht, Medizin, Finanzen mit tiefer Domänenexpertise.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270875" y="2450044"/>
            <a:ext cx="3436938" cy="1079500"/>
          </a:xfrm>
          <a:custGeom>
            <a:avLst/>
            <a:gdLst/>
            <a:ahLst/>
            <a:cxnLst/>
            <a:rect l="l" t="t" r="r" b="b"/>
            <a:pathLst>
              <a:path w="3436938" h="1079500">
                <a:moveTo>
                  <a:pt x="63496" y="0"/>
                </a:moveTo>
                <a:lnTo>
                  <a:pt x="3373441" y="0"/>
                </a:lnTo>
                <a:cubicBezTo>
                  <a:pt x="3408509" y="0"/>
                  <a:pt x="3436938" y="28428"/>
                  <a:pt x="3436938" y="63496"/>
                </a:cubicBezTo>
                <a:lnTo>
                  <a:pt x="3436938" y="1016004"/>
                </a:lnTo>
                <a:cubicBezTo>
                  <a:pt x="3436938" y="1051072"/>
                  <a:pt x="3408509" y="1079500"/>
                  <a:pt x="3373441" y="1079500"/>
                </a:cubicBezTo>
                <a:lnTo>
                  <a:pt x="63496" y="1079500"/>
                </a:lnTo>
                <a:cubicBezTo>
                  <a:pt x="28428" y="1079500"/>
                  <a:pt x="0" y="1051072"/>
                  <a:pt x="0" y="1016004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1" name="Text 39"/>
          <p:cNvSpPr/>
          <p:nvPr/>
        </p:nvSpPr>
        <p:spPr>
          <a:xfrm>
            <a:off x="8366125" y="2545294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Branchen: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378031" y="284691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3" name="Text 41"/>
          <p:cNvSpPr/>
          <p:nvPr/>
        </p:nvSpPr>
        <p:spPr>
          <a:xfrm>
            <a:off x="8548688" y="2799294"/>
            <a:ext cx="1206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Recht &amp; Compliance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378031" y="306916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5" name="Text 43"/>
          <p:cNvSpPr/>
          <p:nvPr/>
        </p:nvSpPr>
        <p:spPr>
          <a:xfrm>
            <a:off x="8548688" y="3021544"/>
            <a:ext cx="1262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Medizin &amp; Healthcare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8378031" y="3291419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7" name="Text 45"/>
          <p:cNvSpPr/>
          <p:nvPr/>
        </p:nvSpPr>
        <p:spPr>
          <a:xfrm>
            <a:off x="8548688" y="3243794"/>
            <a:ext cx="115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Finanzen &amp; Banking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270875" y="3624794"/>
            <a:ext cx="3436938" cy="381000"/>
          </a:xfrm>
          <a:custGeom>
            <a:avLst/>
            <a:gdLst/>
            <a:ahLst/>
            <a:cxnLst/>
            <a:rect l="l" t="t" r="r" b="b"/>
            <a:pathLst>
              <a:path w="3436938" h="381000">
                <a:moveTo>
                  <a:pt x="63501" y="0"/>
                </a:moveTo>
                <a:lnTo>
                  <a:pt x="3373436" y="0"/>
                </a:lnTo>
                <a:cubicBezTo>
                  <a:pt x="3408507" y="0"/>
                  <a:pt x="3436938" y="28430"/>
                  <a:pt x="3436938" y="63501"/>
                </a:cubicBezTo>
                <a:lnTo>
                  <a:pt x="3436938" y="317499"/>
                </a:lnTo>
                <a:cubicBezTo>
                  <a:pt x="3436938" y="352570"/>
                  <a:pt x="3408507" y="381000"/>
                  <a:pt x="3373436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9" name="Text 47"/>
          <p:cNvSpPr/>
          <p:nvPr/>
        </p:nvSpPr>
        <p:spPr>
          <a:xfrm>
            <a:off x="8366125" y="3720044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2026: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Spezialisierte Modelle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320146" y="4299484"/>
            <a:ext cx="3759729" cy="2894542"/>
          </a:xfrm>
          <a:custGeom>
            <a:avLst/>
            <a:gdLst/>
            <a:ahLst/>
            <a:cxnLst/>
            <a:rect l="l" t="t" r="r" b="b"/>
            <a:pathLst>
              <a:path w="3759729" h="2894542">
                <a:moveTo>
                  <a:pt x="95259" y="0"/>
                </a:moveTo>
                <a:lnTo>
                  <a:pt x="3664470" y="0"/>
                </a:lnTo>
                <a:cubicBezTo>
                  <a:pt x="3717080" y="0"/>
                  <a:pt x="3759729" y="42649"/>
                  <a:pt x="3759729" y="95259"/>
                </a:cubicBezTo>
                <a:lnTo>
                  <a:pt x="3759729" y="2799282"/>
                </a:lnTo>
                <a:cubicBezTo>
                  <a:pt x="3759729" y="2851893"/>
                  <a:pt x="3717080" y="2894542"/>
                  <a:pt x="3664470" y="2894542"/>
                </a:cubicBezTo>
                <a:lnTo>
                  <a:pt x="95259" y="2894542"/>
                </a:lnTo>
                <a:cubicBezTo>
                  <a:pt x="42649" y="2894542"/>
                  <a:pt x="0" y="2851893"/>
                  <a:pt x="0" y="2799282"/>
                </a:cubicBezTo>
                <a:lnTo>
                  <a:pt x="0" y="95259"/>
                </a:lnTo>
                <a:cubicBezTo>
                  <a:pt x="0" y="42684"/>
                  <a:pt x="42684" y="0"/>
                  <a:pt x="95259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481542" y="44608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572823" y="4572000"/>
            <a:ext cx="198438" cy="158750"/>
          </a:xfrm>
          <a:custGeom>
            <a:avLst/>
            <a:gdLst/>
            <a:ahLst/>
            <a:cxnLst/>
            <a:rect l="l" t="t" r="r" b="b"/>
            <a:pathLst>
              <a:path w="198438" h="158750">
                <a:moveTo>
                  <a:pt x="99219" y="4961"/>
                </a:moveTo>
                <a:cubicBezTo>
                  <a:pt x="117016" y="4961"/>
                  <a:pt x="131465" y="19410"/>
                  <a:pt x="131465" y="37207"/>
                </a:cubicBezTo>
                <a:cubicBezTo>
                  <a:pt x="131465" y="55004"/>
                  <a:pt x="117016" y="69453"/>
                  <a:pt x="99219" y="69453"/>
                </a:cubicBezTo>
                <a:cubicBezTo>
                  <a:pt x="81422" y="69453"/>
                  <a:pt x="66973" y="55004"/>
                  <a:pt x="66973" y="37207"/>
                </a:cubicBezTo>
                <a:cubicBezTo>
                  <a:pt x="66973" y="19410"/>
                  <a:pt x="81422" y="4961"/>
                  <a:pt x="99219" y="4961"/>
                </a:cubicBezTo>
                <a:close/>
                <a:moveTo>
                  <a:pt x="29766" y="27285"/>
                </a:moveTo>
                <a:cubicBezTo>
                  <a:pt x="42087" y="27285"/>
                  <a:pt x="52090" y="37288"/>
                  <a:pt x="52090" y="49609"/>
                </a:cubicBezTo>
                <a:cubicBezTo>
                  <a:pt x="52090" y="61930"/>
                  <a:pt x="42087" y="71934"/>
                  <a:pt x="29766" y="71934"/>
                </a:cubicBezTo>
                <a:cubicBezTo>
                  <a:pt x="17445" y="71934"/>
                  <a:pt x="7441" y="61930"/>
                  <a:pt x="7441" y="49609"/>
                </a:cubicBezTo>
                <a:cubicBezTo>
                  <a:pt x="7441" y="37288"/>
                  <a:pt x="17445" y="27285"/>
                  <a:pt x="29766" y="27285"/>
                </a:cubicBezTo>
                <a:close/>
                <a:moveTo>
                  <a:pt x="0" y="128984"/>
                </a:moveTo>
                <a:cubicBezTo>
                  <a:pt x="0" y="107063"/>
                  <a:pt x="17766" y="89297"/>
                  <a:pt x="39688" y="89297"/>
                </a:cubicBezTo>
                <a:cubicBezTo>
                  <a:pt x="43656" y="89297"/>
                  <a:pt x="47501" y="89886"/>
                  <a:pt x="51129" y="90971"/>
                </a:cubicBezTo>
                <a:cubicBezTo>
                  <a:pt x="40928" y="102381"/>
                  <a:pt x="34727" y="117450"/>
                  <a:pt x="34727" y="133945"/>
                </a:cubicBezTo>
                <a:lnTo>
                  <a:pt x="34727" y="138906"/>
                </a:lnTo>
                <a:cubicBezTo>
                  <a:pt x="34727" y="142441"/>
                  <a:pt x="35471" y="145790"/>
                  <a:pt x="36804" y="148828"/>
                </a:cubicBezTo>
                <a:lnTo>
                  <a:pt x="9922" y="148828"/>
                </a:lnTo>
                <a:cubicBezTo>
                  <a:pt x="4434" y="148828"/>
                  <a:pt x="0" y="144394"/>
                  <a:pt x="0" y="138906"/>
                </a:cubicBezTo>
                <a:lnTo>
                  <a:pt x="0" y="128984"/>
                </a:lnTo>
                <a:close/>
                <a:moveTo>
                  <a:pt x="161634" y="148828"/>
                </a:moveTo>
                <a:cubicBezTo>
                  <a:pt x="162967" y="145790"/>
                  <a:pt x="163711" y="142441"/>
                  <a:pt x="163711" y="138906"/>
                </a:cubicBezTo>
                <a:lnTo>
                  <a:pt x="163711" y="133945"/>
                </a:lnTo>
                <a:cubicBezTo>
                  <a:pt x="163711" y="117450"/>
                  <a:pt x="157510" y="102381"/>
                  <a:pt x="147309" y="90971"/>
                </a:cubicBezTo>
                <a:cubicBezTo>
                  <a:pt x="150937" y="89886"/>
                  <a:pt x="154781" y="89297"/>
                  <a:pt x="158750" y="89297"/>
                </a:cubicBezTo>
                <a:cubicBezTo>
                  <a:pt x="180671" y="89297"/>
                  <a:pt x="198438" y="107063"/>
                  <a:pt x="198438" y="128984"/>
                </a:cubicBezTo>
                <a:lnTo>
                  <a:pt x="198438" y="138906"/>
                </a:lnTo>
                <a:cubicBezTo>
                  <a:pt x="198438" y="144394"/>
                  <a:pt x="194004" y="148828"/>
                  <a:pt x="188516" y="148828"/>
                </a:cubicBezTo>
                <a:lnTo>
                  <a:pt x="161634" y="148828"/>
                </a:lnTo>
                <a:close/>
                <a:moveTo>
                  <a:pt x="146348" y="49609"/>
                </a:moveTo>
                <a:cubicBezTo>
                  <a:pt x="146348" y="37288"/>
                  <a:pt x="156351" y="27285"/>
                  <a:pt x="168672" y="27285"/>
                </a:cubicBezTo>
                <a:cubicBezTo>
                  <a:pt x="180993" y="27285"/>
                  <a:pt x="190996" y="37288"/>
                  <a:pt x="190996" y="49609"/>
                </a:cubicBezTo>
                <a:cubicBezTo>
                  <a:pt x="190996" y="61930"/>
                  <a:pt x="180993" y="71934"/>
                  <a:pt x="168672" y="71934"/>
                </a:cubicBezTo>
                <a:cubicBezTo>
                  <a:pt x="156351" y="71934"/>
                  <a:pt x="146348" y="61930"/>
                  <a:pt x="146348" y="49609"/>
                </a:cubicBezTo>
                <a:close/>
                <a:moveTo>
                  <a:pt x="49609" y="133945"/>
                </a:moveTo>
                <a:cubicBezTo>
                  <a:pt x="49609" y="106536"/>
                  <a:pt x="71810" y="84336"/>
                  <a:pt x="99219" y="84336"/>
                </a:cubicBezTo>
                <a:cubicBezTo>
                  <a:pt x="126628" y="84336"/>
                  <a:pt x="148828" y="106536"/>
                  <a:pt x="148828" y="133945"/>
                </a:cubicBezTo>
                <a:lnTo>
                  <a:pt x="148828" y="138906"/>
                </a:lnTo>
                <a:cubicBezTo>
                  <a:pt x="148828" y="144394"/>
                  <a:pt x="144394" y="148828"/>
                  <a:pt x="138906" y="148828"/>
                </a:cubicBezTo>
                <a:lnTo>
                  <a:pt x="59531" y="148828"/>
                </a:lnTo>
                <a:cubicBezTo>
                  <a:pt x="54043" y="148828"/>
                  <a:pt x="49609" y="144394"/>
                  <a:pt x="49609" y="138906"/>
                </a:cubicBezTo>
                <a:lnTo>
                  <a:pt x="49609" y="133945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3" name="Text 51"/>
          <p:cNvSpPr/>
          <p:nvPr/>
        </p:nvSpPr>
        <p:spPr>
          <a:xfrm>
            <a:off x="957792" y="4540250"/>
            <a:ext cx="1912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Multi-Agent-Kollaboration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481542" y="4968875"/>
            <a:ext cx="350043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Spezialisierte Agenten-Teams arbeiten koordiniert zusammen.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481542" y="5476875"/>
            <a:ext cx="3436938" cy="1079500"/>
          </a:xfrm>
          <a:custGeom>
            <a:avLst/>
            <a:gdLst/>
            <a:ahLst/>
            <a:cxnLst/>
            <a:rect l="l" t="t" r="r" b="b"/>
            <a:pathLst>
              <a:path w="3436938" h="1079500">
                <a:moveTo>
                  <a:pt x="63496" y="0"/>
                </a:moveTo>
                <a:lnTo>
                  <a:pt x="3373441" y="0"/>
                </a:lnTo>
                <a:cubicBezTo>
                  <a:pt x="3408509" y="0"/>
                  <a:pt x="3436938" y="28428"/>
                  <a:pt x="3436938" y="63496"/>
                </a:cubicBezTo>
                <a:lnTo>
                  <a:pt x="3436938" y="1016004"/>
                </a:lnTo>
                <a:cubicBezTo>
                  <a:pt x="3436938" y="1051072"/>
                  <a:pt x="3408509" y="1079500"/>
                  <a:pt x="3373441" y="1079500"/>
                </a:cubicBezTo>
                <a:lnTo>
                  <a:pt x="63496" y="1079500"/>
                </a:lnTo>
                <a:cubicBezTo>
                  <a:pt x="28428" y="1079500"/>
                  <a:pt x="0" y="1051072"/>
                  <a:pt x="0" y="1016004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6" name="Text 54"/>
          <p:cNvSpPr/>
          <p:nvPr/>
        </p:nvSpPr>
        <p:spPr>
          <a:xfrm>
            <a:off x="576792" y="5572125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Rollen: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588698" y="58737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8" name="Text 56"/>
          <p:cNvSpPr/>
          <p:nvPr/>
        </p:nvSpPr>
        <p:spPr>
          <a:xfrm>
            <a:off x="759354" y="5826125"/>
            <a:ext cx="95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Research Agent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588698" y="60960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0" name="Text 58"/>
          <p:cNvSpPr/>
          <p:nvPr/>
        </p:nvSpPr>
        <p:spPr>
          <a:xfrm>
            <a:off x="759354" y="6048375"/>
            <a:ext cx="896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Analysis Agent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588698" y="63182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2" name="Text 60"/>
          <p:cNvSpPr/>
          <p:nvPr/>
        </p:nvSpPr>
        <p:spPr>
          <a:xfrm>
            <a:off x="759354" y="6270625"/>
            <a:ext cx="841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Writing Agent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481542" y="6651625"/>
            <a:ext cx="3436938" cy="381000"/>
          </a:xfrm>
          <a:custGeom>
            <a:avLst/>
            <a:gdLst/>
            <a:ahLst/>
            <a:cxnLst/>
            <a:rect l="l" t="t" r="r" b="b"/>
            <a:pathLst>
              <a:path w="3436938" h="381000">
                <a:moveTo>
                  <a:pt x="63501" y="0"/>
                </a:moveTo>
                <a:lnTo>
                  <a:pt x="3373436" y="0"/>
                </a:lnTo>
                <a:cubicBezTo>
                  <a:pt x="3408507" y="0"/>
                  <a:pt x="3436938" y="28430"/>
                  <a:pt x="3436938" y="63501"/>
                </a:cubicBezTo>
                <a:lnTo>
                  <a:pt x="3436938" y="317499"/>
                </a:lnTo>
                <a:cubicBezTo>
                  <a:pt x="3436938" y="352570"/>
                  <a:pt x="3408507" y="381000"/>
                  <a:pt x="3373436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64" name="Text 62"/>
          <p:cNvSpPr/>
          <p:nvPr/>
        </p:nvSpPr>
        <p:spPr>
          <a:xfrm>
            <a:off x="576792" y="6746875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2027: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Standard-Architektur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4214813" y="4299484"/>
            <a:ext cx="3759729" cy="2894542"/>
          </a:xfrm>
          <a:custGeom>
            <a:avLst/>
            <a:gdLst/>
            <a:ahLst/>
            <a:cxnLst/>
            <a:rect l="l" t="t" r="r" b="b"/>
            <a:pathLst>
              <a:path w="3759729" h="2894542">
                <a:moveTo>
                  <a:pt x="95259" y="0"/>
                </a:moveTo>
                <a:lnTo>
                  <a:pt x="3664470" y="0"/>
                </a:lnTo>
                <a:cubicBezTo>
                  <a:pt x="3717080" y="0"/>
                  <a:pt x="3759729" y="42649"/>
                  <a:pt x="3759729" y="95259"/>
                </a:cubicBezTo>
                <a:lnTo>
                  <a:pt x="3759729" y="2799282"/>
                </a:lnTo>
                <a:cubicBezTo>
                  <a:pt x="3759729" y="2851893"/>
                  <a:pt x="3717080" y="2894542"/>
                  <a:pt x="3664470" y="2894542"/>
                </a:cubicBezTo>
                <a:lnTo>
                  <a:pt x="95259" y="2894542"/>
                </a:lnTo>
                <a:cubicBezTo>
                  <a:pt x="42649" y="2894542"/>
                  <a:pt x="0" y="2851893"/>
                  <a:pt x="0" y="2799282"/>
                </a:cubicBezTo>
                <a:lnTo>
                  <a:pt x="0" y="95259"/>
                </a:lnTo>
                <a:cubicBezTo>
                  <a:pt x="0" y="42684"/>
                  <a:pt x="42684" y="0"/>
                  <a:pt x="95259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4376209" y="44608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EC4899">
              <a:alpha val="20000"/>
            </a:srgbClr>
          </a:solidFill>
          <a:ln/>
        </p:spPr>
      </p:sp>
      <p:sp>
        <p:nvSpPr>
          <p:cNvPr id="67" name="Shape 65"/>
          <p:cNvSpPr/>
          <p:nvPr/>
        </p:nvSpPr>
        <p:spPr>
          <a:xfrm>
            <a:off x="4507177" y="4572000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4961" y="19844"/>
                </a:moveTo>
                <a:cubicBezTo>
                  <a:pt x="4961" y="8899"/>
                  <a:pt x="13860" y="0"/>
                  <a:pt x="24805" y="0"/>
                </a:cubicBezTo>
                <a:lnTo>
                  <a:pt x="94258" y="0"/>
                </a:lnTo>
                <a:cubicBezTo>
                  <a:pt x="105203" y="0"/>
                  <a:pt x="114102" y="8899"/>
                  <a:pt x="114102" y="19844"/>
                </a:cubicBezTo>
                <a:lnTo>
                  <a:pt x="114102" y="138906"/>
                </a:lnTo>
                <a:cubicBezTo>
                  <a:pt x="114102" y="149851"/>
                  <a:pt x="105203" y="158750"/>
                  <a:pt x="94258" y="158750"/>
                </a:cubicBezTo>
                <a:lnTo>
                  <a:pt x="24805" y="158750"/>
                </a:lnTo>
                <a:cubicBezTo>
                  <a:pt x="13860" y="158750"/>
                  <a:pt x="4961" y="149851"/>
                  <a:pt x="4961" y="138906"/>
                </a:cubicBezTo>
                <a:lnTo>
                  <a:pt x="4961" y="19844"/>
                </a:lnTo>
                <a:close/>
                <a:moveTo>
                  <a:pt x="24805" y="19844"/>
                </a:moveTo>
                <a:lnTo>
                  <a:pt x="24805" y="114102"/>
                </a:lnTo>
                <a:lnTo>
                  <a:pt x="94258" y="114102"/>
                </a:lnTo>
                <a:lnTo>
                  <a:pt x="94258" y="19844"/>
                </a:lnTo>
                <a:lnTo>
                  <a:pt x="24805" y="19844"/>
                </a:lnTo>
                <a:close/>
                <a:moveTo>
                  <a:pt x="59531" y="146348"/>
                </a:moveTo>
                <a:cubicBezTo>
                  <a:pt x="65019" y="146348"/>
                  <a:pt x="69453" y="141914"/>
                  <a:pt x="69453" y="136426"/>
                </a:cubicBezTo>
                <a:cubicBezTo>
                  <a:pt x="69453" y="130938"/>
                  <a:pt x="65019" y="126504"/>
                  <a:pt x="59531" y="126504"/>
                </a:cubicBezTo>
                <a:cubicBezTo>
                  <a:pt x="54043" y="126504"/>
                  <a:pt x="49609" y="130938"/>
                  <a:pt x="49609" y="136426"/>
                </a:cubicBezTo>
                <a:cubicBezTo>
                  <a:pt x="49609" y="141914"/>
                  <a:pt x="54043" y="146348"/>
                  <a:pt x="59531" y="146348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68" name="Text 66"/>
          <p:cNvSpPr/>
          <p:nvPr/>
        </p:nvSpPr>
        <p:spPr>
          <a:xfrm>
            <a:off x="4852459" y="4540250"/>
            <a:ext cx="1325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Edge Deployment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4376209" y="4968875"/>
            <a:ext cx="350043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On-Device LLMs für Smartphones und IoT - schneller, privater, offline-fähig.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4376209" y="5476875"/>
            <a:ext cx="3436938" cy="1079500"/>
          </a:xfrm>
          <a:custGeom>
            <a:avLst/>
            <a:gdLst/>
            <a:ahLst/>
            <a:cxnLst/>
            <a:rect l="l" t="t" r="r" b="b"/>
            <a:pathLst>
              <a:path w="3436938" h="1079500">
                <a:moveTo>
                  <a:pt x="63496" y="0"/>
                </a:moveTo>
                <a:lnTo>
                  <a:pt x="3373441" y="0"/>
                </a:lnTo>
                <a:cubicBezTo>
                  <a:pt x="3408509" y="0"/>
                  <a:pt x="3436938" y="28428"/>
                  <a:pt x="3436938" y="63496"/>
                </a:cubicBezTo>
                <a:lnTo>
                  <a:pt x="3436938" y="1016004"/>
                </a:lnTo>
                <a:cubicBezTo>
                  <a:pt x="3436938" y="1051072"/>
                  <a:pt x="3408509" y="1079500"/>
                  <a:pt x="3373441" y="1079500"/>
                </a:cubicBezTo>
                <a:lnTo>
                  <a:pt x="63496" y="1079500"/>
                </a:lnTo>
                <a:cubicBezTo>
                  <a:pt x="28428" y="1079500"/>
                  <a:pt x="0" y="1051072"/>
                  <a:pt x="0" y="1016004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71" name="Text 69"/>
          <p:cNvSpPr/>
          <p:nvPr/>
        </p:nvSpPr>
        <p:spPr>
          <a:xfrm>
            <a:off x="4471459" y="5572125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Vorteile: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4483365" y="58737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73" name="Text 71"/>
          <p:cNvSpPr/>
          <p:nvPr/>
        </p:nvSpPr>
        <p:spPr>
          <a:xfrm>
            <a:off x="4654021" y="5826125"/>
            <a:ext cx="1016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Geringere Latenz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4483365" y="60960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75" name="Text 73"/>
          <p:cNvSpPr/>
          <p:nvPr/>
        </p:nvSpPr>
        <p:spPr>
          <a:xfrm>
            <a:off x="4654021" y="6048375"/>
            <a:ext cx="1087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Mehr Privatsphäre</a:t>
            </a:r>
            <a:endParaRPr lang="en-US" sz="1600" dirty="0"/>
          </a:p>
        </p:txBody>
      </p:sp>
      <p:sp>
        <p:nvSpPr>
          <p:cNvPr id="76" name="Shape 74"/>
          <p:cNvSpPr/>
          <p:nvPr/>
        </p:nvSpPr>
        <p:spPr>
          <a:xfrm>
            <a:off x="4483365" y="63182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77" name="Text 75"/>
          <p:cNvSpPr/>
          <p:nvPr/>
        </p:nvSpPr>
        <p:spPr>
          <a:xfrm>
            <a:off x="4654021" y="6270625"/>
            <a:ext cx="968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Offline-Nutzung</a:t>
            </a:r>
            <a:endParaRPr lang="en-US" sz="1600" dirty="0"/>
          </a:p>
        </p:txBody>
      </p:sp>
      <p:sp>
        <p:nvSpPr>
          <p:cNvPr id="78" name="Shape 76"/>
          <p:cNvSpPr/>
          <p:nvPr/>
        </p:nvSpPr>
        <p:spPr>
          <a:xfrm>
            <a:off x="4376209" y="6651625"/>
            <a:ext cx="3436938" cy="381000"/>
          </a:xfrm>
          <a:custGeom>
            <a:avLst/>
            <a:gdLst/>
            <a:ahLst/>
            <a:cxnLst/>
            <a:rect l="l" t="t" r="r" b="b"/>
            <a:pathLst>
              <a:path w="3436938" h="381000">
                <a:moveTo>
                  <a:pt x="63501" y="0"/>
                </a:moveTo>
                <a:lnTo>
                  <a:pt x="3373436" y="0"/>
                </a:lnTo>
                <a:cubicBezTo>
                  <a:pt x="3408507" y="0"/>
                  <a:pt x="3436938" y="28430"/>
                  <a:pt x="3436938" y="63501"/>
                </a:cubicBezTo>
                <a:lnTo>
                  <a:pt x="3436938" y="317499"/>
                </a:lnTo>
                <a:cubicBezTo>
                  <a:pt x="3436938" y="352570"/>
                  <a:pt x="3408507" y="381000"/>
                  <a:pt x="3373436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gradFill rotWithShape="1" flip="none">
            <a:gsLst>
              <a:gs pos="0">
                <a:srgbClr val="EC4899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79" name="Text 77"/>
          <p:cNvSpPr/>
          <p:nvPr/>
        </p:nvSpPr>
        <p:spPr>
          <a:xfrm>
            <a:off x="4471459" y="6746875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2026: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Smartphone-LLMs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8109479" y="4299484"/>
            <a:ext cx="3759729" cy="2894542"/>
          </a:xfrm>
          <a:custGeom>
            <a:avLst/>
            <a:gdLst/>
            <a:ahLst/>
            <a:cxnLst/>
            <a:rect l="l" t="t" r="r" b="b"/>
            <a:pathLst>
              <a:path w="3759729" h="2894542">
                <a:moveTo>
                  <a:pt x="95259" y="0"/>
                </a:moveTo>
                <a:lnTo>
                  <a:pt x="3664470" y="0"/>
                </a:lnTo>
                <a:cubicBezTo>
                  <a:pt x="3717080" y="0"/>
                  <a:pt x="3759729" y="42649"/>
                  <a:pt x="3759729" y="95259"/>
                </a:cubicBezTo>
                <a:lnTo>
                  <a:pt x="3759729" y="2799282"/>
                </a:lnTo>
                <a:cubicBezTo>
                  <a:pt x="3759729" y="2851893"/>
                  <a:pt x="3717080" y="2894542"/>
                  <a:pt x="3664470" y="2894542"/>
                </a:cubicBezTo>
                <a:lnTo>
                  <a:pt x="95259" y="2894542"/>
                </a:lnTo>
                <a:cubicBezTo>
                  <a:pt x="42649" y="2894542"/>
                  <a:pt x="0" y="2851893"/>
                  <a:pt x="0" y="2799282"/>
                </a:cubicBezTo>
                <a:lnTo>
                  <a:pt x="0" y="95259"/>
                </a:lnTo>
                <a:cubicBezTo>
                  <a:pt x="0" y="42684"/>
                  <a:pt x="42684" y="0"/>
                  <a:pt x="95259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8270875" y="44608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95250" y="0"/>
                </a:moveTo>
                <a:lnTo>
                  <a:pt x="285750" y="0"/>
                </a:lnTo>
                <a:cubicBezTo>
                  <a:pt x="338320" y="0"/>
                  <a:pt x="381000" y="42680"/>
                  <a:pt x="381000" y="95250"/>
                </a:cubicBezTo>
                <a:lnTo>
                  <a:pt x="381000" y="285750"/>
                </a:lnTo>
                <a:cubicBezTo>
                  <a:pt x="381000" y="338320"/>
                  <a:pt x="338320" y="381000"/>
                  <a:pt x="285750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14B8A6">
              <a:alpha val="20000"/>
            </a:srgbClr>
          </a:solidFill>
          <a:ln/>
        </p:spPr>
      </p:sp>
      <p:sp>
        <p:nvSpPr>
          <p:cNvPr id="82" name="Shape 80"/>
          <p:cNvSpPr/>
          <p:nvPr/>
        </p:nvSpPr>
        <p:spPr>
          <a:xfrm>
            <a:off x="8382000" y="4572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0" y="79375"/>
                </a:moveTo>
                <a:cubicBezTo>
                  <a:pt x="0" y="35567"/>
                  <a:pt x="35567" y="0"/>
                  <a:pt x="79375" y="0"/>
                </a:cubicBezTo>
                <a:cubicBezTo>
                  <a:pt x="123183" y="0"/>
                  <a:pt x="158750" y="35567"/>
                  <a:pt x="158750" y="79375"/>
                </a:cubicBezTo>
                <a:cubicBezTo>
                  <a:pt x="158750" y="123183"/>
                  <a:pt x="123183" y="158750"/>
                  <a:pt x="79375" y="158750"/>
                </a:cubicBezTo>
                <a:cubicBezTo>
                  <a:pt x="35567" y="158750"/>
                  <a:pt x="0" y="123183"/>
                  <a:pt x="0" y="79375"/>
                </a:cubicBezTo>
                <a:close/>
                <a:moveTo>
                  <a:pt x="89297" y="29766"/>
                </a:moveTo>
                <a:cubicBezTo>
                  <a:pt x="89297" y="24290"/>
                  <a:pt x="84851" y="19844"/>
                  <a:pt x="79375" y="19844"/>
                </a:cubicBezTo>
                <a:cubicBezTo>
                  <a:pt x="73899" y="19844"/>
                  <a:pt x="69453" y="24290"/>
                  <a:pt x="69453" y="29766"/>
                </a:cubicBezTo>
                <a:cubicBezTo>
                  <a:pt x="69453" y="35242"/>
                  <a:pt x="73899" y="39688"/>
                  <a:pt x="79375" y="39688"/>
                </a:cubicBezTo>
                <a:cubicBezTo>
                  <a:pt x="84851" y="39688"/>
                  <a:pt x="89297" y="35242"/>
                  <a:pt x="89297" y="29766"/>
                </a:cubicBezTo>
                <a:close/>
                <a:moveTo>
                  <a:pt x="79375" y="128984"/>
                </a:moveTo>
                <a:cubicBezTo>
                  <a:pt x="90320" y="128984"/>
                  <a:pt x="99219" y="120086"/>
                  <a:pt x="99219" y="109141"/>
                </a:cubicBezTo>
                <a:cubicBezTo>
                  <a:pt x="99219" y="104118"/>
                  <a:pt x="97358" y="99498"/>
                  <a:pt x="94258" y="96025"/>
                </a:cubicBezTo>
                <a:lnTo>
                  <a:pt x="115807" y="52958"/>
                </a:lnTo>
                <a:cubicBezTo>
                  <a:pt x="117636" y="49268"/>
                  <a:pt x="116148" y="44803"/>
                  <a:pt x="112489" y="42974"/>
                </a:cubicBezTo>
                <a:cubicBezTo>
                  <a:pt x="108831" y="41145"/>
                  <a:pt x="104335" y="42633"/>
                  <a:pt x="102505" y="46292"/>
                </a:cubicBezTo>
                <a:lnTo>
                  <a:pt x="80956" y="89359"/>
                </a:lnTo>
                <a:cubicBezTo>
                  <a:pt x="80429" y="89328"/>
                  <a:pt x="79902" y="89297"/>
                  <a:pt x="79375" y="89297"/>
                </a:cubicBezTo>
                <a:cubicBezTo>
                  <a:pt x="68430" y="89297"/>
                  <a:pt x="59531" y="98196"/>
                  <a:pt x="59531" y="109141"/>
                </a:cubicBezTo>
                <a:cubicBezTo>
                  <a:pt x="59531" y="120086"/>
                  <a:pt x="68430" y="128984"/>
                  <a:pt x="79375" y="128984"/>
                </a:cubicBezTo>
                <a:close/>
                <a:moveTo>
                  <a:pt x="54570" y="44648"/>
                </a:moveTo>
                <a:cubicBezTo>
                  <a:pt x="54570" y="39172"/>
                  <a:pt x="50124" y="34727"/>
                  <a:pt x="44648" y="34727"/>
                </a:cubicBezTo>
                <a:cubicBezTo>
                  <a:pt x="39172" y="34727"/>
                  <a:pt x="34727" y="39172"/>
                  <a:pt x="34727" y="44648"/>
                </a:cubicBezTo>
                <a:cubicBezTo>
                  <a:pt x="34727" y="50124"/>
                  <a:pt x="39172" y="54570"/>
                  <a:pt x="44648" y="54570"/>
                </a:cubicBezTo>
                <a:cubicBezTo>
                  <a:pt x="50124" y="54570"/>
                  <a:pt x="54570" y="50124"/>
                  <a:pt x="54570" y="44648"/>
                </a:cubicBezTo>
                <a:close/>
                <a:moveTo>
                  <a:pt x="29766" y="89297"/>
                </a:moveTo>
                <a:cubicBezTo>
                  <a:pt x="35242" y="89297"/>
                  <a:pt x="39688" y="84851"/>
                  <a:pt x="39688" y="79375"/>
                </a:cubicBezTo>
                <a:cubicBezTo>
                  <a:pt x="39688" y="73899"/>
                  <a:pt x="35242" y="69453"/>
                  <a:pt x="29766" y="69453"/>
                </a:cubicBezTo>
                <a:cubicBezTo>
                  <a:pt x="24290" y="69453"/>
                  <a:pt x="19844" y="73899"/>
                  <a:pt x="19844" y="79375"/>
                </a:cubicBezTo>
                <a:cubicBezTo>
                  <a:pt x="19844" y="84851"/>
                  <a:pt x="24290" y="89297"/>
                  <a:pt x="29766" y="89297"/>
                </a:cubicBezTo>
                <a:close/>
                <a:moveTo>
                  <a:pt x="138906" y="79375"/>
                </a:moveTo>
                <a:cubicBezTo>
                  <a:pt x="138906" y="73899"/>
                  <a:pt x="134460" y="69453"/>
                  <a:pt x="128984" y="69453"/>
                </a:cubicBezTo>
                <a:cubicBezTo>
                  <a:pt x="123508" y="69453"/>
                  <a:pt x="119062" y="73899"/>
                  <a:pt x="119062" y="79375"/>
                </a:cubicBezTo>
                <a:cubicBezTo>
                  <a:pt x="119062" y="84851"/>
                  <a:pt x="123508" y="89297"/>
                  <a:pt x="128984" y="89297"/>
                </a:cubicBezTo>
                <a:cubicBezTo>
                  <a:pt x="134460" y="89297"/>
                  <a:pt x="138906" y="84851"/>
                  <a:pt x="138906" y="79375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83" name="Text 81"/>
          <p:cNvSpPr/>
          <p:nvPr/>
        </p:nvSpPr>
        <p:spPr>
          <a:xfrm>
            <a:off x="8747125" y="4540250"/>
            <a:ext cx="16192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Effizienz-Optimierung</a:t>
            </a:r>
            <a:endParaRPr lang="en-US" sz="1600" dirty="0"/>
          </a:p>
        </p:txBody>
      </p:sp>
      <p:sp>
        <p:nvSpPr>
          <p:cNvPr id="84" name="Text 82"/>
          <p:cNvSpPr/>
          <p:nvPr/>
        </p:nvSpPr>
        <p:spPr>
          <a:xfrm>
            <a:off x="8270875" y="4968875"/>
            <a:ext cx="3500438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Kleinere Modelle mit gleicher Leistung durch innovative Techniken.</a:t>
            </a:r>
            <a:endParaRPr lang="en-US" sz="1600" dirty="0"/>
          </a:p>
        </p:txBody>
      </p:sp>
      <p:sp>
        <p:nvSpPr>
          <p:cNvPr id="85" name="Shape 83"/>
          <p:cNvSpPr/>
          <p:nvPr/>
        </p:nvSpPr>
        <p:spPr>
          <a:xfrm>
            <a:off x="8270875" y="5476875"/>
            <a:ext cx="3436938" cy="1079500"/>
          </a:xfrm>
          <a:custGeom>
            <a:avLst/>
            <a:gdLst/>
            <a:ahLst/>
            <a:cxnLst/>
            <a:rect l="l" t="t" r="r" b="b"/>
            <a:pathLst>
              <a:path w="3436938" h="1079500">
                <a:moveTo>
                  <a:pt x="63496" y="0"/>
                </a:moveTo>
                <a:lnTo>
                  <a:pt x="3373441" y="0"/>
                </a:lnTo>
                <a:cubicBezTo>
                  <a:pt x="3408509" y="0"/>
                  <a:pt x="3436938" y="28428"/>
                  <a:pt x="3436938" y="63496"/>
                </a:cubicBezTo>
                <a:lnTo>
                  <a:pt x="3436938" y="1016004"/>
                </a:lnTo>
                <a:cubicBezTo>
                  <a:pt x="3436938" y="1051072"/>
                  <a:pt x="3408509" y="1079500"/>
                  <a:pt x="3373441" y="1079500"/>
                </a:cubicBezTo>
                <a:lnTo>
                  <a:pt x="63496" y="1079500"/>
                </a:lnTo>
                <a:cubicBezTo>
                  <a:pt x="28428" y="1079500"/>
                  <a:pt x="0" y="1051072"/>
                  <a:pt x="0" y="1016004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86" name="Text 84"/>
          <p:cNvSpPr/>
          <p:nvPr/>
        </p:nvSpPr>
        <p:spPr>
          <a:xfrm>
            <a:off x="8366125" y="5572125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Techniken:</a:t>
            </a:r>
            <a:endParaRPr lang="en-US" sz="1600" dirty="0"/>
          </a:p>
        </p:txBody>
      </p:sp>
      <p:sp>
        <p:nvSpPr>
          <p:cNvPr id="87" name="Shape 85"/>
          <p:cNvSpPr/>
          <p:nvPr/>
        </p:nvSpPr>
        <p:spPr>
          <a:xfrm>
            <a:off x="8378031" y="58737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88" name="Text 86"/>
          <p:cNvSpPr/>
          <p:nvPr/>
        </p:nvSpPr>
        <p:spPr>
          <a:xfrm>
            <a:off x="8548688" y="5826125"/>
            <a:ext cx="896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Sparse Models</a:t>
            </a:r>
            <a:endParaRPr lang="en-US" sz="1600" dirty="0"/>
          </a:p>
        </p:txBody>
      </p:sp>
      <p:sp>
        <p:nvSpPr>
          <p:cNvPr id="89" name="Shape 87"/>
          <p:cNvSpPr/>
          <p:nvPr/>
        </p:nvSpPr>
        <p:spPr>
          <a:xfrm>
            <a:off x="8378031" y="60960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90" name="Text 88"/>
          <p:cNvSpPr/>
          <p:nvPr/>
        </p:nvSpPr>
        <p:spPr>
          <a:xfrm>
            <a:off x="8548688" y="6048375"/>
            <a:ext cx="1087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Mixture of Experts</a:t>
            </a:r>
            <a:endParaRPr lang="en-US" sz="1600" dirty="0"/>
          </a:p>
        </p:txBody>
      </p:sp>
      <p:sp>
        <p:nvSpPr>
          <p:cNvPr id="91" name="Shape 89"/>
          <p:cNvSpPr/>
          <p:nvPr/>
        </p:nvSpPr>
        <p:spPr>
          <a:xfrm>
            <a:off x="8378031" y="63182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625"/>
                </a:moveTo>
                <a:cubicBezTo>
                  <a:pt x="0" y="21340"/>
                  <a:pt x="21340" y="0"/>
                  <a:pt x="47625" y="0"/>
                </a:cubicBezTo>
                <a:cubicBezTo>
                  <a:pt x="73910" y="0"/>
                  <a:pt x="95250" y="21340"/>
                  <a:pt x="95250" y="47625"/>
                </a:cubicBezTo>
                <a:cubicBezTo>
                  <a:pt x="95250" y="73910"/>
                  <a:pt x="73910" y="95250"/>
                  <a:pt x="47625" y="95250"/>
                </a:cubicBezTo>
                <a:cubicBezTo>
                  <a:pt x="21340" y="95250"/>
                  <a:pt x="0" y="73910"/>
                  <a:pt x="0" y="47625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92" name="Text 90"/>
          <p:cNvSpPr/>
          <p:nvPr/>
        </p:nvSpPr>
        <p:spPr>
          <a:xfrm>
            <a:off x="8548688" y="6270625"/>
            <a:ext cx="76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Quantization</a:t>
            </a:r>
            <a:endParaRPr lang="en-US" sz="1600" dirty="0"/>
          </a:p>
        </p:txBody>
      </p:sp>
      <p:sp>
        <p:nvSpPr>
          <p:cNvPr id="93" name="Shape 91"/>
          <p:cNvSpPr/>
          <p:nvPr/>
        </p:nvSpPr>
        <p:spPr>
          <a:xfrm>
            <a:off x="8270875" y="6651625"/>
            <a:ext cx="3436938" cy="381000"/>
          </a:xfrm>
          <a:custGeom>
            <a:avLst/>
            <a:gdLst/>
            <a:ahLst/>
            <a:cxnLst/>
            <a:rect l="l" t="t" r="r" b="b"/>
            <a:pathLst>
              <a:path w="3436938" h="381000">
                <a:moveTo>
                  <a:pt x="63501" y="0"/>
                </a:moveTo>
                <a:lnTo>
                  <a:pt x="3373436" y="0"/>
                </a:lnTo>
                <a:cubicBezTo>
                  <a:pt x="3408507" y="0"/>
                  <a:pt x="3436938" y="28430"/>
                  <a:pt x="3436938" y="63501"/>
                </a:cubicBezTo>
                <a:lnTo>
                  <a:pt x="3436938" y="317499"/>
                </a:lnTo>
                <a:cubicBezTo>
                  <a:pt x="3436938" y="352570"/>
                  <a:pt x="3408507" y="381000"/>
                  <a:pt x="3373436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gradFill rotWithShape="1" flip="none">
            <a:gsLst>
              <a:gs pos="0">
                <a:srgbClr val="14B8A6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94" name="Text 92"/>
          <p:cNvSpPr/>
          <p:nvPr/>
        </p:nvSpPr>
        <p:spPr>
          <a:xfrm>
            <a:off x="8366125" y="6746875"/>
            <a:ext cx="3309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2025+: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Green AI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19291515c4c69e6772347ca355471d92b6e2a182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8942" b="8942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91919">
                  <a:alpha val="95000"/>
                </a:srgbClr>
              </a:gs>
              <a:gs pos="50000">
                <a:srgbClr val="191919">
                  <a:alpha val="90000"/>
                </a:srgbClr>
              </a:gs>
              <a:gs pos="100000">
                <a:srgbClr val="191919">
                  <a:alpha val="9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175" y="6356"/>
            <a:ext cx="758825" cy="387350"/>
          </a:xfrm>
          <a:custGeom>
            <a:avLst/>
            <a:gdLst/>
            <a:ahLst/>
            <a:cxnLst/>
            <a:rect l="l" t="t" r="r" b="b"/>
            <a:pathLst>
              <a:path w="758825" h="387350">
                <a:moveTo>
                  <a:pt x="193675" y="0"/>
                </a:moveTo>
                <a:lnTo>
                  <a:pt x="565150" y="0"/>
                </a:lnTo>
                <a:cubicBezTo>
                  <a:pt x="672114" y="0"/>
                  <a:pt x="758825" y="86711"/>
                  <a:pt x="758825" y="193675"/>
                </a:cubicBezTo>
                <a:lnTo>
                  <a:pt x="758825" y="193675"/>
                </a:lnTo>
                <a:cubicBezTo>
                  <a:pt x="758825" y="300639"/>
                  <a:pt x="672114" y="387350"/>
                  <a:pt x="565150" y="387350"/>
                </a:cubicBezTo>
                <a:lnTo>
                  <a:pt x="193675" y="387350"/>
                </a:lnTo>
                <a:cubicBezTo>
                  <a:pt x="86711" y="387350"/>
                  <a:pt x="0" y="300639"/>
                  <a:pt x="0" y="193675"/>
                </a:cubicBezTo>
                <a:lnTo>
                  <a:pt x="0" y="193675"/>
                </a:lnTo>
                <a:cubicBezTo>
                  <a:pt x="0" y="86711"/>
                  <a:pt x="86711" y="0"/>
                  <a:pt x="19367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8467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39750" y="85725"/>
            <a:ext cx="523379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Fazit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625478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LLMs als transformative Technologie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4175" y="1581153"/>
            <a:ext cx="5597525" cy="1797050"/>
          </a:xfrm>
          <a:custGeom>
            <a:avLst/>
            <a:gdLst/>
            <a:ahLst/>
            <a:cxnLst/>
            <a:rect l="l" t="t" r="r" b="b"/>
            <a:pathLst>
              <a:path w="5597525" h="1797050">
                <a:moveTo>
                  <a:pt x="114292" y="0"/>
                </a:moveTo>
                <a:lnTo>
                  <a:pt x="5483233" y="0"/>
                </a:lnTo>
                <a:cubicBezTo>
                  <a:pt x="5546355" y="0"/>
                  <a:pt x="5597525" y="51170"/>
                  <a:pt x="5597525" y="114292"/>
                </a:cubicBezTo>
                <a:lnTo>
                  <a:pt x="5597525" y="1682758"/>
                </a:lnTo>
                <a:cubicBezTo>
                  <a:pt x="5597525" y="1745880"/>
                  <a:pt x="5546355" y="1797050"/>
                  <a:pt x="5483233" y="1797050"/>
                </a:cubicBezTo>
                <a:lnTo>
                  <a:pt x="114292" y="1797050"/>
                </a:lnTo>
                <a:cubicBezTo>
                  <a:pt x="51170" y="1797050"/>
                  <a:pt x="0" y="1745880"/>
                  <a:pt x="0" y="1682758"/>
                </a:cubicBezTo>
                <a:lnTo>
                  <a:pt x="0" y="114292"/>
                </a:lnTo>
                <a:cubicBezTo>
                  <a:pt x="0" y="51213"/>
                  <a:pt x="51213" y="0"/>
                  <a:pt x="114292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15950" y="181293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768350" y="196533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0" name="Text 7"/>
          <p:cNvSpPr/>
          <p:nvPr/>
        </p:nvSpPr>
        <p:spPr>
          <a:xfrm>
            <a:off x="1301750" y="1812931"/>
            <a:ext cx="4543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Rasanter Fortschritt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301750" y="2155831"/>
            <a:ext cx="45243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Von 117 Millionen zu Billionen von Parametern in nur 7 Jahren. Die Evolution von GPT-1 zu GPT-5 zeigt den exponentiellen Fortschritt der KI-Technologie.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13475" y="1581153"/>
            <a:ext cx="5597525" cy="1797050"/>
          </a:xfrm>
          <a:custGeom>
            <a:avLst/>
            <a:gdLst/>
            <a:ahLst/>
            <a:cxnLst/>
            <a:rect l="l" t="t" r="r" b="b"/>
            <a:pathLst>
              <a:path w="5597525" h="1797050">
                <a:moveTo>
                  <a:pt x="114292" y="0"/>
                </a:moveTo>
                <a:lnTo>
                  <a:pt x="5483233" y="0"/>
                </a:lnTo>
                <a:cubicBezTo>
                  <a:pt x="5546355" y="0"/>
                  <a:pt x="5597525" y="51170"/>
                  <a:pt x="5597525" y="114292"/>
                </a:cubicBezTo>
                <a:lnTo>
                  <a:pt x="5597525" y="1682758"/>
                </a:lnTo>
                <a:cubicBezTo>
                  <a:pt x="5597525" y="1745880"/>
                  <a:pt x="5546355" y="1797050"/>
                  <a:pt x="5483233" y="1797050"/>
                </a:cubicBezTo>
                <a:lnTo>
                  <a:pt x="114292" y="1797050"/>
                </a:lnTo>
                <a:cubicBezTo>
                  <a:pt x="51170" y="1797050"/>
                  <a:pt x="0" y="1745880"/>
                  <a:pt x="0" y="1682758"/>
                </a:cubicBezTo>
                <a:lnTo>
                  <a:pt x="0" y="114292"/>
                </a:lnTo>
                <a:cubicBezTo>
                  <a:pt x="0" y="51213"/>
                  <a:pt x="51213" y="0"/>
                  <a:pt x="114292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6445250" y="1812931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597650" y="196533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5" name="Text 12"/>
          <p:cNvSpPr/>
          <p:nvPr/>
        </p:nvSpPr>
        <p:spPr>
          <a:xfrm>
            <a:off x="7131050" y="1812931"/>
            <a:ext cx="4543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Größe ≠ Alles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131050" y="2155831"/>
            <a:ext cx="452437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Effizienz, Architektur-Optimierung und Alignment mit menschlichen Werten sind entscheidender als reine Parameteranzahl. Die Zukunft gehört smarten, nicht nur großen Modellen.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384175" y="3613150"/>
            <a:ext cx="11426825" cy="996950"/>
          </a:xfrm>
          <a:custGeom>
            <a:avLst/>
            <a:gdLst/>
            <a:ahLst/>
            <a:cxnLst/>
            <a:rect l="l" t="t" r="r" b="b"/>
            <a:pathLst>
              <a:path w="11426825" h="996950">
                <a:moveTo>
                  <a:pt x="114300" y="0"/>
                </a:moveTo>
                <a:lnTo>
                  <a:pt x="11312525" y="0"/>
                </a:lnTo>
                <a:cubicBezTo>
                  <a:pt x="11375651" y="0"/>
                  <a:pt x="11426825" y="51174"/>
                  <a:pt x="11426825" y="114300"/>
                </a:cubicBezTo>
                <a:lnTo>
                  <a:pt x="11426825" y="882650"/>
                </a:lnTo>
                <a:cubicBezTo>
                  <a:pt x="11426825" y="945776"/>
                  <a:pt x="11375651" y="996950"/>
                  <a:pt x="11312525" y="996950"/>
                </a:cubicBezTo>
                <a:lnTo>
                  <a:pt x="114300" y="996950"/>
                </a:lnTo>
                <a:cubicBezTo>
                  <a:pt x="51174" y="996950"/>
                  <a:pt x="0" y="945776"/>
                  <a:pt x="0" y="88265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rotWithShape="1" flip="none">
            <a:gsLst>
              <a:gs pos="0">
                <a:srgbClr val="6366F1">
                  <a:alpha val="30000"/>
                </a:srgbClr>
              </a:gs>
              <a:gs pos="50000">
                <a:srgbClr val="6366F1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8467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89769" y="3968753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63469" y="214313"/>
                </a:moveTo>
                <a:cubicBezTo>
                  <a:pt x="167543" y="201867"/>
                  <a:pt x="175692" y="190593"/>
                  <a:pt x="184900" y="180882"/>
                </a:cubicBezTo>
                <a:cubicBezTo>
                  <a:pt x="203150" y="161683"/>
                  <a:pt x="214312" y="135731"/>
                  <a:pt x="214312" y="107156"/>
                </a:cubicBezTo>
                <a:cubicBezTo>
                  <a:pt x="214312" y="47997"/>
                  <a:pt x="166315" y="0"/>
                  <a:pt x="107156" y="0"/>
                </a:cubicBezTo>
                <a:cubicBezTo>
                  <a:pt x="47997" y="0"/>
                  <a:pt x="0" y="47997"/>
                  <a:pt x="0" y="107156"/>
                </a:cubicBezTo>
                <a:cubicBezTo>
                  <a:pt x="0" y="135731"/>
                  <a:pt x="11162" y="161683"/>
                  <a:pt x="29412" y="180882"/>
                </a:cubicBezTo>
                <a:cubicBezTo>
                  <a:pt x="38621" y="190593"/>
                  <a:pt x="46825" y="201867"/>
                  <a:pt x="50843" y="214313"/>
                </a:cubicBezTo>
                <a:lnTo>
                  <a:pt x="163413" y="214313"/>
                </a:lnTo>
                <a:close/>
                <a:moveTo>
                  <a:pt x="160734" y="241102"/>
                </a:moveTo>
                <a:lnTo>
                  <a:pt x="53578" y="241102"/>
                </a:lnTo>
                <a:lnTo>
                  <a:pt x="53578" y="250031"/>
                </a:lnTo>
                <a:cubicBezTo>
                  <a:pt x="53578" y="274700"/>
                  <a:pt x="73558" y="294680"/>
                  <a:pt x="98227" y="294680"/>
                </a:cubicBezTo>
                <a:lnTo>
                  <a:pt x="116086" y="294680"/>
                </a:lnTo>
                <a:cubicBezTo>
                  <a:pt x="140754" y="294680"/>
                  <a:pt x="160734" y="274700"/>
                  <a:pt x="160734" y="250031"/>
                </a:cubicBezTo>
                <a:lnTo>
                  <a:pt x="160734" y="241102"/>
                </a:lnTo>
                <a:close/>
                <a:moveTo>
                  <a:pt x="102691" y="62508"/>
                </a:moveTo>
                <a:cubicBezTo>
                  <a:pt x="80479" y="62508"/>
                  <a:pt x="62508" y="80479"/>
                  <a:pt x="62508" y="102691"/>
                </a:cubicBezTo>
                <a:cubicBezTo>
                  <a:pt x="62508" y="110114"/>
                  <a:pt x="56536" y="116086"/>
                  <a:pt x="49113" y="116086"/>
                </a:cubicBezTo>
                <a:cubicBezTo>
                  <a:pt x="41690" y="116086"/>
                  <a:pt x="35719" y="110114"/>
                  <a:pt x="35719" y="102691"/>
                </a:cubicBezTo>
                <a:cubicBezTo>
                  <a:pt x="35719" y="65689"/>
                  <a:pt x="65689" y="35719"/>
                  <a:pt x="102691" y="35719"/>
                </a:cubicBezTo>
                <a:cubicBezTo>
                  <a:pt x="110114" y="35719"/>
                  <a:pt x="116086" y="41690"/>
                  <a:pt x="116086" y="49113"/>
                </a:cubicBezTo>
                <a:cubicBezTo>
                  <a:pt x="116086" y="56536"/>
                  <a:pt x="110114" y="62508"/>
                  <a:pt x="102691" y="6250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9" name="Text 16"/>
          <p:cNvSpPr/>
          <p:nvPr/>
        </p:nvSpPr>
        <p:spPr>
          <a:xfrm>
            <a:off x="1125538" y="3844928"/>
            <a:ext cx="8458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Zukunft ist multimodal und autonom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125538" y="4149728"/>
            <a:ext cx="8439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Agenten, die als Partner für komplexe Aufgaben agieren, werden die Art und Weise revolutionieren, wie wir arbeiten und leben.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384175" y="4845056"/>
            <a:ext cx="11426825" cy="1130300"/>
          </a:xfrm>
          <a:custGeom>
            <a:avLst/>
            <a:gdLst/>
            <a:ahLst/>
            <a:cxnLst/>
            <a:rect l="l" t="t" r="r" b="b"/>
            <a:pathLst>
              <a:path w="11426825" h="1130300">
                <a:moveTo>
                  <a:pt x="114296" y="0"/>
                </a:moveTo>
                <a:lnTo>
                  <a:pt x="11312529" y="0"/>
                </a:lnTo>
                <a:cubicBezTo>
                  <a:pt x="11375653" y="0"/>
                  <a:pt x="11426825" y="51172"/>
                  <a:pt x="11426825" y="114296"/>
                </a:cubicBezTo>
                <a:lnTo>
                  <a:pt x="11426825" y="1016004"/>
                </a:lnTo>
                <a:cubicBezTo>
                  <a:pt x="11426825" y="1079128"/>
                  <a:pt x="11375653" y="1130300"/>
                  <a:pt x="11312529" y="1130300"/>
                </a:cubicBezTo>
                <a:lnTo>
                  <a:pt x="114296" y="1130300"/>
                </a:lnTo>
                <a:cubicBezTo>
                  <a:pt x="51214" y="1130300"/>
                  <a:pt x="0" y="1079086"/>
                  <a:pt x="0" y="1016004"/>
                </a:cubicBezTo>
                <a:lnTo>
                  <a:pt x="0" y="114296"/>
                </a:lnTo>
                <a:cubicBezTo>
                  <a:pt x="0" y="51214"/>
                  <a:pt x="51214" y="0"/>
                  <a:pt x="114296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673100" y="509587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4288" y="0"/>
                </a:moveTo>
                <a:cubicBezTo>
                  <a:pt x="6385" y="0"/>
                  <a:pt x="0" y="6385"/>
                  <a:pt x="0" y="14288"/>
                </a:cubicBezTo>
                <a:cubicBezTo>
                  <a:pt x="0" y="22190"/>
                  <a:pt x="6385" y="28575"/>
                  <a:pt x="14288" y="28575"/>
                </a:cubicBezTo>
                <a:lnTo>
                  <a:pt x="14288" y="33486"/>
                </a:lnTo>
                <a:cubicBezTo>
                  <a:pt x="14288" y="52417"/>
                  <a:pt x="21833" y="70589"/>
                  <a:pt x="35228" y="83984"/>
                </a:cubicBezTo>
                <a:lnTo>
                  <a:pt x="65544" y="114300"/>
                </a:lnTo>
                <a:lnTo>
                  <a:pt x="35228" y="144616"/>
                </a:lnTo>
                <a:cubicBezTo>
                  <a:pt x="21833" y="158011"/>
                  <a:pt x="14288" y="176183"/>
                  <a:pt x="14288" y="195114"/>
                </a:cubicBezTo>
                <a:lnTo>
                  <a:pt x="14288" y="200025"/>
                </a:lnTo>
                <a:cubicBezTo>
                  <a:pt x="6385" y="200025"/>
                  <a:pt x="0" y="206410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157163" y="228600"/>
                </a:lnTo>
                <a:cubicBezTo>
                  <a:pt x="165065" y="228600"/>
                  <a:pt x="171450" y="222215"/>
                  <a:pt x="171450" y="214313"/>
                </a:cubicBezTo>
                <a:cubicBezTo>
                  <a:pt x="171450" y="206410"/>
                  <a:pt x="165065" y="200025"/>
                  <a:pt x="157163" y="200025"/>
                </a:cubicBezTo>
                <a:lnTo>
                  <a:pt x="157163" y="195114"/>
                </a:lnTo>
                <a:cubicBezTo>
                  <a:pt x="157163" y="176183"/>
                  <a:pt x="149617" y="158011"/>
                  <a:pt x="136222" y="144616"/>
                </a:cubicBezTo>
                <a:lnTo>
                  <a:pt x="105906" y="114300"/>
                </a:lnTo>
                <a:lnTo>
                  <a:pt x="136222" y="83984"/>
                </a:lnTo>
                <a:cubicBezTo>
                  <a:pt x="149617" y="70589"/>
                  <a:pt x="157163" y="52417"/>
                  <a:pt x="157163" y="33486"/>
                </a:cubicBezTo>
                <a:lnTo>
                  <a:pt x="157163" y="28575"/>
                </a:lnTo>
                <a:cubicBezTo>
                  <a:pt x="165065" y="28575"/>
                  <a:pt x="171450" y="22190"/>
                  <a:pt x="171450" y="14287"/>
                </a:cubicBezTo>
                <a:cubicBezTo>
                  <a:pt x="171450" y="6385"/>
                  <a:pt x="165065" y="0"/>
                  <a:pt x="157163" y="0"/>
                </a:cubicBezTo>
                <a:lnTo>
                  <a:pt x="14288" y="0"/>
                </a:lnTo>
                <a:close/>
                <a:moveTo>
                  <a:pt x="42863" y="33486"/>
                </a:moveTo>
                <a:lnTo>
                  <a:pt x="42863" y="28575"/>
                </a:lnTo>
                <a:lnTo>
                  <a:pt x="128588" y="28575"/>
                </a:lnTo>
                <a:lnTo>
                  <a:pt x="128588" y="33486"/>
                </a:lnTo>
                <a:cubicBezTo>
                  <a:pt x="128588" y="41970"/>
                  <a:pt x="126087" y="50185"/>
                  <a:pt x="121444" y="57150"/>
                </a:cubicBezTo>
                <a:lnTo>
                  <a:pt x="50006" y="57150"/>
                </a:lnTo>
                <a:cubicBezTo>
                  <a:pt x="45407" y="50185"/>
                  <a:pt x="42863" y="41970"/>
                  <a:pt x="42863" y="33486"/>
                </a:cubicBezTo>
                <a:close/>
                <a:moveTo>
                  <a:pt x="50006" y="171450"/>
                </a:moveTo>
                <a:cubicBezTo>
                  <a:pt x="51569" y="169084"/>
                  <a:pt x="53400" y="166851"/>
                  <a:pt x="55409" y="164797"/>
                </a:cubicBezTo>
                <a:lnTo>
                  <a:pt x="85725" y="134481"/>
                </a:lnTo>
                <a:lnTo>
                  <a:pt x="116041" y="164797"/>
                </a:lnTo>
                <a:cubicBezTo>
                  <a:pt x="118095" y="166851"/>
                  <a:pt x="119881" y="169084"/>
                  <a:pt x="121488" y="171450"/>
                </a:cubicBezTo>
                <a:lnTo>
                  <a:pt x="50006" y="171450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3" name="Text 20"/>
          <p:cNvSpPr/>
          <p:nvPr/>
        </p:nvSpPr>
        <p:spPr>
          <a:xfrm>
            <a:off x="1054100" y="5076825"/>
            <a:ext cx="2505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Zeit zu handeln ist JETZT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15950" y="5495925"/>
            <a:ext cx="110394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Wer die transformative Kraft von LLMs früh nutzt, baut nachhaltige Wettbewerbsvorteile auf. Die Technologie entwickelt sich rasant - Warten ist keine Strategie.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323850" y="6207128"/>
            <a:ext cx="11544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Vielen Dank für Ihre Aufmerksamkeit!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338138" y="6588128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Fragen? Diskussionen? Lassen Sie uns sprechen!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Übersicht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7239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Inhaltsverzeichnis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4175" y="1489075"/>
            <a:ext cx="5597525" cy="1073150"/>
          </a:xfrm>
          <a:custGeom>
            <a:avLst/>
            <a:gdLst/>
            <a:ahLst/>
            <a:cxnLst/>
            <a:rect l="l" t="t" r="r" b="b"/>
            <a:pathLst>
              <a:path w="5597525" h="1073150">
                <a:moveTo>
                  <a:pt x="114301" y="0"/>
                </a:moveTo>
                <a:lnTo>
                  <a:pt x="5483224" y="0"/>
                </a:lnTo>
                <a:cubicBezTo>
                  <a:pt x="5546351" y="0"/>
                  <a:pt x="5597525" y="51174"/>
                  <a:pt x="5597525" y="114301"/>
                </a:cubicBezTo>
                <a:lnTo>
                  <a:pt x="5597525" y="958849"/>
                </a:lnTo>
                <a:cubicBezTo>
                  <a:pt x="5597525" y="1021976"/>
                  <a:pt x="5546351" y="1073150"/>
                  <a:pt x="5483224" y="1073150"/>
                </a:cubicBezTo>
                <a:lnTo>
                  <a:pt x="114301" y="1073150"/>
                </a:lnTo>
                <a:cubicBezTo>
                  <a:pt x="51174" y="1073150"/>
                  <a:pt x="0" y="1021976"/>
                  <a:pt x="0" y="9588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15950" y="1757363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763984" y="1871663"/>
            <a:ext cx="352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339850" y="1757363"/>
            <a:ext cx="3019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Was sind Large Language Models?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39850" y="2062163"/>
            <a:ext cx="3000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Grundlagen und Kernkonzepte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213475" y="1489075"/>
            <a:ext cx="5597525" cy="1073150"/>
          </a:xfrm>
          <a:custGeom>
            <a:avLst/>
            <a:gdLst/>
            <a:ahLst/>
            <a:cxnLst/>
            <a:rect l="l" t="t" r="r" b="b"/>
            <a:pathLst>
              <a:path w="5597525" h="1073150">
                <a:moveTo>
                  <a:pt x="114301" y="0"/>
                </a:moveTo>
                <a:lnTo>
                  <a:pt x="5483224" y="0"/>
                </a:lnTo>
                <a:cubicBezTo>
                  <a:pt x="5546351" y="0"/>
                  <a:pt x="5597525" y="51174"/>
                  <a:pt x="5597525" y="114301"/>
                </a:cubicBezTo>
                <a:lnTo>
                  <a:pt x="5597525" y="958849"/>
                </a:lnTo>
                <a:cubicBezTo>
                  <a:pt x="5597525" y="1021976"/>
                  <a:pt x="5546351" y="1073150"/>
                  <a:pt x="5483224" y="1073150"/>
                </a:cubicBezTo>
                <a:lnTo>
                  <a:pt x="114301" y="1073150"/>
                </a:lnTo>
                <a:cubicBezTo>
                  <a:pt x="51174" y="1073150"/>
                  <a:pt x="0" y="1021976"/>
                  <a:pt x="0" y="9588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445250" y="1757363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572548" y="1871663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169150" y="1757363"/>
            <a:ext cx="2190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Geschichte der LLMs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169150" y="2062163"/>
            <a:ext cx="2171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Von GPT-1 bis GPT-5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4175" y="2794000"/>
            <a:ext cx="5597525" cy="1073150"/>
          </a:xfrm>
          <a:custGeom>
            <a:avLst/>
            <a:gdLst/>
            <a:ahLst/>
            <a:cxnLst/>
            <a:rect l="l" t="t" r="r" b="b"/>
            <a:pathLst>
              <a:path w="5597525" h="1073150">
                <a:moveTo>
                  <a:pt x="114301" y="0"/>
                </a:moveTo>
                <a:lnTo>
                  <a:pt x="5483224" y="0"/>
                </a:lnTo>
                <a:cubicBezTo>
                  <a:pt x="5546351" y="0"/>
                  <a:pt x="5597525" y="51174"/>
                  <a:pt x="5597525" y="114301"/>
                </a:cubicBezTo>
                <a:lnTo>
                  <a:pt x="5597525" y="958849"/>
                </a:lnTo>
                <a:cubicBezTo>
                  <a:pt x="5597525" y="1021976"/>
                  <a:pt x="5546351" y="1073150"/>
                  <a:pt x="5483224" y="1073150"/>
                </a:cubicBezTo>
                <a:lnTo>
                  <a:pt x="114301" y="1073150"/>
                </a:lnTo>
                <a:cubicBezTo>
                  <a:pt x="51174" y="1073150"/>
                  <a:pt x="0" y="1021976"/>
                  <a:pt x="0" y="9588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15950" y="306228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742255" y="3176588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339850" y="3062288"/>
            <a:ext cx="2076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Technische Grundlagen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39850" y="3367088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Transformer-Architektur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213475" y="2794000"/>
            <a:ext cx="5597525" cy="1073150"/>
          </a:xfrm>
          <a:custGeom>
            <a:avLst/>
            <a:gdLst/>
            <a:ahLst/>
            <a:cxnLst/>
            <a:rect l="l" t="t" r="r" b="b"/>
            <a:pathLst>
              <a:path w="5597525" h="1073150">
                <a:moveTo>
                  <a:pt x="114301" y="0"/>
                </a:moveTo>
                <a:lnTo>
                  <a:pt x="5483224" y="0"/>
                </a:lnTo>
                <a:cubicBezTo>
                  <a:pt x="5546351" y="0"/>
                  <a:pt x="5597525" y="51174"/>
                  <a:pt x="5597525" y="114301"/>
                </a:cubicBezTo>
                <a:lnTo>
                  <a:pt x="5597525" y="958849"/>
                </a:lnTo>
                <a:cubicBezTo>
                  <a:pt x="5597525" y="1021976"/>
                  <a:pt x="5546351" y="1073150"/>
                  <a:pt x="5483224" y="1073150"/>
                </a:cubicBezTo>
                <a:lnTo>
                  <a:pt x="114301" y="1073150"/>
                </a:lnTo>
                <a:cubicBezTo>
                  <a:pt x="51174" y="1073150"/>
                  <a:pt x="0" y="1021976"/>
                  <a:pt x="0" y="9588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445250" y="306228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6571655" y="3176588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169150" y="3062288"/>
            <a:ext cx="2305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Wie LLMs trainiert werden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169150" y="336708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Drei-Phasen-Prozess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84175" y="4098925"/>
            <a:ext cx="5597525" cy="1073150"/>
          </a:xfrm>
          <a:custGeom>
            <a:avLst/>
            <a:gdLst/>
            <a:ahLst/>
            <a:cxnLst/>
            <a:rect l="l" t="t" r="r" b="b"/>
            <a:pathLst>
              <a:path w="5597525" h="1073150">
                <a:moveTo>
                  <a:pt x="114301" y="0"/>
                </a:moveTo>
                <a:lnTo>
                  <a:pt x="5483224" y="0"/>
                </a:lnTo>
                <a:cubicBezTo>
                  <a:pt x="5546351" y="0"/>
                  <a:pt x="5597525" y="51174"/>
                  <a:pt x="5597525" y="114301"/>
                </a:cubicBezTo>
                <a:lnTo>
                  <a:pt x="5597525" y="958849"/>
                </a:lnTo>
                <a:cubicBezTo>
                  <a:pt x="5597525" y="1021976"/>
                  <a:pt x="5546351" y="1073150"/>
                  <a:pt x="5483224" y="1073150"/>
                </a:cubicBezTo>
                <a:lnTo>
                  <a:pt x="114301" y="1073150"/>
                </a:lnTo>
                <a:cubicBezTo>
                  <a:pt x="51174" y="1073150"/>
                  <a:pt x="0" y="1021976"/>
                  <a:pt x="0" y="9588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15950" y="4367213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743843" y="4481513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339850" y="4367213"/>
            <a:ext cx="3076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führenden Modelle im Vergleich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339850" y="4672013"/>
            <a:ext cx="3057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ChatGPT, Claude &amp; Gemini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13475" y="4098925"/>
            <a:ext cx="5597525" cy="1073150"/>
          </a:xfrm>
          <a:custGeom>
            <a:avLst/>
            <a:gdLst/>
            <a:ahLst/>
            <a:cxnLst/>
            <a:rect l="l" t="t" r="r" b="b"/>
            <a:pathLst>
              <a:path w="5597525" h="1073150">
                <a:moveTo>
                  <a:pt x="114301" y="0"/>
                </a:moveTo>
                <a:lnTo>
                  <a:pt x="5483224" y="0"/>
                </a:lnTo>
                <a:cubicBezTo>
                  <a:pt x="5546351" y="0"/>
                  <a:pt x="5597525" y="51174"/>
                  <a:pt x="5597525" y="114301"/>
                </a:cubicBezTo>
                <a:lnTo>
                  <a:pt x="5597525" y="958849"/>
                </a:lnTo>
                <a:cubicBezTo>
                  <a:pt x="5597525" y="1021976"/>
                  <a:pt x="5546351" y="1073150"/>
                  <a:pt x="5483224" y="1073150"/>
                </a:cubicBezTo>
                <a:lnTo>
                  <a:pt x="114301" y="1073150"/>
                </a:lnTo>
                <a:cubicBezTo>
                  <a:pt x="51174" y="1073150"/>
                  <a:pt x="0" y="1021976"/>
                  <a:pt x="0" y="9588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445250" y="4367213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570663" y="4481513"/>
            <a:ext cx="400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7169150" y="4367213"/>
            <a:ext cx="2133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Anwendungsbereiche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169150" y="4672013"/>
            <a:ext cx="2114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Praxisbeispiele und Use Cases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384175" y="5403850"/>
            <a:ext cx="5597525" cy="1073150"/>
          </a:xfrm>
          <a:custGeom>
            <a:avLst/>
            <a:gdLst/>
            <a:ahLst/>
            <a:cxnLst/>
            <a:rect l="l" t="t" r="r" b="b"/>
            <a:pathLst>
              <a:path w="5597525" h="1073150">
                <a:moveTo>
                  <a:pt x="114301" y="0"/>
                </a:moveTo>
                <a:lnTo>
                  <a:pt x="5483224" y="0"/>
                </a:lnTo>
                <a:cubicBezTo>
                  <a:pt x="5546351" y="0"/>
                  <a:pt x="5597525" y="51174"/>
                  <a:pt x="5597525" y="114301"/>
                </a:cubicBezTo>
                <a:lnTo>
                  <a:pt x="5597525" y="958849"/>
                </a:lnTo>
                <a:cubicBezTo>
                  <a:pt x="5597525" y="1021976"/>
                  <a:pt x="5546351" y="1073150"/>
                  <a:pt x="5483224" y="1073150"/>
                </a:cubicBezTo>
                <a:lnTo>
                  <a:pt x="114301" y="1073150"/>
                </a:lnTo>
                <a:cubicBezTo>
                  <a:pt x="51174" y="1073150"/>
                  <a:pt x="0" y="1021976"/>
                  <a:pt x="0" y="9588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15950" y="567213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751185" y="5786438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1339850" y="5672138"/>
            <a:ext cx="1733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Herausforderungen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339850" y="5976938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Limitationen und Risiken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213475" y="5403850"/>
            <a:ext cx="5597525" cy="1073150"/>
          </a:xfrm>
          <a:custGeom>
            <a:avLst/>
            <a:gdLst/>
            <a:ahLst/>
            <a:cxnLst/>
            <a:rect l="l" t="t" r="r" b="b"/>
            <a:pathLst>
              <a:path w="5597525" h="1073150">
                <a:moveTo>
                  <a:pt x="114301" y="0"/>
                </a:moveTo>
                <a:lnTo>
                  <a:pt x="5483224" y="0"/>
                </a:lnTo>
                <a:cubicBezTo>
                  <a:pt x="5546351" y="0"/>
                  <a:pt x="5597525" y="51174"/>
                  <a:pt x="5597525" y="114301"/>
                </a:cubicBezTo>
                <a:lnTo>
                  <a:pt x="5597525" y="958849"/>
                </a:lnTo>
                <a:cubicBezTo>
                  <a:pt x="5597525" y="1021976"/>
                  <a:pt x="5546351" y="1073150"/>
                  <a:pt x="5483224" y="1073150"/>
                </a:cubicBezTo>
                <a:lnTo>
                  <a:pt x="114301" y="1073150"/>
                </a:lnTo>
                <a:cubicBezTo>
                  <a:pt x="51174" y="1073150"/>
                  <a:pt x="0" y="1021976"/>
                  <a:pt x="0" y="9588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445250" y="567213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6568778" y="5786438"/>
            <a:ext cx="400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08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169150" y="5672138"/>
            <a:ext cx="1933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Zukunftsperspektiven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169150" y="5976938"/>
            <a:ext cx="1914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Was kommt nach 2025?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Grundlagen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Was sind Large Language Models?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4175" y="1222375"/>
            <a:ext cx="6149975" cy="1835150"/>
          </a:xfrm>
          <a:custGeom>
            <a:avLst/>
            <a:gdLst/>
            <a:ahLst/>
            <a:cxnLst/>
            <a:rect l="l" t="t" r="r" b="b"/>
            <a:pathLst>
              <a:path w="6149975" h="1835150">
                <a:moveTo>
                  <a:pt x="114293" y="0"/>
                </a:moveTo>
                <a:lnTo>
                  <a:pt x="6035682" y="0"/>
                </a:lnTo>
                <a:cubicBezTo>
                  <a:pt x="6098804" y="0"/>
                  <a:pt x="6149975" y="51171"/>
                  <a:pt x="6149975" y="114293"/>
                </a:cubicBezTo>
                <a:lnTo>
                  <a:pt x="6149975" y="1720857"/>
                </a:lnTo>
                <a:cubicBezTo>
                  <a:pt x="6149975" y="1783979"/>
                  <a:pt x="6098804" y="1835150"/>
                  <a:pt x="6035682" y="1835150"/>
                </a:cubicBezTo>
                <a:lnTo>
                  <a:pt x="114293" y="1835150"/>
                </a:lnTo>
                <a:cubicBezTo>
                  <a:pt x="51171" y="1835150"/>
                  <a:pt x="0" y="1783979"/>
                  <a:pt x="0" y="1720857"/>
                </a:cubicBezTo>
                <a:lnTo>
                  <a:pt x="0" y="114293"/>
                </a:lnTo>
                <a:cubicBezTo>
                  <a:pt x="0" y="51171"/>
                  <a:pt x="51171" y="0"/>
                  <a:pt x="114293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77850" y="14160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735013" y="1549401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08979" y="142875"/>
                </a:moveTo>
                <a:cubicBezTo>
                  <a:pt x="111696" y="134578"/>
                  <a:pt x="117128" y="127062"/>
                  <a:pt x="123267" y="120588"/>
                </a:cubicBezTo>
                <a:cubicBezTo>
                  <a:pt x="135434" y="107789"/>
                  <a:pt x="142875" y="90488"/>
                  <a:pt x="142875" y="71438"/>
                </a:cubicBezTo>
                <a:cubicBezTo>
                  <a:pt x="142875" y="31998"/>
                  <a:pt x="110877" y="0"/>
                  <a:pt x="71437" y="0"/>
                </a:cubicBezTo>
                <a:cubicBezTo>
                  <a:pt x="31998" y="0"/>
                  <a:pt x="0" y="31998"/>
                  <a:pt x="0" y="71438"/>
                </a:cubicBezTo>
                <a:cubicBezTo>
                  <a:pt x="0" y="90488"/>
                  <a:pt x="7441" y="107789"/>
                  <a:pt x="19608" y="120588"/>
                </a:cubicBezTo>
                <a:cubicBezTo>
                  <a:pt x="25747" y="127062"/>
                  <a:pt x="31217" y="134578"/>
                  <a:pt x="33896" y="142875"/>
                </a:cubicBezTo>
                <a:lnTo>
                  <a:pt x="108942" y="142875"/>
                </a:lnTo>
                <a:close/>
                <a:moveTo>
                  <a:pt x="107156" y="160734"/>
                </a:moveTo>
                <a:lnTo>
                  <a:pt x="35719" y="160734"/>
                </a:lnTo>
                <a:lnTo>
                  <a:pt x="35719" y="166688"/>
                </a:lnTo>
                <a:cubicBezTo>
                  <a:pt x="35719" y="183133"/>
                  <a:pt x="49039" y="196453"/>
                  <a:pt x="65484" y="196453"/>
                </a:cubicBezTo>
                <a:lnTo>
                  <a:pt x="77391" y="196453"/>
                </a:lnTo>
                <a:cubicBezTo>
                  <a:pt x="93836" y="196453"/>
                  <a:pt x="107156" y="183133"/>
                  <a:pt x="107156" y="166688"/>
                </a:cubicBezTo>
                <a:lnTo>
                  <a:pt x="107156" y="160734"/>
                </a:lnTo>
                <a:close/>
                <a:moveTo>
                  <a:pt x="68461" y="41672"/>
                </a:moveTo>
                <a:cubicBezTo>
                  <a:pt x="53653" y="41672"/>
                  <a:pt x="41672" y="53653"/>
                  <a:pt x="41672" y="68461"/>
                </a:cubicBezTo>
                <a:cubicBezTo>
                  <a:pt x="41672" y="73409"/>
                  <a:pt x="37691" y="77391"/>
                  <a:pt x="32742" y="77391"/>
                </a:cubicBezTo>
                <a:cubicBezTo>
                  <a:pt x="27794" y="77391"/>
                  <a:pt x="23812" y="73409"/>
                  <a:pt x="23812" y="68461"/>
                </a:cubicBezTo>
                <a:cubicBezTo>
                  <a:pt x="23812" y="43793"/>
                  <a:pt x="43793" y="23812"/>
                  <a:pt x="68461" y="23812"/>
                </a:cubicBezTo>
                <a:cubicBezTo>
                  <a:pt x="73409" y="23812"/>
                  <a:pt x="77391" y="27794"/>
                  <a:pt x="77391" y="32742"/>
                </a:cubicBezTo>
                <a:cubicBezTo>
                  <a:pt x="77391" y="37691"/>
                  <a:pt x="73409" y="41672"/>
                  <a:pt x="68461" y="4167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7" name="Text 5"/>
          <p:cNvSpPr/>
          <p:nvPr/>
        </p:nvSpPr>
        <p:spPr>
          <a:xfrm>
            <a:off x="1187450" y="1416051"/>
            <a:ext cx="524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Definition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87450" y="1758951"/>
            <a:ext cx="522922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Large Language Models (LLMs) sind KI-Systeme, die mit Milliarden von Parametern trainiert wurden, um natürliche Sprache zu verstehen, zu generieren und zu verarbeiten. Sie basieren auf der Transformer-Architektur und nutzen Deep Learning, um komplexe Sprachmuster zu erlernen.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4175" y="3216275"/>
            <a:ext cx="6149975" cy="3254375"/>
          </a:xfrm>
          <a:custGeom>
            <a:avLst/>
            <a:gdLst/>
            <a:ahLst/>
            <a:cxnLst/>
            <a:rect l="l" t="t" r="r" b="b"/>
            <a:pathLst>
              <a:path w="6149975" h="3254375">
                <a:moveTo>
                  <a:pt x="114294" y="0"/>
                </a:moveTo>
                <a:lnTo>
                  <a:pt x="6035681" y="0"/>
                </a:lnTo>
                <a:cubicBezTo>
                  <a:pt x="6098804" y="0"/>
                  <a:pt x="6149975" y="51171"/>
                  <a:pt x="6149975" y="114294"/>
                </a:cubicBezTo>
                <a:lnTo>
                  <a:pt x="6149975" y="3140081"/>
                </a:lnTo>
                <a:cubicBezTo>
                  <a:pt x="6149975" y="3203204"/>
                  <a:pt x="6098804" y="3254375"/>
                  <a:pt x="6035681" y="3254375"/>
                </a:cubicBezTo>
                <a:lnTo>
                  <a:pt x="114294" y="3254375"/>
                </a:lnTo>
                <a:cubicBezTo>
                  <a:pt x="51171" y="3254375"/>
                  <a:pt x="0" y="3203204"/>
                  <a:pt x="0" y="3140081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77850" y="34480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54744" y="78321"/>
                </a:moveTo>
                <a:cubicBezTo>
                  <a:pt x="159283" y="77093"/>
                  <a:pt x="164046" y="79251"/>
                  <a:pt x="166092" y="83455"/>
                </a:cubicBezTo>
                <a:lnTo>
                  <a:pt x="173013" y="97445"/>
                </a:lnTo>
                <a:cubicBezTo>
                  <a:pt x="176845" y="97966"/>
                  <a:pt x="180603" y="99008"/>
                  <a:pt x="184138" y="100459"/>
                </a:cubicBezTo>
                <a:lnTo>
                  <a:pt x="197160" y="91790"/>
                </a:lnTo>
                <a:cubicBezTo>
                  <a:pt x="201067" y="89185"/>
                  <a:pt x="206239" y="89706"/>
                  <a:pt x="209550" y="93018"/>
                </a:cubicBezTo>
                <a:lnTo>
                  <a:pt x="216694" y="100161"/>
                </a:lnTo>
                <a:cubicBezTo>
                  <a:pt x="220005" y="103473"/>
                  <a:pt x="220526" y="108682"/>
                  <a:pt x="217922" y="112551"/>
                </a:cubicBezTo>
                <a:lnTo>
                  <a:pt x="209252" y="125537"/>
                </a:lnTo>
                <a:cubicBezTo>
                  <a:pt x="209959" y="127285"/>
                  <a:pt x="210592" y="129108"/>
                  <a:pt x="211113" y="131006"/>
                </a:cubicBezTo>
                <a:cubicBezTo>
                  <a:pt x="211634" y="132904"/>
                  <a:pt x="211968" y="134764"/>
                  <a:pt x="212229" y="136661"/>
                </a:cubicBezTo>
                <a:lnTo>
                  <a:pt x="226256" y="143582"/>
                </a:lnTo>
                <a:cubicBezTo>
                  <a:pt x="230460" y="145666"/>
                  <a:pt x="232618" y="150428"/>
                  <a:pt x="231391" y="154930"/>
                </a:cubicBezTo>
                <a:lnTo>
                  <a:pt x="228786" y="164678"/>
                </a:lnTo>
                <a:cubicBezTo>
                  <a:pt x="227558" y="169180"/>
                  <a:pt x="223354" y="172231"/>
                  <a:pt x="218666" y="171934"/>
                </a:cubicBezTo>
                <a:lnTo>
                  <a:pt x="203039" y="170929"/>
                </a:lnTo>
                <a:cubicBezTo>
                  <a:pt x="200695" y="173943"/>
                  <a:pt x="197979" y="176733"/>
                  <a:pt x="194890" y="179115"/>
                </a:cubicBezTo>
                <a:lnTo>
                  <a:pt x="195895" y="194704"/>
                </a:lnTo>
                <a:cubicBezTo>
                  <a:pt x="196193" y="199392"/>
                  <a:pt x="193142" y="203634"/>
                  <a:pt x="188640" y="204825"/>
                </a:cubicBezTo>
                <a:lnTo>
                  <a:pt x="178891" y="207429"/>
                </a:lnTo>
                <a:cubicBezTo>
                  <a:pt x="174352" y="208657"/>
                  <a:pt x="169627" y="206499"/>
                  <a:pt x="167543" y="202295"/>
                </a:cubicBezTo>
                <a:lnTo>
                  <a:pt x="160623" y="188305"/>
                </a:lnTo>
                <a:cubicBezTo>
                  <a:pt x="156790" y="187784"/>
                  <a:pt x="153033" y="186742"/>
                  <a:pt x="149498" y="185291"/>
                </a:cubicBezTo>
                <a:lnTo>
                  <a:pt x="136475" y="193960"/>
                </a:lnTo>
                <a:cubicBezTo>
                  <a:pt x="132569" y="196565"/>
                  <a:pt x="127397" y="196044"/>
                  <a:pt x="124085" y="192732"/>
                </a:cubicBezTo>
                <a:lnTo>
                  <a:pt x="116942" y="185589"/>
                </a:lnTo>
                <a:cubicBezTo>
                  <a:pt x="113630" y="182277"/>
                  <a:pt x="113109" y="177105"/>
                  <a:pt x="115714" y="173199"/>
                </a:cubicBezTo>
                <a:lnTo>
                  <a:pt x="124383" y="160176"/>
                </a:lnTo>
                <a:cubicBezTo>
                  <a:pt x="123676" y="158428"/>
                  <a:pt x="123044" y="156604"/>
                  <a:pt x="122523" y="154707"/>
                </a:cubicBezTo>
                <a:cubicBezTo>
                  <a:pt x="122002" y="152809"/>
                  <a:pt x="121667" y="150912"/>
                  <a:pt x="121407" y="149051"/>
                </a:cubicBezTo>
                <a:lnTo>
                  <a:pt x="107379" y="142131"/>
                </a:lnTo>
                <a:cubicBezTo>
                  <a:pt x="103175" y="140047"/>
                  <a:pt x="101054" y="135285"/>
                  <a:pt x="102245" y="130783"/>
                </a:cubicBezTo>
                <a:lnTo>
                  <a:pt x="104849" y="121034"/>
                </a:lnTo>
                <a:cubicBezTo>
                  <a:pt x="106077" y="116532"/>
                  <a:pt x="110282" y="113481"/>
                  <a:pt x="114970" y="113779"/>
                </a:cubicBezTo>
                <a:lnTo>
                  <a:pt x="130559" y="114784"/>
                </a:lnTo>
                <a:cubicBezTo>
                  <a:pt x="132904" y="111770"/>
                  <a:pt x="135620" y="108979"/>
                  <a:pt x="138708" y="106598"/>
                </a:cubicBezTo>
                <a:lnTo>
                  <a:pt x="137703" y="91046"/>
                </a:lnTo>
                <a:cubicBezTo>
                  <a:pt x="137406" y="86358"/>
                  <a:pt x="140457" y="82116"/>
                  <a:pt x="144959" y="80925"/>
                </a:cubicBezTo>
                <a:lnTo>
                  <a:pt x="154707" y="78321"/>
                </a:lnTo>
                <a:close/>
                <a:moveTo>
                  <a:pt x="166836" y="126504"/>
                </a:moveTo>
                <a:cubicBezTo>
                  <a:pt x="157801" y="126514"/>
                  <a:pt x="150474" y="133858"/>
                  <a:pt x="150484" y="142894"/>
                </a:cubicBezTo>
                <a:cubicBezTo>
                  <a:pt x="150494" y="151929"/>
                  <a:pt x="157838" y="159256"/>
                  <a:pt x="166874" y="159246"/>
                </a:cubicBezTo>
                <a:cubicBezTo>
                  <a:pt x="175909" y="159236"/>
                  <a:pt x="183236" y="151892"/>
                  <a:pt x="183226" y="142856"/>
                </a:cubicBezTo>
                <a:cubicBezTo>
                  <a:pt x="183216" y="133821"/>
                  <a:pt x="175872" y="126494"/>
                  <a:pt x="166836" y="126504"/>
                </a:cubicBezTo>
                <a:close/>
                <a:moveTo>
                  <a:pt x="83679" y="-16929"/>
                </a:moveTo>
                <a:lnTo>
                  <a:pt x="93427" y="-14325"/>
                </a:lnTo>
                <a:cubicBezTo>
                  <a:pt x="97929" y="-13097"/>
                  <a:pt x="100980" y="-8855"/>
                  <a:pt x="100682" y="-4204"/>
                </a:cubicBezTo>
                <a:lnTo>
                  <a:pt x="99678" y="11348"/>
                </a:lnTo>
                <a:cubicBezTo>
                  <a:pt x="102766" y="13729"/>
                  <a:pt x="105482" y="16483"/>
                  <a:pt x="107826" y="19534"/>
                </a:cubicBezTo>
                <a:lnTo>
                  <a:pt x="123453" y="18529"/>
                </a:lnTo>
                <a:cubicBezTo>
                  <a:pt x="128104" y="18231"/>
                  <a:pt x="132345" y="21282"/>
                  <a:pt x="133573" y="25784"/>
                </a:cubicBezTo>
                <a:lnTo>
                  <a:pt x="136178" y="35533"/>
                </a:lnTo>
                <a:cubicBezTo>
                  <a:pt x="137368" y="40035"/>
                  <a:pt x="135248" y="44797"/>
                  <a:pt x="131043" y="46881"/>
                </a:cubicBezTo>
                <a:lnTo>
                  <a:pt x="117016" y="53801"/>
                </a:lnTo>
                <a:cubicBezTo>
                  <a:pt x="116756" y="55699"/>
                  <a:pt x="116384" y="57596"/>
                  <a:pt x="115900" y="59457"/>
                </a:cubicBezTo>
                <a:cubicBezTo>
                  <a:pt x="115416" y="61317"/>
                  <a:pt x="114746" y="63178"/>
                  <a:pt x="114040" y="64926"/>
                </a:cubicBezTo>
                <a:lnTo>
                  <a:pt x="122709" y="77949"/>
                </a:lnTo>
                <a:cubicBezTo>
                  <a:pt x="125313" y="81855"/>
                  <a:pt x="124792" y="87027"/>
                  <a:pt x="121481" y="90339"/>
                </a:cubicBezTo>
                <a:lnTo>
                  <a:pt x="114337" y="97482"/>
                </a:lnTo>
                <a:cubicBezTo>
                  <a:pt x="111026" y="100794"/>
                  <a:pt x="105854" y="101315"/>
                  <a:pt x="101947" y="98710"/>
                </a:cubicBezTo>
                <a:lnTo>
                  <a:pt x="88925" y="90041"/>
                </a:lnTo>
                <a:cubicBezTo>
                  <a:pt x="85390" y="91492"/>
                  <a:pt x="81632" y="92534"/>
                  <a:pt x="77800" y="93055"/>
                </a:cubicBezTo>
                <a:lnTo>
                  <a:pt x="70879" y="107045"/>
                </a:lnTo>
                <a:cubicBezTo>
                  <a:pt x="68796" y="111249"/>
                  <a:pt x="64033" y="113370"/>
                  <a:pt x="59531" y="112179"/>
                </a:cubicBezTo>
                <a:lnTo>
                  <a:pt x="49783" y="109575"/>
                </a:lnTo>
                <a:cubicBezTo>
                  <a:pt x="45244" y="108347"/>
                  <a:pt x="42230" y="104105"/>
                  <a:pt x="42528" y="99454"/>
                </a:cubicBezTo>
                <a:lnTo>
                  <a:pt x="43532" y="83865"/>
                </a:lnTo>
                <a:cubicBezTo>
                  <a:pt x="40444" y="81483"/>
                  <a:pt x="37728" y="78730"/>
                  <a:pt x="35384" y="75679"/>
                </a:cubicBezTo>
                <a:lnTo>
                  <a:pt x="19757" y="76684"/>
                </a:lnTo>
                <a:cubicBezTo>
                  <a:pt x="15106" y="76981"/>
                  <a:pt x="10864" y="73930"/>
                  <a:pt x="9637" y="69428"/>
                </a:cubicBezTo>
                <a:lnTo>
                  <a:pt x="7032" y="59680"/>
                </a:lnTo>
                <a:cubicBezTo>
                  <a:pt x="5842" y="55178"/>
                  <a:pt x="7962" y="50416"/>
                  <a:pt x="12167" y="48332"/>
                </a:cubicBezTo>
                <a:lnTo>
                  <a:pt x="26194" y="41411"/>
                </a:lnTo>
                <a:cubicBezTo>
                  <a:pt x="26454" y="39514"/>
                  <a:pt x="26826" y="37654"/>
                  <a:pt x="27310" y="35756"/>
                </a:cubicBezTo>
                <a:cubicBezTo>
                  <a:pt x="27831" y="33858"/>
                  <a:pt x="28426" y="32035"/>
                  <a:pt x="29170" y="30287"/>
                </a:cubicBezTo>
                <a:lnTo>
                  <a:pt x="20501" y="17301"/>
                </a:lnTo>
                <a:cubicBezTo>
                  <a:pt x="17897" y="13395"/>
                  <a:pt x="18417" y="8223"/>
                  <a:pt x="21729" y="4911"/>
                </a:cubicBezTo>
                <a:lnTo>
                  <a:pt x="28873" y="-2232"/>
                </a:lnTo>
                <a:cubicBezTo>
                  <a:pt x="32184" y="-5544"/>
                  <a:pt x="37356" y="-6065"/>
                  <a:pt x="41263" y="-3460"/>
                </a:cubicBezTo>
                <a:lnTo>
                  <a:pt x="54285" y="5209"/>
                </a:lnTo>
                <a:cubicBezTo>
                  <a:pt x="57820" y="3758"/>
                  <a:pt x="61578" y="2716"/>
                  <a:pt x="65410" y="2195"/>
                </a:cubicBezTo>
                <a:lnTo>
                  <a:pt x="72330" y="-11795"/>
                </a:lnTo>
                <a:cubicBezTo>
                  <a:pt x="74414" y="-15999"/>
                  <a:pt x="79139" y="-18120"/>
                  <a:pt x="83679" y="-16929"/>
                </a:cubicBezTo>
                <a:close/>
                <a:moveTo>
                  <a:pt x="71586" y="31254"/>
                </a:moveTo>
                <a:cubicBezTo>
                  <a:pt x="62551" y="31254"/>
                  <a:pt x="55215" y="38590"/>
                  <a:pt x="55215" y="47625"/>
                </a:cubicBezTo>
                <a:cubicBezTo>
                  <a:pt x="55215" y="56660"/>
                  <a:pt x="62551" y="63996"/>
                  <a:pt x="71586" y="63996"/>
                </a:cubicBezTo>
                <a:cubicBezTo>
                  <a:pt x="80622" y="63996"/>
                  <a:pt x="87957" y="56660"/>
                  <a:pt x="87957" y="47625"/>
                </a:cubicBezTo>
                <a:cubicBezTo>
                  <a:pt x="87957" y="38590"/>
                  <a:pt x="80622" y="31254"/>
                  <a:pt x="71586" y="31254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1" name="Text 9"/>
          <p:cNvSpPr/>
          <p:nvPr/>
        </p:nvSpPr>
        <p:spPr>
          <a:xfrm>
            <a:off x="815975" y="3409950"/>
            <a:ext cx="5619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Kernfähigkeiten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7850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65956" y="38957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97278" y="7058"/>
                </a:moveTo>
                <a:cubicBezTo>
                  <a:pt x="101185" y="2578"/>
                  <a:pt x="106836" y="0"/>
                  <a:pt x="112801" y="0"/>
                </a:cubicBezTo>
                <a:cubicBezTo>
                  <a:pt x="124156" y="0"/>
                  <a:pt x="133376" y="9220"/>
                  <a:pt x="133376" y="20575"/>
                </a:cubicBezTo>
                <a:cubicBezTo>
                  <a:pt x="133376" y="26514"/>
                  <a:pt x="130798" y="32192"/>
                  <a:pt x="126318" y="36098"/>
                </a:cubicBezTo>
                <a:lnTo>
                  <a:pt x="73889" y="81729"/>
                </a:lnTo>
                <a:lnTo>
                  <a:pt x="71103" y="78916"/>
                </a:lnTo>
                <a:lnTo>
                  <a:pt x="54434" y="62247"/>
                </a:lnTo>
                <a:lnTo>
                  <a:pt x="51621" y="59461"/>
                </a:lnTo>
                <a:lnTo>
                  <a:pt x="97278" y="7058"/>
                </a:lnTo>
                <a:close/>
                <a:moveTo>
                  <a:pt x="41958" y="67456"/>
                </a:moveTo>
                <a:cubicBezTo>
                  <a:pt x="42193" y="67717"/>
                  <a:pt x="48964" y="74488"/>
                  <a:pt x="62247" y="87771"/>
                </a:cubicBezTo>
                <a:lnTo>
                  <a:pt x="65868" y="91392"/>
                </a:lnTo>
                <a:lnTo>
                  <a:pt x="61414" y="110717"/>
                </a:lnTo>
                <a:cubicBezTo>
                  <a:pt x="60398" y="115171"/>
                  <a:pt x="57012" y="118713"/>
                  <a:pt x="52611" y="119937"/>
                </a:cubicBezTo>
                <a:lnTo>
                  <a:pt x="8386" y="132308"/>
                </a:lnTo>
                <a:lnTo>
                  <a:pt x="32426" y="108269"/>
                </a:lnTo>
                <a:cubicBezTo>
                  <a:pt x="32738" y="108295"/>
                  <a:pt x="33025" y="108321"/>
                  <a:pt x="33337" y="108321"/>
                </a:cubicBezTo>
                <a:cubicBezTo>
                  <a:pt x="37947" y="108321"/>
                  <a:pt x="41672" y="104596"/>
                  <a:pt x="41672" y="99986"/>
                </a:cubicBezTo>
                <a:cubicBezTo>
                  <a:pt x="41672" y="95377"/>
                  <a:pt x="37947" y="91652"/>
                  <a:pt x="33337" y="91652"/>
                </a:cubicBezTo>
                <a:cubicBezTo>
                  <a:pt x="28728" y="91652"/>
                  <a:pt x="25003" y="95377"/>
                  <a:pt x="25003" y="99986"/>
                </a:cubicBezTo>
                <a:cubicBezTo>
                  <a:pt x="25003" y="100299"/>
                  <a:pt x="25029" y="100612"/>
                  <a:pt x="25055" y="100898"/>
                </a:cubicBezTo>
                <a:lnTo>
                  <a:pt x="1016" y="124964"/>
                </a:lnTo>
                <a:lnTo>
                  <a:pt x="13413" y="80739"/>
                </a:lnTo>
                <a:cubicBezTo>
                  <a:pt x="14637" y="76338"/>
                  <a:pt x="18179" y="72952"/>
                  <a:pt x="22633" y="71936"/>
                </a:cubicBezTo>
                <a:lnTo>
                  <a:pt x="41958" y="67456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4" name="Text 12"/>
          <p:cNvSpPr/>
          <p:nvPr/>
        </p:nvSpPr>
        <p:spPr>
          <a:xfrm>
            <a:off x="996950" y="3790950"/>
            <a:ext cx="1781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Textgenerierung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96950" y="4019550"/>
            <a:ext cx="1771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Kreative und kohärente Texte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518495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3598267" y="3895725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41672" y="0"/>
                </a:moveTo>
                <a:cubicBezTo>
                  <a:pt x="46282" y="0"/>
                  <a:pt x="50006" y="3724"/>
                  <a:pt x="50006" y="8334"/>
                </a:cubicBezTo>
                <a:lnTo>
                  <a:pt x="50006" y="16669"/>
                </a:lnTo>
                <a:lnTo>
                  <a:pt x="83344" y="16669"/>
                </a:lnTo>
                <a:cubicBezTo>
                  <a:pt x="87954" y="16669"/>
                  <a:pt x="91678" y="20393"/>
                  <a:pt x="91678" y="25003"/>
                </a:cubicBezTo>
                <a:cubicBezTo>
                  <a:pt x="91678" y="29613"/>
                  <a:pt x="87954" y="33337"/>
                  <a:pt x="83344" y="33337"/>
                </a:cubicBezTo>
                <a:lnTo>
                  <a:pt x="80843" y="33337"/>
                </a:lnTo>
                <a:lnTo>
                  <a:pt x="78656" y="39354"/>
                </a:lnTo>
                <a:cubicBezTo>
                  <a:pt x="74384" y="51126"/>
                  <a:pt x="67951" y="61883"/>
                  <a:pt x="59851" y="71129"/>
                </a:cubicBezTo>
                <a:cubicBezTo>
                  <a:pt x="63550" y="73421"/>
                  <a:pt x="67404" y="75452"/>
                  <a:pt x="71415" y="77249"/>
                </a:cubicBezTo>
                <a:lnTo>
                  <a:pt x="84542" y="83083"/>
                </a:lnTo>
                <a:lnTo>
                  <a:pt x="100742" y="46620"/>
                </a:lnTo>
                <a:cubicBezTo>
                  <a:pt x="102070" y="43599"/>
                  <a:pt x="105065" y="41672"/>
                  <a:pt x="108347" y="41672"/>
                </a:cubicBezTo>
                <a:cubicBezTo>
                  <a:pt x="111629" y="41672"/>
                  <a:pt x="114624" y="43599"/>
                  <a:pt x="115952" y="46620"/>
                </a:cubicBezTo>
                <a:lnTo>
                  <a:pt x="149289" y="121630"/>
                </a:lnTo>
                <a:cubicBezTo>
                  <a:pt x="151165" y="125849"/>
                  <a:pt x="149263" y="130772"/>
                  <a:pt x="145070" y="132621"/>
                </a:cubicBezTo>
                <a:cubicBezTo>
                  <a:pt x="140877" y="134470"/>
                  <a:pt x="135928" y="132595"/>
                  <a:pt x="134079" y="128401"/>
                </a:cubicBezTo>
                <a:lnTo>
                  <a:pt x="128870" y="116681"/>
                </a:lnTo>
                <a:lnTo>
                  <a:pt x="87850" y="116681"/>
                </a:lnTo>
                <a:lnTo>
                  <a:pt x="82641" y="128401"/>
                </a:lnTo>
                <a:cubicBezTo>
                  <a:pt x="80765" y="132621"/>
                  <a:pt x="75843" y="134496"/>
                  <a:pt x="71650" y="132621"/>
                </a:cubicBezTo>
                <a:cubicBezTo>
                  <a:pt x="67456" y="130746"/>
                  <a:pt x="65555" y="125823"/>
                  <a:pt x="67430" y="121630"/>
                </a:cubicBezTo>
                <a:lnTo>
                  <a:pt x="77796" y="98320"/>
                </a:lnTo>
                <a:lnTo>
                  <a:pt x="64670" y="92486"/>
                </a:lnTo>
                <a:cubicBezTo>
                  <a:pt x="58679" y="89829"/>
                  <a:pt x="52949" y="86651"/>
                  <a:pt x="47532" y="83005"/>
                </a:cubicBezTo>
                <a:cubicBezTo>
                  <a:pt x="41984" y="87485"/>
                  <a:pt x="35916" y="91392"/>
                  <a:pt x="29431" y="94647"/>
                </a:cubicBezTo>
                <a:lnTo>
                  <a:pt x="20393" y="99127"/>
                </a:lnTo>
                <a:cubicBezTo>
                  <a:pt x="16278" y="101185"/>
                  <a:pt x="11277" y="99518"/>
                  <a:pt x="9220" y="95403"/>
                </a:cubicBezTo>
                <a:cubicBezTo>
                  <a:pt x="7162" y="91287"/>
                  <a:pt x="8829" y="86287"/>
                  <a:pt x="12944" y="84229"/>
                </a:cubicBezTo>
                <a:lnTo>
                  <a:pt x="21930" y="79724"/>
                </a:lnTo>
                <a:cubicBezTo>
                  <a:pt x="26175" y="77588"/>
                  <a:pt x="30212" y="75114"/>
                  <a:pt x="34015" y="72353"/>
                </a:cubicBezTo>
                <a:cubicBezTo>
                  <a:pt x="30420" y="69045"/>
                  <a:pt x="27035" y="65477"/>
                  <a:pt x="23883" y="61700"/>
                </a:cubicBezTo>
                <a:lnTo>
                  <a:pt x="21253" y="58523"/>
                </a:lnTo>
                <a:cubicBezTo>
                  <a:pt x="18310" y="54981"/>
                  <a:pt x="18778" y="49720"/>
                  <a:pt x="22320" y="46777"/>
                </a:cubicBezTo>
                <a:cubicBezTo>
                  <a:pt x="25863" y="43834"/>
                  <a:pt x="31124" y="44302"/>
                  <a:pt x="34067" y="47845"/>
                </a:cubicBezTo>
                <a:lnTo>
                  <a:pt x="36723" y="51022"/>
                </a:lnTo>
                <a:cubicBezTo>
                  <a:pt x="39719" y="54642"/>
                  <a:pt x="43000" y="58002"/>
                  <a:pt x="46464" y="61101"/>
                </a:cubicBezTo>
                <a:cubicBezTo>
                  <a:pt x="53626" y="53184"/>
                  <a:pt x="59278" y="43886"/>
                  <a:pt x="63003" y="33650"/>
                </a:cubicBezTo>
                <a:lnTo>
                  <a:pt x="63133" y="33337"/>
                </a:lnTo>
                <a:lnTo>
                  <a:pt x="8360" y="33337"/>
                </a:lnTo>
                <a:cubicBezTo>
                  <a:pt x="3724" y="33337"/>
                  <a:pt x="0" y="29613"/>
                  <a:pt x="0" y="25003"/>
                </a:cubicBezTo>
                <a:cubicBezTo>
                  <a:pt x="0" y="20393"/>
                  <a:pt x="3724" y="16669"/>
                  <a:pt x="8334" y="16669"/>
                </a:cubicBezTo>
                <a:lnTo>
                  <a:pt x="33337" y="16669"/>
                </a:lnTo>
                <a:lnTo>
                  <a:pt x="33337" y="8334"/>
                </a:lnTo>
                <a:cubicBezTo>
                  <a:pt x="33337" y="3724"/>
                  <a:pt x="37062" y="0"/>
                  <a:pt x="41672" y="0"/>
                </a:cubicBezTo>
                <a:close/>
                <a:moveTo>
                  <a:pt x="108347" y="70530"/>
                </a:moveTo>
                <a:lnTo>
                  <a:pt x="95246" y="100013"/>
                </a:lnTo>
                <a:lnTo>
                  <a:pt x="121447" y="100013"/>
                </a:lnTo>
                <a:lnTo>
                  <a:pt x="108347" y="70530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8" name="Text 16"/>
          <p:cNvSpPr/>
          <p:nvPr/>
        </p:nvSpPr>
        <p:spPr>
          <a:xfrm>
            <a:off x="3937595" y="3790950"/>
            <a:ext cx="1914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Übersetzung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937595" y="4019550"/>
            <a:ext cx="1905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Mehrsprachige Kommunikation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77850" y="4343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65956" y="44291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14467" y="1823"/>
                </a:moveTo>
                <a:cubicBezTo>
                  <a:pt x="116916" y="-625"/>
                  <a:pt x="120874" y="-625"/>
                  <a:pt x="123297" y="1823"/>
                </a:cubicBezTo>
                <a:lnTo>
                  <a:pt x="131631" y="10158"/>
                </a:lnTo>
                <a:cubicBezTo>
                  <a:pt x="134079" y="12606"/>
                  <a:pt x="134079" y="16565"/>
                  <a:pt x="131631" y="18987"/>
                </a:cubicBezTo>
                <a:lnTo>
                  <a:pt x="108972" y="41646"/>
                </a:lnTo>
                <a:lnTo>
                  <a:pt x="119129" y="51803"/>
                </a:lnTo>
                <a:cubicBezTo>
                  <a:pt x="120927" y="53600"/>
                  <a:pt x="121447" y="56283"/>
                  <a:pt x="120484" y="58627"/>
                </a:cubicBezTo>
                <a:cubicBezTo>
                  <a:pt x="119520" y="60971"/>
                  <a:pt x="117254" y="62508"/>
                  <a:pt x="114728" y="62508"/>
                </a:cubicBezTo>
                <a:lnTo>
                  <a:pt x="77223" y="62508"/>
                </a:lnTo>
                <a:cubicBezTo>
                  <a:pt x="73759" y="62508"/>
                  <a:pt x="70972" y="59721"/>
                  <a:pt x="70972" y="56257"/>
                </a:cubicBezTo>
                <a:lnTo>
                  <a:pt x="70972" y="18752"/>
                </a:lnTo>
                <a:cubicBezTo>
                  <a:pt x="70972" y="16226"/>
                  <a:pt x="72483" y="13934"/>
                  <a:pt x="74827" y="12970"/>
                </a:cubicBezTo>
                <a:cubicBezTo>
                  <a:pt x="77171" y="12007"/>
                  <a:pt x="79854" y="12528"/>
                  <a:pt x="81651" y="14325"/>
                </a:cubicBezTo>
                <a:lnTo>
                  <a:pt x="91808" y="24482"/>
                </a:lnTo>
                <a:lnTo>
                  <a:pt x="114467" y="1823"/>
                </a:lnTo>
                <a:close/>
                <a:moveTo>
                  <a:pt x="18883" y="70842"/>
                </a:moveTo>
                <a:lnTo>
                  <a:pt x="56387" y="70842"/>
                </a:lnTo>
                <a:cubicBezTo>
                  <a:pt x="59851" y="70842"/>
                  <a:pt x="62638" y="73629"/>
                  <a:pt x="62638" y="77093"/>
                </a:cubicBezTo>
                <a:lnTo>
                  <a:pt x="62638" y="114598"/>
                </a:lnTo>
                <a:cubicBezTo>
                  <a:pt x="62638" y="117124"/>
                  <a:pt x="61127" y="119416"/>
                  <a:pt x="58783" y="120380"/>
                </a:cubicBezTo>
                <a:cubicBezTo>
                  <a:pt x="56439" y="121343"/>
                  <a:pt x="53757" y="120822"/>
                  <a:pt x="51960" y="119025"/>
                </a:cubicBezTo>
                <a:lnTo>
                  <a:pt x="41802" y="108868"/>
                </a:lnTo>
                <a:lnTo>
                  <a:pt x="19143" y="131527"/>
                </a:lnTo>
                <a:cubicBezTo>
                  <a:pt x="16695" y="133975"/>
                  <a:pt x="12736" y="133975"/>
                  <a:pt x="10314" y="131527"/>
                </a:cubicBezTo>
                <a:lnTo>
                  <a:pt x="1979" y="123192"/>
                </a:lnTo>
                <a:cubicBezTo>
                  <a:pt x="-469" y="120744"/>
                  <a:pt x="-469" y="116785"/>
                  <a:pt x="1979" y="114363"/>
                </a:cubicBezTo>
                <a:lnTo>
                  <a:pt x="24638" y="91704"/>
                </a:lnTo>
                <a:lnTo>
                  <a:pt x="14481" y="81547"/>
                </a:lnTo>
                <a:cubicBezTo>
                  <a:pt x="12684" y="79750"/>
                  <a:pt x="12163" y="77067"/>
                  <a:pt x="13127" y="74723"/>
                </a:cubicBezTo>
                <a:cubicBezTo>
                  <a:pt x="14090" y="72379"/>
                  <a:pt x="16356" y="70842"/>
                  <a:pt x="18883" y="7084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2" name="Text 20"/>
          <p:cNvSpPr/>
          <p:nvPr/>
        </p:nvSpPr>
        <p:spPr>
          <a:xfrm>
            <a:off x="996950" y="4324350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Zusammenfassung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96950" y="4552950"/>
            <a:ext cx="1438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Kernpunkte extrahieren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518495" y="4343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3606602" y="44291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66675" y="45839"/>
                </a:moveTo>
                <a:cubicBezTo>
                  <a:pt x="62065" y="45839"/>
                  <a:pt x="58341" y="49563"/>
                  <a:pt x="58341" y="54173"/>
                </a:cubicBezTo>
                <a:cubicBezTo>
                  <a:pt x="58341" y="57637"/>
                  <a:pt x="55554" y="60424"/>
                  <a:pt x="52090" y="60424"/>
                </a:cubicBezTo>
                <a:cubicBezTo>
                  <a:pt x="48626" y="60424"/>
                  <a:pt x="45839" y="57637"/>
                  <a:pt x="45839" y="54173"/>
                </a:cubicBezTo>
                <a:cubicBezTo>
                  <a:pt x="45839" y="42662"/>
                  <a:pt x="55163" y="33337"/>
                  <a:pt x="66675" y="33337"/>
                </a:cubicBezTo>
                <a:cubicBezTo>
                  <a:pt x="78187" y="33337"/>
                  <a:pt x="87511" y="42662"/>
                  <a:pt x="87511" y="54173"/>
                </a:cubicBezTo>
                <a:cubicBezTo>
                  <a:pt x="87511" y="66467"/>
                  <a:pt x="78135" y="71676"/>
                  <a:pt x="72926" y="73577"/>
                </a:cubicBezTo>
                <a:lnTo>
                  <a:pt x="72926" y="74567"/>
                </a:lnTo>
                <a:cubicBezTo>
                  <a:pt x="72926" y="78031"/>
                  <a:pt x="70139" y="80817"/>
                  <a:pt x="66675" y="80817"/>
                </a:cubicBezTo>
                <a:cubicBezTo>
                  <a:pt x="63211" y="80817"/>
                  <a:pt x="60424" y="78031"/>
                  <a:pt x="60424" y="74567"/>
                </a:cubicBezTo>
                <a:lnTo>
                  <a:pt x="60424" y="72457"/>
                </a:lnTo>
                <a:cubicBezTo>
                  <a:pt x="60424" y="67118"/>
                  <a:pt x="64279" y="63289"/>
                  <a:pt x="68264" y="61987"/>
                </a:cubicBezTo>
                <a:cubicBezTo>
                  <a:pt x="69931" y="61440"/>
                  <a:pt x="71702" y="60554"/>
                  <a:pt x="73004" y="59304"/>
                </a:cubicBezTo>
                <a:cubicBezTo>
                  <a:pt x="74124" y="58210"/>
                  <a:pt x="75009" y="56700"/>
                  <a:pt x="75009" y="54199"/>
                </a:cubicBezTo>
                <a:cubicBezTo>
                  <a:pt x="75009" y="49590"/>
                  <a:pt x="71285" y="45865"/>
                  <a:pt x="66675" y="45865"/>
                </a:cubicBezTo>
                <a:close/>
                <a:moveTo>
                  <a:pt x="58341" y="95845"/>
                </a:moveTo>
                <a:cubicBezTo>
                  <a:pt x="58341" y="91245"/>
                  <a:pt x="62075" y="87511"/>
                  <a:pt x="66675" y="87511"/>
                </a:cubicBezTo>
                <a:cubicBezTo>
                  <a:pt x="71275" y="87511"/>
                  <a:pt x="75009" y="91245"/>
                  <a:pt x="75009" y="95845"/>
                </a:cubicBezTo>
                <a:cubicBezTo>
                  <a:pt x="75009" y="100445"/>
                  <a:pt x="71275" y="104180"/>
                  <a:pt x="66675" y="104180"/>
                </a:cubicBezTo>
                <a:cubicBezTo>
                  <a:pt x="62075" y="104180"/>
                  <a:pt x="58341" y="100445"/>
                  <a:pt x="58341" y="9584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6" name="Text 24"/>
          <p:cNvSpPr/>
          <p:nvPr/>
        </p:nvSpPr>
        <p:spPr>
          <a:xfrm>
            <a:off x="3937595" y="4324350"/>
            <a:ext cx="1704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Fragebeantwortung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937595" y="4552950"/>
            <a:ext cx="1695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Wissensbasierte Antworten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77850" y="4876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657622" y="4962525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93970" y="313"/>
                </a:moveTo>
                <a:cubicBezTo>
                  <a:pt x="89542" y="-964"/>
                  <a:pt x="84932" y="1615"/>
                  <a:pt x="83656" y="6042"/>
                </a:cubicBezTo>
                <a:lnTo>
                  <a:pt x="50319" y="122724"/>
                </a:lnTo>
                <a:cubicBezTo>
                  <a:pt x="49043" y="127151"/>
                  <a:pt x="51621" y="131761"/>
                  <a:pt x="56049" y="133037"/>
                </a:cubicBezTo>
                <a:cubicBezTo>
                  <a:pt x="60476" y="134314"/>
                  <a:pt x="65086" y="131735"/>
                  <a:pt x="66362" y="127308"/>
                </a:cubicBezTo>
                <a:lnTo>
                  <a:pt x="99700" y="10626"/>
                </a:lnTo>
                <a:cubicBezTo>
                  <a:pt x="100976" y="6199"/>
                  <a:pt x="98398" y="1589"/>
                  <a:pt x="93970" y="313"/>
                </a:cubicBezTo>
                <a:close/>
                <a:moveTo>
                  <a:pt x="110795" y="35760"/>
                </a:moveTo>
                <a:cubicBezTo>
                  <a:pt x="107539" y="39015"/>
                  <a:pt x="107539" y="44302"/>
                  <a:pt x="110795" y="47558"/>
                </a:cubicBezTo>
                <a:lnTo>
                  <a:pt x="129912" y="66675"/>
                </a:lnTo>
                <a:lnTo>
                  <a:pt x="110795" y="85792"/>
                </a:lnTo>
                <a:cubicBezTo>
                  <a:pt x="107539" y="89048"/>
                  <a:pt x="107539" y="94335"/>
                  <a:pt x="110795" y="97590"/>
                </a:cubicBezTo>
                <a:cubicBezTo>
                  <a:pt x="114051" y="100846"/>
                  <a:pt x="119338" y="100846"/>
                  <a:pt x="122593" y="97590"/>
                </a:cubicBezTo>
                <a:lnTo>
                  <a:pt x="147597" y="72587"/>
                </a:lnTo>
                <a:cubicBezTo>
                  <a:pt x="150852" y="69332"/>
                  <a:pt x="150852" y="64044"/>
                  <a:pt x="147597" y="60789"/>
                </a:cubicBezTo>
                <a:lnTo>
                  <a:pt x="122593" y="35786"/>
                </a:lnTo>
                <a:cubicBezTo>
                  <a:pt x="119338" y="32530"/>
                  <a:pt x="114051" y="32530"/>
                  <a:pt x="110795" y="35786"/>
                </a:cubicBezTo>
                <a:close/>
                <a:moveTo>
                  <a:pt x="39250" y="35760"/>
                </a:moveTo>
                <a:cubicBezTo>
                  <a:pt x="35994" y="32504"/>
                  <a:pt x="30707" y="32504"/>
                  <a:pt x="27451" y="35760"/>
                </a:cubicBezTo>
                <a:lnTo>
                  <a:pt x="2448" y="60763"/>
                </a:lnTo>
                <a:cubicBezTo>
                  <a:pt x="-807" y="64018"/>
                  <a:pt x="-807" y="69306"/>
                  <a:pt x="2448" y="72561"/>
                </a:cubicBezTo>
                <a:lnTo>
                  <a:pt x="27451" y="97564"/>
                </a:lnTo>
                <a:cubicBezTo>
                  <a:pt x="30707" y="100820"/>
                  <a:pt x="35994" y="100820"/>
                  <a:pt x="39250" y="97564"/>
                </a:cubicBezTo>
                <a:cubicBezTo>
                  <a:pt x="42505" y="94309"/>
                  <a:pt x="42505" y="89022"/>
                  <a:pt x="39250" y="85766"/>
                </a:cubicBezTo>
                <a:lnTo>
                  <a:pt x="20133" y="66675"/>
                </a:lnTo>
                <a:lnTo>
                  <a:pt x="39224" y="47558"/>
                </a:lnTo>
                <a:cubicBezTo>
                  <a:pt x="42479" y="44302"/>
                  <a:pt x="42479" y="39015"/>
                  <a:pt x="39224" y="3576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0" name="Text 28"/>
          <p:cNvSpPr/>
          <p:nvPr/>
        </p:nvSpPr>
        <p:spPr>
          <a:xfrm>
            <a:off x="996950" y="4857750"/>
            <a:ext cx="1666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Code-Generierung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96950" y="5086350"/>
            <a:ext cx="1657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Programmierunterstützung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518495" y="4876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3598267" y="4962525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100013" y="37505"/>
                </a:moveTo>
                <a:cubicBezTo>
                  <a:pt x="100013" y="62820"/>
                  <a:pt x="77614" y="83344"/>
                  <a:pt x="50006" y="83344"/>
                </a:cubicBezTo>
                <a:cubicBezTo>
                  <a:pt x="43052" y="83344"/>
                  <a:pt x="36437" y="82042"/>
                  <a:pt x="30420" y="79697"/>
                </a:cubicBezTo>
                <a:lnTo>
                  <a:pt x="9168" y="90949"/>
                </a:lnTo>
                <a:cubicBezTo>
                  <a:pt x="6746" y="92225"/>
                  <a:pt x="3777" y="91782"/>
                  <a:pt x="1823" y="89855"/>
                </a:cubicBezTo>
                <a:cubicBezTo>
                  <a:pt x="-130" y="87928"/>
                  <a:pt x="-573" y="84932"/>
                  <a:pt x="729" y="82510"/>
                </a:cubicBezTo>
                <a:lnTo>
                  <a:pt x="10001" y="65008"/>
                </a:lnTo>
                <a:cubicBezTo>
                  <a:pt x="3724" y="57351"/>
                  <a:pt x="0" y="47818"/>
                  <a:pt x="0" y="37505"/>
                </a:cubicBezTo>
                <a:cubicBezTo>
                  <a:pt x="0" y="12189"/>
                  <a:pt x="22399" y="-8334"/>
                  <a:pt x="50006" y="-8334"/>
                </a:cubicBezTo>
                <a:cubicBezTo>
                  <a:pt x="77614" y="-8334"/>
                  <a:pt x="100013" y="12189"/>
                  <a:pt x="100013" y="37505"/>
                </a:cubicBezTo>
                <a:close/>
                <a:moveTo>
                  <a:pt x="100013" y="133350"/>
                </a:moveTo>
                <a:cubicBezTo>
                  <a:pt x="75504" y="133350"/>
                  <a:pt x="55111" y="117176"/>
                  <a:pt x="50840" y="95845"/>
                </a:cubicBezTo>
                <a:cubicBezTo>
                  <a:pt x="82094" y="95455"/>
                  <a:pt x="109258" y="73212"/>
                  <a:pt x="112254" y="43052"/>
                </a:cubicBezTo>
                <a:cubicBezTo>
                  <a:pt x="133949" y="48053"/>
                  <a:pt x="150019" y="66050"/>
                  <a:pt x="150019" y="87511"/>
                </a:cubicBezTo>
                <a:cubicBezTo>
                  <a:pt x="150019" y="97825"/>
                  <a:pt x="146294" y="107357"/>
                  <a:pt x="140018" y="115014"/>
                </a:cubicBezTo>
                <a:lnTo>
                  <a:pt x="149289" y="132517"/>
                </a:lnTo>
                <a:cubicBezTo>
                  <a:pt x="150566" y="134939"/>
                  <a:pt x="150123" y="137908"/>
                  <a:pt x="148196" y="139861"/>
                </a:cubicBezTo>
                <a:cubicBezTo>
                  <a:pt x="146268" y="141815"/>
                  <a:pt x="143273" y="142257"/>
                  <a:pt x="140851" y="140955"/>
                </a:cubicBezTo>
                <a:lnTo>
                  <a:pt x="119598" y="129704"/>
                </a:lnTo>
                <a:cubicBezTo>
                  <a:pt x="113582" y="132048"/>
                  <a:pt x="106966" y="133350"/>
                  <a:pt x="100013" y="13335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4" name="Text 32"/>
          <p:cNvSpPr/>
          <p:nvPr/>
        </p:nvSpPr>
        <p:spPr>
          <a:xfrm>
            <a:off x="3937595" y="4857750"/>
            <a:ext cx="1133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Konversation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3937595" y="5086350"/>
            <a:ext cx="1123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Natürlicher Dialog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773565" y="1222375"/>
            <a:ext cx="5035550" cy="3149600"/>
          </a:xfrm>
          <a:custGeom>
            <a:avLst/>
            <a:gdLst/>
            <a:ahLst/>
            <a:cxnLst/>
            <a:rect l="l" t="t" r="r" b="b"/>
            <a:pathLst>
              <a:path w="5035550" h="3149600">
                <a:moveTo>
                  <a:pt x="114299" y="0"/>
                </a:moveTo>
                <a:lnTo>
                  <a:pt x="4921251" y="0"/>
                </a:lnTo>
                <a:cubicBezTo>
                  <a:pt x="4984377" y="0"/>
                  <a:pt x="5035550" y="51173"/>
                  <a:pt x="5035550" y="114299"/>
                </a:cubicBezTo>
                <a:lnTo>
                  <a:pt x="5035550" y="3035301"/>
                </a:lnTo>
                <a:cubicBezTo>
                  <a:pt x="5035550" y="3098427"/>
                  <a:pt x="4984377" y="3149600"/>
                  <a:pt x="4921251" y="3149600"/>
                </a:cubicBezTo>
                <a:lnTo>
                  <a:pt x="114299" y="3149600"/>
                </a:lnTo>
                <a:cubicBezTo>
                  <a:pt x="51173" y="3149600"/>
                  <a:pt x="0" y="3098427"/>
                  <a:pt x="0" y="3035301"/>
                </a:cubicBezTo>
                <a:lnTo>
                  <a:pt x="0" y="114299"/>
                </a:lnTo>
                <a:cubicBezTo>
                  <a:pt x="0" y="51216"/>
                  <a:pt x="51216" y="0"/>
                  <a:pt x="114299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991052" y="1454151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8" name="Text 36"/>
          <p:cNvSpPr/>
          <p:nvPr/>
        </p:nvSpPr>
        <p:spPr>
          <a:xfrm>
            <a:off x="7205365" y="1416051"/>
            <a:ext cx="4505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Emergent Abilities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967240" y="1797051"/>
            <a:ext cx="4724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Besonders faszinierend: Fähigkeiten, die erst ab einer bestimmten Modellgröße "emergieren" - also plötzlich auftreten, ohne explizit trainiert worden zu sein.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967240" y="2654301"/>
            <a:ext cx="4648200" cy="457200"/>
          </a:xfrm>
          <a:custGeom>
            <a:avLst/>
            <a:gdLst/>
            <a:ahLst/>
            <a:cxnLst/>
            <a:rect l="l" t="t" r="r" b="b"/>
            <a:pathLst>
              <a:path w="4648200" h="457200">
                <a:moveTo>
                  <a:pt x="76202" y="0"/>
                </a:moveTo>
                <a:lnTo>
                  <a:pt x="4571998" y="0"/>
                </a:lnTo>
                <a:cubicBezTo>
                  <a:pt x="4614083" y="0"/>
                  <a:pt x="4648200" y="34117"/>
                  <a:pt x="4648200" y="76202"/>
                </a:cubicBezTo>
                <a:lnTo>
                  <a:pt x="4648200" y="380998"/>
                </a:lnTo>
                <a:cubicBezTo>
                  <a:pt x="4648200" y="423083"/>
                  <a:pt x="4614083" y="457200"/>
                  <a:pt x="4571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1" name="Shape 39"/>
          <p:cNvSpPr/>
          <p:nvPr/>
        </p:nvSpPr>
        <p:spPr>
          <a:xfrm>
            <a:off x="7100590" y="280670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2" name="Text 40"/>
          <p:cNvSpPr/>
          <p:nvPr/>
        </p:nvSpPr>
        <p:spPr>
          <a:xfrm>
            <a:off x="7386340" y="2768601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Few-Shot Learning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967240" y="3187701"/>
            <a:ext cx="4648200" cy="457200"/>
          </a:xfrm>
          <a:custGeom>
            <a:avLst/>
            <a:gdLst/>
            <a:ahLst/>
            <a:cxnLst/>
            <a:rect l="l" t="t" r="r" b="b"/>
            <a:pathLst>
              <a:path w="4648200" h="457200">
                <a:moveTo>
                  <a:pt x="76202" y="0"/>
                </a:moveTo>
                <a:lnTo>
                  <a:pt x="4571998" y="0"/>
                </a:lnTo>
                <a:cubicBezTo>
                  <a:pt x="4614083" y="0"/>
                  <a:pt x="4648200" y="34117"/>
                  <a:pt x="4648200" y="76202"/>
                </a:cubicBezTo>
                <a:lnTo>
                  <a:pt x="4648200" y="380998"/>
                </a:lnTo>
                <a:cubicBezTo>
                  <a:pt x="4648200" y="423083"/>
                  <a:pt x="4614083" y="457200"/>
                  <a:pt x="4571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4" name="Shape 42"/>
          <p:cNvSpPr/>
          <p:nvPr/>
        </p:nvSpPr>
        <p:spPr>
          <a:xfrm>
            <a:off x="7100590" y="334010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5" name="Text 43"/>
          <p:cNvSpPr/>
          <p:nvPr/>
        </p:nvSpPr>
        <p:spPr>
          <a:xfrm>
            <a:off x="7386340" y="3302001"/>
            <a:ext cx="2028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Chain-of-Thought Reasoning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967240" y="3721101"/>
            <a:ext cx="4648200" cy="457200"/>
          </a:xfrm>
          <a:custGeom>
            <a:avLst/>
            <a:gdLst/>
            <a:ahLst/>
            <a:cxnLst/>
            <a:rect l="l" t="t" r="r" b="b"/>
            <a:pathLst>
              <a:path w="4648200" h="457200">
                <a:moveTo>
                  <a:pt x="76202" y="0"/>
                </a:moveTo>
                <a:lnTo>
                  <a:pt x="4571998" y="0"/>
                </a:lnTo>
                <a:cubicBezTo>
                  <a:pt x="4614083" y="0"/>
                  <a:pt x="4648200" y="34117"/>
                  <a:pt x="4648200" y="76202"/>
                </a:cubicBezTo>
                <a:lnTo>
                  <a:pt x="4648200" y="380998"/>
                </a:lnTo>
                <a:cubicBezTo>
                  <a:pt x="4648200" y="423083"/>
                  <a:pt x="4614083" y="457200"/>
                  <a:pt x="4571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7" name="Shape 45"/>
          <p:cNvSpPr/>
          <p:nvPr/>
        </p:nvSpPr>
        <p:spPr>
          <a:xfrm>
            <a:off x="7100590" y="387350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8" name="Text 46"/>
          <p:cNvSpPr/>
          <p:nvPr/>
        </p:nvSpPr>
        <p:spPr>
          <a:xfrm>
            <a:off x="7386340" y="3835401"/>
            <a:ext cx="1409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In-Context Learning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773565" y="4530725"/>
            <a:ext cx="5035550" cy="1939925"/>
          </a:xfrm>
          <a:custGeom>
            <a:avLst/>
            <a:gdLst/>
            <a:ahLst/>
            <a:cxnLst/>
            <a:rect l="l" t="t" r="r" b="b"/>
            <a:pathLst>
              <a:path w="5035550" h="1939925">
                <a:moveTo>
                  <a:pt x="114300" y="0"/>
                </a:moveTo>
                <a:lnTo>
                  <a:pt x="4921250" y="0"/>
                </a:lnTo>
                <a:cubicBezTo>
                  <a:pt x="4984376" y="0"/>
                  <a:pt x="5035550" y="51174"/>
                  <a:pt x="5035550" y="114300"/>
                </a:cubicBezTo>
                <a:lnTo>
                  <a:pt x="5035550" y="1825625"/>
                </a:lnTo>
                <a:cubicBezTo>
                  <a:pt x="5035550" y="1888751"/>
                  <a:pt x="4984376" y="1939925"/>
                  <a:pt x="4921250" y="1939925"/>
                </a:cubicBezTo>
                <a:lnTo>
                  <a:pt x="114300" y="1939925"/>
                </a:lnTo>
                <a:cubicBezTo>
                  <a:pt x="51174" y="1939925"/>
                  <a:pt x="0" y="1888751"/>
                  <a:pt x="0" y="1825625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rotWithShape="1" flip="none">
            <a:gsLst>
              <a:gs pos="0">
                <a:srgbClr val="6366F1">
                  <a:alpha val="20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8467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824365" y="4911726"/>
            <a:ext cx="49339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175B+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919615" y="5559426"/>
            <a:ext cx="4743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Parameter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929140" y="5864226"/>
            <a:ext cx="472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Moderne LLMs wie GPT-3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Evolution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Geschichte der LLMs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Von GPT-1 bis GPT-5: Eine Zeitreise durch die KI-Revolution</a:t>
            </a:r>
            <a:endParaRPr lang="en-US" sz="1600" dirty="0"/>
          </a:p>
        </p:txBody>
      </p:sp>
      <p:pic>
        <p:nvPicPr>
          <p:cNvPr id="5" name="Image 0" descr="https://kimi-img.moonshot.cn/pub/slides/26-02-11-05:11:44-d65pu43eqfpauop4nqs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81000" y="1562100"/>
            <a:ext cx="11430000" cy="4914900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3679" y="343679"/>
            <a:ext cx="11573378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spc="54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Architektur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3679" y="584254"/>
            <a:ext cx="11659298" cy="3436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36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Transformer-Revolution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3679" y="962300"/>
            <a:ext cx="11581970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fundamentale Innovation hinter modernen LLMs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6543" y="1308843"/>
            <a:ext cx="6810565" cy="1191419"/>
          </a:xfrm>
          <a:custGeom>
            <a:avLst/>
            <a:gdLst/>
            <a:ahLst/>
            <a:cxnLst/>
            <a:rect l="l" t="t" r="r" b="b"/>
            <a:pathLst>
              <a:path w="6810565" h="1191419">
                <a:moveTo>
                  <a:pt x="103105" y="0"/>
                </a:moveTo>
                <a:lnTo>
                  <a:pt x="6707460" y="0"/>
                </a:lnTo>
                <a:cubicBezTo>
                  <a:pt x="6764403" y="0"/>
                  <a:pt x="6810565" y="46162"/>
                  <a:pt x="6810565" y="103105"/>
                </a:cubicBezTo>
                <a:lnTo>
                  <a:pt x="6810565" y="1088314"/>
                </a:lnTo>
                <a:cubicBezTo>
                  <a:pt x="6810565" y="1145257"/>
                  <a:pt x="6764403" y="1191419"/>
                  <a:pt x="6707460" y="1191419"/>
                </a:cubicBezTo>
                <a:lnTo>
                  <a:pt x="103105" y="1191419"/>
                </a:lnTo>
                <a:cubicBezTo>
                  <a:pt x="46162" y="1191419"/>
                  <a:pt x="0" y="1145257"/>
                  <a:pt x="0" y="1088314"/>
                </a:cubicBezTo>
                <a:lnTo>
                  <a:pt x="0" y="103105"/>
                </a:lnTo>
                <a:cubicBezTo>
                  <a:pt x="0" y="46200"/>
                  <a:pt x="46200" y="0"/>
                  <a:pt x="103105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86878" y="1449179"/>
            <a:ext cx="343679" cy="343679"/>
          </a:xfrm>
          <a:custGeom>
            <a:avLst/>
            <a:gdLst/>
            <a:ahLst/>
            <a:cxnLst/>
            <a:rect l="l" t="t" r="r" b="b"/>
            <a:pathLst>
              <a:path w="343679" h="343679">
                <a:moveTo>
                  <a:pt x="103104" y="0"/>
                </a:moveTo>
                <a:lnTo>
                  <a:pt x="240575" y="0"/>
                </a:lnTo>
                <a:cubicBezTo>
                  <a:pt x="297479" y="0"/>
                  <a:pt x="343679" y="46199"/>
                  <a:pt x="343679" y="103104"/>
                </a:cubicBezTo>
                <a:lnTo>
                  <a:pt x="343679" y="240575"/>
                </a:lnTo>
                <a:cubicBezTo>
                  <a:pt x="343679" y="297479"/>
                  <a:pt x="297479" y="343679"/>
                  <a:pt x="240575" y="343679"/>
                </a:cubicBezTo>
                <a:lnTo>
                  <a:pt x="103104" y="343679"/>
                </a:lnTo>
                <a:cubicBezTo>
                  <a:pt x="46199" y="343679"/>
                  <a:pt x="0" y="297479"/>
                  <a:pt x="0" y="240575"/>
                </a:cubicBezTo>
                <a:lnTo>
                  <a:pt x="0" y="103104"/>
                </a:lnTo>
                <a:cubicBezTo>
                  <a:pt x="0" y="46199"/>
                  <a:pt x="46199" y="0"/>
                  <a:pt x="10310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583538" y="1543691"/>
            <a:ext cx="154655" cy="154655"/>
          </a:xfrm>
          <a:custGeom>
            <a:avLst/>
            <a:gdLst/>
            <a:ahLst/>
            <a:cxnLst/>
            <a:rect l="l" t="t" r="r" b="b"/>
            <a:pathLst>
              <a:path w="154655" h="154655">
                <a:moveTo>
                  <a:pt x="151816" y="45490"/>
                </a:moveTo>
                <a:lnTo>
                  <a:pt x="122818" y="74488"/>
                </a:lnTo>
                <a:cubicBezTo>
                  <a:pt x="120039" y="77267"/>
                  <a:pt x="115901" y="78083"/>
                  <a:pt x="112276" y="76573"/>
                </a:cubicBezTo>
                <a:cubicBezTo>
                  <a:pt x="108651" y="75062"/>
                  <a:pt x="106326" y="71558"/>
                  <a:pt x="106326" y="67662"/>
                </a:cubicBezTo>
                <a:lnTo>
                  <a:pt x="106326" y="48330"/>
                </a:lnTo>
                <a:lnTo>
                  <a:pt x="9666" y="48330"/>
                </a:lnTo>
                <a:cubicBezTo>
                  <a:pt x="4319" y="48330"/>
                  <a:pt x="0" y="44010"/>
                  <a:pt x="0" y="38664"/>
                </a:cubicBezTo>
                <a:cubicBezTo>
                  <a:pt x="0" y="33317"/>
                  <a:pt x="4319" y="28998"/>
                  <a:pt x="9666" y="28998"/>
                </a:cubicBezTo>
                <a:lnTo>
                  <a:pt x="106326" y="28998"/>
                </a:lnTo>
                <a:lnTo>
                  <a:pt x="106326" y="9666"/>
                </a:lnTo>
                <a:cubicBezTo>
                  <a:pt x="106326" y="5769"/>
                  <a:pt x="108682" y="2235"/>
                  <a:pt x="112306" y="725"/>
                </a:cubicBezTo>
                <a:cubicBezTo>
                  <a:pt x="115931" y="-785"/>
                  <a:pt x="120069" y="60"/>
                  <a:pt x="122848" y="2809"/>
                </a:cubicBezTo>
                <a:lnTo>
                  <a:pt x="151846" y="31807"/>
                </a:lnTo>
                <a:cubicBezTo>
                  <a:pt x="155622" y="35583"/>
                  <a:pt x="155622" y="41715"/>
                  <a:pt x="151846" y="45490"/>
                </a:cubicBezTo>
                <a:close/>
                <a:moveTo>
                  <a:pt x="31807" y="151816"/>
                </a:moveTo>
                <a:lnTo>
                  <a:pt x="2809" y="122818"/>
                </a:lnTo>
                <a:cubicBezTo>
                  <a:pt x="-967" y="119042"/>
                  <a:pt x="-967" y="112911"/>
                  <a:pt x="2809" y="109135"/>
                </a:cubicBezTo>
                <a:lnTo>
                  <a:pt x="31807" y="80137"/>
                </a:lnTo>
                <a:cubicBezTo>
                  <a:pt x="34586" y="77358"/>
                  <a:pt x="38724" y="76542"/>
                  <a:pt x="42349" y="78053"/>
                </a:cubicBezTo>
                <a:cubicBezTo>
                  <a:pt x="45974" y="79563"/>
                  <a:pt x="48330" y="83097"/>
                  <a:pt x="48330" y="86994"/>
                </a:cubicBezTo>
                <a:lnTo>
                  <a:pt x="48330" y="106326"/>
                </a:lnTo>
                <a:lnTo>
                  <a:pt x="144989" y="106326"/>
                </a:lnTo>
                <a:cubicBezTo>
                  <a:pt x="150336" y="106326"/>
                  <a:pt x="154655" y="110645"/>
                  <a:pt x="154655" y="115992"/>
                </a:cubicBezTo>
                <a:cubicBezTo>
                  <a:pt x="154655" y="121338"/>
                  <a:pt x="150336" y="125658"/>
                  <a:pt x="144989" y="125658"/>
                </a:cubicBezTo>
                <a:lnTo>
                  <a:pt x="48330" y="125658"/>
                </a:lnTo>
                <a:lnTo>
                  <a:pt x="48330" y="144989"/>
                </a:lnTo>
                <a:cubicBezTo>
                  <a:pt x="48330" y="148886"/>
                  <a:pt x="45974" y="152420"/>
                  <a:pt x="42349" y="153930"/>
                </a:cubicBezTo>
                <a:cubicBezTo>
                  <a:pt x="38724" y="155441"/>
                  <a:pt x="34586" y="154595"/>
                  <a:pt x="31807" y="15184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Text 6"/>
          <p:cNvSpPr/>
          <p:nvPr/>
        </p:nvSpPr>
        <p:spPr>
          <a:xfrm>
            <a:off x="933660" y="1449179"/>
            <a:ext cx="6160440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Was ist ein Transformer?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33660" y="1724122"/>
            <a:ext cx="6151848" cy="567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Transformer-Architektur, 2017 von Google vorgestellt, revolutionierte das NLP durch den </a:t>
            </a:r>
            <a:pPr>
              <a:lnSpc>
                <a:spcPct val="11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Attention-Mechanismus</a:t>
            </a:r>
            <a:pPr>
              <a:lnSpc>
                <a:spcPct val="11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. Im Gegensatz zu früheren Architekturen wie RNNs kann sie </a:t>
            </a:r>
            <a:pPr>
              <a:lnSpc>
                <a:spcPct val="110000"/>
              </a:lnSpc>
            </a:pPr>
            <a:r>
              <a:rPr lang="en-US" sz="1082" dirty="0">
                <a:solidFill>
                  <a:srgbClr val="6366F1"/>
                </a:solidFill>
                <a:highlight>
                  <a:srgbClr val="6366F1">
                    <a:alpha val="20000"/>
                  </a:srgbClr>
                </a:highlight>
                <a:latin typeface="Liter" pitchFamily="34" charset="0"/>
                <a:ea typeface="Liter" pitchFamily="34" charset="-122"/>
                <a:cs typeface="Liter" pitchFamily="34" charset="-120"/>
              </a:rPr>
              <a:t>Beziehungen zwischen allen Wörtern gleichzeitig </a:t>
            </a:r>
            <a:pPr>
              <a:lnSpc>
                <a:spcPct val="11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verarbeiten.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46543" y="2609095"/>
            <a:ext cx="6810565" cy="2961364"/>
          </a:xfrm>
          <a:custGeom>
            <a:avLst/>
            <a:gdLst/>
            <a:ahLst/>
            <a:cxnLst/>
            <a:rect l="l" t="t" r="r" b="b"/>
            <a:pathLst>
              <a:path w="6810565" h="2961364">
                <a:moveTo>
                  <a:pt x="103115" y="0"/>
                </a:moveTo>
                <a:lnTo>
                  <a:pt x="6707450" y="0"/>
                </a:lnTo>
                <a:cubicBezTo>
                  <a:pt x="6764399" y="0"/>
                  <a:pt x="6810565" y="46166"/>
                  <a:pt x="6810565" y="103115"/>
                </a:cubicBezTo>
                <a:lnTo>
                  <a:pt x="6810565" y="2858250"/>
                </a:lnTo>
                <a:cubicBezTo>
                  <a:pt x="6810565" y="2915198"/>
                  <a:pt x="6764399" y="2961364"/>
                  <a:pt x="6707450" y="2961364"/>
                </a:cubicBezTo>
                <a:lnTo>
                  <a:pt x="103115" y="2961364"/>
                </a:lnTo>
                <a:cubicBezTo>
                  <a:pt x="46166" y="2961364"/>
                  <a:pt x="0" y="2915198"/>
                  <a:pt x="0" y="2858250"/>
                </a:cubicBezTo>
                <a:lnTo>
                  <a:pt x="0" y="103115"/>
                </a:lnTo>
                <a:cubicBezTo>
                  <a:pt x="0" y="46204"/>
                  <a:pt x="46204" y="0"/>
                  <a:pt x="103115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98692" y="2792389"/>
            <a:ext cx="173987" cy="154655"/>
          </a:xfrm>
          <a:custGeom>
            <a:avLst/>
            <a:gdLst/>
            <a:ahLst/>
            <a:cxnLst/>
            <a:rect l="l" t="t" r="r" b="b"/>
            <a:pathLst>
              <a:path w="173987" h="154655">
                <a:moveTo>
                  <a:pt x="86994" y="9666"/>
                </a:moveTo>
                <a:cubicBezTo>
                  <a:pt x="62587" y="9666"/>
                  <a:pt x="43044" y="20782"/>
                  <a:pt x="28817" y="34012"/>
                </a:cubicBezTo>
                <a:cubicBezTo>
                  <a:pt x="14680" y="47152"/>
                  <a:pt x="5226" y="62829"/>
                  <a:pt x="725" y="73612"/>
                </a:cubicBezTo>
                <a:cubicBezTo>
                  <a:pt x="-272" y="75999"/>
                  <a:pt x="-272" y="78657"/>
                  <a:pt x="725" y="81043"/>
                </a:cubicBezTo>
                <a:cubicBezTo>
                  <a:pt x="5226" y="91827"/>
                  <a:pt x="14680" y="107534"/>
                  <a:pt x="28817" y="120643"/>
                </a:cubicBezTo>
                <a:cubicBezTo>
                  <a:pt x="43044" y="133843"/>
                  <a:pt x="62587" y="144989"/>
                  <a:pt x="86994" y="144989"/>
                </a:cubicBezTo>
                <a:cubicBezTo>
                  <a:pt x="111400" y="144989"/>
                  <a:pt x="130944" y="133874"/>
                  <a:pt x="145171" y="120643"/>
                </a:cubicBezTo>
                <a:cubicBezTo>
                  <a:pt x="159307" y="107504"/>
                  <a:pt x="168762" y="91827"/>
                  <a:pt x="173262" y="81043"/>
                </a:cubicBezTo>
                <a:cubicBezTo>
                  <a:pt x="174259" y="78657"/>
                  <a:pt x="174259" y="75999"/>
                  <a:pt x="173262" y="73612"/>
                </a:cubicBezTo>
                <a:cubicBezTo>
                  <a:pt x="168762" y="62829"/>
                  <a:pt x="159307" y="47122"/>
                  <a:pt x="145171" y="34012"/>
                </a:cubicBezTo>
                <a:cubicBezTo>
                  <a:pt x="130944" y="20812"/>
                  <a:pt x="111400" y="9666"/>
                  <a:pt x="86994" y="9666"/>
                </a:cubicBezTo>
                <a:close/>
                <a:moveTo>
                  <a:pt x="43497" y="77328"/>
                </a:moveTo>
                <a:cubicBezTo>
                  <a:pt x="43497" y="53321"/>
                  <a:pt x="62987" y="33831"/>
                  <a:pt x="86994" y="33831"/>
                </a:cubicBezTo>
                <a:cubicBezTo>
                  <a:pt x="111000" y="33831"/>
                  <a:pt x="130490" y="53321"/>
                  <a:pt x="130490" y="77328"/>
                </a:cubicBezTo>
                <a:cubicBezTo>
                  <a:pt x="130490" y="101334"/>
                  <a:pt x="111000" y="120825"/>
                  <a:pt x="86994" y="120825"/>
                </a:cubicBezTo>
                <a:cubicBezTo>
                  <a:pt x="62987" y="120825"/>
                  <a:pt x="43497" y="101334"/>
                  <a:pt x="43497" y="77328"/>
                </a:cubicBezTo>
                <a:close/>
                <a:moveTo>
                  <a:pt x="86994" y="57996"/>
                </a:moveTo>
                <a:cubicBezTo>
                  <a:pt x="86994" y="68659"/>
                  <a:pt x="78324" y="77328"/>
                  <a:pt x="67662" y="77328"/>
                </a:cubicBezTo>
                <a:cubicBezTo>
                  <a:pt x="64188" y="77328"/>
                  <a:pt x="60926" y="76422"/>
                  <a:pt x="58086" y="74790"/>
                </a:cubicBezTo>
                <a:cubicBezTo>
                  <a:pt x="57784" y="78083"/>
                  <a:pt x="58056" y="81466"/>
                  <a:pt x="58962" y="84819"/>
                </a:cubicBezTo>
                <a:cubicBezTo>
                  <a:pt x="63101" y="100284"/>
                  <a:pt x="79019" y="109467"/>
                  <a:pt x="94485" y="105329"/>
                </a:cubicBezTo>
                <a:cubicBezTo>
                  <a:pt x="109950" y="101191"/>
                  <a:pt x="119133" y="85272"/>
                  <a:pt x="114995" y="69806"/>
                </a:cubicBezTo>
                <a:cubicBezTo>
                  <a:pt x="111310" y="56002"/>
                  <a:pt x="98230" y="47212"/>
                  <a:pt x="84456" y="48420"/>
                </a:cubicBezTo>
                <a:cubicBezTo>
                  <a:pt x="86057" y="51230"/>
                  <a:pt x="86994" y="54492"/>
                  <a:pt x="86994" y="5799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2" name="Text 10"/>
          <p:cNvSpPr/>
          <p:nvPr/>
        </p:nvSpPr>
        <p:spPr>
          <a:xfrm>
            <a:off x="684493" y="2749429"/>
            <a:ext cx="6409607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Attention-Mechanismus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86878" y="3093108"/>
            <a:ext cx="6529894" cy="635805"/>
          </a:xfrm>
          <a:custGeom>
            <a:avLst/>
            <a:gdLst/>
            <a:ahLst/>
            <a:cxnLst/>
            <a:rect l="l" t="t" r="r" b="b"/>
            <a:pathLst>
              <a:path w="6529894" h="635805">
                <a:moveTo>
                  <a:pt x="68737" y="0"/>
                </a:moveTo>
                <a:lnTo>
                  <a:pt x="6461157" y="0"/>
                </a:lnTo>
                <a:cubicBezTo>
                  <a:pt x="6499120" y="0"/>
                  <a:pt x="6529894" y="30775"/>
                  <a:pt x="6529894" y="68737"/>
                </a:cubicBezTo>
                <a:lnTo>
                  <a:pt x="6529894" y="567069"/>
                </a:lnTo>
                <a:cubicBezTo>
                  <a:pt x="6529894" y="605031"/>
                  <a:pt x="6499120" y="635805"/>
                  <a:pt x="6461157" y="635805"/>
                </a:cubicBezTo>
                <a:lnTo>
                  <a:pt x="68737" y="635805"/>
                </a:lnTo>
                <a:cubicBezTo>
                  <a:pt x="30800" y="635805"/>
                  <a:pt x="0" y="605006"/>
                  <a:pt x="0" y="567069"/>
                </a:cubicBezTo>
                <a:lnTo>
                  <a:pt x="0" y="68737"/>
                </a:lnTo>
                <a:cubicBezTo>
                  <a:pt x="0" y="30800"/>
                  <a:pt x="30800" y="0"/>
                  <a:pt x="6873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4" name="Text 12"/>
          <p:cNvSpPr/>
          <p:nvPr/>
        </p:nvSpPr>
        <p:spPr>
          <a:xfrm>
            <a:off x="589982" y="3196211"/>
            <a:ext cx="6392423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Self-Attention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89982" y="3436786"/>
            <a:ext cx="6392423" cy="189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Jedes Wort "schaut" auf alle anderen Wörter im Satz und berechnet, wie stark es mit ihnen verbunden ist.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86878" y="3943712"/>
            <a:ext cx="6529894" cy="635805"/>
          </a:xfrm>
          <a:custGeom>
            <a:avLst/>
            <a:gdLst/>
            <a:ahLst/>
            <a:cxnLst/>
            <a:rect l="l" t="t" r="r" b="b"/>
            <a:pathLst>
              <a:path w="6529894" h="635805">
                <a:moveTo>
                  <a:pt x="68737" y="0"/>
                </a:moveTo>
                <a:lnTo>
                  <a:pt x="6461157" y="0"/>
                </a:lnTo>
                <a:cubicBezTo>
                  <a:pt x="6499120" y="0"/>
                  <a:pt x="6529894" y="30775"/>
                  <a:pt x="6529894" y="68737"/>
                </a:cubicBezTo>
                <a:lnTo>
                  <a:pt x="6529894" y="567069"/>
                </a:lnTo>
                <a:cubicBezTo>
                  <a:pt x="6529894" y="605031"/>
                  <a:pt x="6499120" y="635805"/>
                  <a:pt x="6461157" y="635805"/>
                </a:cubicBezTo>
                <a:lnTo>
                  <a:pt x="68737" y="635805"/>
                </a:lnTo>
                <a:cubicBezTo>
                  <a:pt x="30800" y="635805"/>
                  <a:pt x="0" y="605006"/>
                  <a:pt x="0" y="567069"/>
                </a:cubicBezTo>
                <a:lnTo>
                  <a:pt x="0" y="68737"/>
                </a:lnTo>
                <a:cubicBezTo>
                  <a:pt x="0" y="30800"/>
                  <a:pt x="30800" y="0"/>
                  <a:pt x="6873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7" name="Text 15"/>
          <p:cNvSpPr/>
          <p:nvPr/>
        </p:nvSpPr>
        <p:spPr>
          <a:xfrm>
            <a:off x="589982" y="4046816"/>
            <a:ext cx="6392423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Multi-Head Attention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89982" y="4287391"/>
            <a:ext cx="6392423" cy="189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Mehrere Attention-Mechanismen arbeiten parallel und erfassen verschiedene Aspekte der Beziehungen.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86878" y="4794317"/>
            <a:ext cx="6529894" cy="635805"/>
          </a:xfrm>
          <a:custGeom>
            <a:avLst/>
            <a:gdLst/>
            <a:ahLst/>
            <a:cxnLst/>
            <a:rect l="l" t="t" r="r" b="b"/>
            <a:pathLst>
              <a:path w="6529894" h="635805">
                <a:moveTo>
                  <a:pt x="68737" y="0"/>
                </a:moveTo>
                <a:lnTo>
                  <a:pt x="6461157" y="0"/>
                </a:lnTo>
                <a:cubicBezTo>
                  <a:pt x="6499120" y="0"/>
                  <a:pt x="6529894" y="30775"/>
                  <a:pt x="6529894" y="68737"/>
                </a:cubicBezTo>
                <a:lnTo>
                  <a:pt x="6529894" y="567069"/>
                </a:lnTo>
                <a:cubicBezTo>
                  <a:pt x="6529894" y="605031"/>
                  <a:pt x="6499120" y="635805"/>
                  <a:pt x="6461157" y="635805"/>
                </a:cubicBezTo>
                <a:lnTo>
                  <a:pt x="68737" y="635805"/>
                </a:lnTo>
                <a:cubicBezTo>
                  <a:pt x="30800" y="635805"/>
                  <a:pt x="0" y="605006"/>
                  <a:pt x="0" y="567069"/>
                </a:cubicBezTo>
                <a:lnTo>
                  <a:pt x="0" y="68737"/>
                </a:lnTo>
                <a:cubicBezTo>
                  <a:pt x="0" y="30800"/>
                  <a:pt x="30800" y="0"/>
                  <a:pt x="6873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0" name="Text 18"/>
          <p:cNvSpPr/>
          <p:nvPr/>
        </p:nvSpPr>
        <p:spPr>
          <a:xfrm>
            <a:off x="589982" y="4897421"/>
            <a:ext cx="6392423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Positionale Encodierung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89982" y="5137996"/>
            <a:ext cx="6392423" cy="189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 Transformer keine sequentielle Verarbeitung nutzen, wird die Position jedes Wortes explizit kodiert.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46543" y="5679290"/>
            <a:ext cx="6810565" cy="830557"/>
          </a:xfrm>
          <a:custGeom>
            <a:avLst/>
            <a:gdLst/>
            <a:ahLst/>
            <a:cxnLst/>
            <a:rect l="l" t="t" r="r" b="b"/>
            <a:pathLst>
              <a:path w="6810565" h="830557">
                <a:moveTo>
                  <a:pt x="103105" y="0"/>
                </a:moveTo>
                <a:lnTo>
                  <a:pt x="6707460" y="0"/>
                </a:lnTo>
                <a:cubicBezTo>
                  <a:pt x="6764403" y="0"/>
                  <a:pt x="6810565" y="46162"/>
                  <a:pt x="6810565" y="103105"/>
                </a:cubicBezTo>
                <a:lnTo>
                  <a:pt x="6810565" y="727451"/>
                </a:lnTo>
                <a:cubicBezTo>
                  <a:pt x="6810565" y="784395"/>
                  <a:pt x="6764403" y="830557"/>
                  <a:pt x="6707460" y="830557"/>
                </a:cubicBezTo>
                <a:lnTo>
                  <a:pt x="103105" y="830557"/>
                </a:lnTo>
                <a:cubicBezTo>
                  <a:pt x="46200" y="830557"/>
                  <a:pt x="0" y="784357"/>
                  <a:pt x="0" y="727451"/>
                </a:cubicBezTo>
                <a:lnTo>
                  <a:pt x="0" y="103105"/>
                </a:lnTo>
                <a:cubicBezTo>
                  <a:pt x="0" y="46200"/>
                  <a:pt x="46200" y="0"/>
                  <a:pt x="103105" y="0"/>
                </a:cubicBezTo>
                <a:close/>
              </a:path>
            </a:pathLst>
          </a:custGeom>
          <a:gradFill rotWithShape="1" flip="none">
            <a:gsLst>
              <a:gs pos="0">
                <a:srgbClr val="6366F1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8467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52510" y="5785259"/>
            <a:ext cx="6667366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Warum Transformer?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52510" y="6025834"/>
            <a:ext cx="6667366" cy="3780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Parallelisierbar (schnelleres Training), lange Abhängigkeiten (kontextübergreifendes Verständnis) und </a:t>
            </a:r>
            <a:pPr>
              <a:lnSpc>
                <a:spcPct val="110000"/>
              </a:lnSpc>
            </a:pPr>
            <a:r>
              <a:rPr lang="en-US" sz="1082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überlegene Leistung</a:t>
            </a:r>
            <a:pPr>
              <a:lnSpc>
                <a:spcPct val="11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in fast allen NLP-Aufgaben.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302634" y="1308843"/>
            <a:ext cx="4542286" cy="3330819"/>
          </a:xfrm>
          <a:custGeom>
            <a:avLst/>
            <a:gdLst/>
            <a:ahLst/>
            <a:cxnLst/>
            <a:rect l="l" t="t" r="r" b="b"/>
            <a:pathLst>
              <a:path w="4542286" h="3330819">
                <a:moveTo>
                  <a:pt x="103089" y="0"/>
                </a:moveTo>
                <a:lnTo>
                  <a:pt x="4439197" y="0"/>
                </a:lnTo>
                <a:cubicBezTo>
                  <a:pt x="4496132" y="0"/>
                  <a:pt x="4542286" y="46154"/>
                  <a:pt x="4542286" y="103089"/>
                </a:cubicBezTo>
                <a:lnTo>
                  <a:pt x="4542286" y="3227730"/>
                </a:lnTo>
                <a:cubicBezTo>
                  <a:pt x="4542286" y="3284664"/>
                  <a:pt x="4496132" y="3330819"/>
                  <a:pt x="4439197" y="3330819"/>
                </a:cubicBezTo>
                <a:lnTo>
                  <a:pt x="103089" y="3330819"/>
                </a:lnTo>
                <a:cubicBezTo>
                  <a:pt x="46154" y="3330819"/>
                  <a:pt x="0" y="3284664"/>
                  <a:pt x="0" y="3227730"/>
                </a:cubicBezTo>
                <a:lnTo>
                  <a:pt x="0" y="103089"/>
                </a:lnTo>
                <a:cubicBezTo>
                  <a:pt x="0" y="46193"/>
                  <a:pt x="46193" y="0"/>
                  <a:pt x="103089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369938" y="1414811"/>
            <a:ext cx="4407679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Transformer-Architektur</a:t>
            </a:r>
            <a:endParaRPr lang="en-US" sz="1600" dirty="0"/>
          </a:p>
        </p:txBody>
      </p:sp>
      <p:pic>
        <p:nvPicPr>
          <p:cNvPr id="27" name="Image 0" descr="https://kimi-web-img.moonshot.cn/img/jalammar.github.io/94b14d2e9abf2d9b8619a576a10cb9551dc553f0.png">    </p:cNvPr>
          <p:cNvPicPr>
            <a:picLocks noChangeAspect="1"/>
          </p:cNvPicPr>
          <p:nvPr/>
        </p:nvPicPr>
        <p:blipFill>
          <a:blip r:embed="rId1"/>
          <a:srcRect l="0" r="0" t="65" b="65"/>
          <a:stretch/>
        </p:blipFill>
        <p:spPr>
          <a:xfrm>
            <a:off x="7408602" y="1780507"/>
            <a:ext cx="4330351" cy="2457302"/>
          </a:xfrm>
          <a:prstGeom prst="roundRect">
            <a:avLst>
              <a:gd name="adj" fmla="val 2797"/>
            </a:avLst>
          </a:prstGeom>
        </p:spPr>
      </p:pic>
      <p:sp>
        <p:nvSpPr>
          <p:cNvPr id="28" name="Text 25"/>
          <p:cNvSpPr/>
          <p:nvPr/>
        </p:nvSpPr>
        <p:spPr>
          <a:xfrm>
            <a:off x="7378530" y="4364719"/>
            <a:ext cx="4390495" cy="1718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Quelle: The Illustrated Transformer (Jay Alammar)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7302634" y="4751358"/>
            <a:ext cx="4542286" cy="1758489"/>
          </a:xfrm>
          <a:custGeom>
            <a:avLst/>
            <a:gdLst/>
            <a:ahLst/>
            <a:cxnLst/>
            <a:rect l="l" t="t" r="r" b="b"/>
            <a:pathLst>
              <a:path w="4542286" h="1758489">
                <a:moveTo>
                  <a:pt x="103100" y="0"/>
                </a:moveTo>
                <a:lnTo>
                  <a:pt x="4439186" y="0"/>
                </a:lnTo>
                <a:cubicBezTo>
                  <a:pt x="4496127" y="0"/>
                  <a:pt x="4542286" y="46160"/>
                  <a:pt x="4542286" y="103100"/>
                </a:cubicBezTo>
                <a:lnTo>
                  <a:pt x="4542286" y="1655389"/>
                </a:lnTo>
                <a:cubicBezTo>
                  <a:pt x="4542286" y="1712330"/>
                  <a:pt x="4496127" y="1758489"/>
                  <a:pt x="4439186" y="1758489"/>
                </a:cubicBezTo>
                <a:lnTo>
                  <a:pt x="103100" y="1758489"/>
                </a:lnTo>
                <a:cubicBezTo>
                  <a:pt x="46160" y="1758489"/>
                  <a:pt x="0" y="1712330"/>
                  <a:pt x="0" y="1655389"/>
                </a:cubicBezTo>
                <a:lnTo>
                  <a:pt x="0" y="103100"/>
                </a:lnTo>
                <a:cubicBezTo>
                  <a:pt x="0" y="46198"/>
                  <a:pt x="46198" y="0"/>
                  <a:pt x="103100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7442970" y="4891694"/>
            <a:ext cx="4338943" cy="240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Architektur-Vergleich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7442970" y="5201005"/>
            <a:ext cx="4261615" cy="343679"/>
          </a:xfrm>
          <a:custGeom>
            <a:avLst/>
            <a:gdLst/>
            <a:ahLst/>
            <a:cxnLst/>
            <a:rect l="l" t="t" r="r" b="b"/>
            <a:pathLst>
              <a:path w="4261615" h="343679">
                <a:moveTo>
                  <a:pt x="68736" y="0"/>
                </a:moveTo>
                <a:lnTo>
                  <a:pt x="4192879" y="0"/>
                </a:lnTo>
                <a:cubicBezTo>
                  <a:pt x="4230841" y="0"/>
                  <a:pt x="4261615" y="30774"/>
                  <a:pt x="4261615" y="68736"/>
                </a:cubicBezTo>
                <a:lnTo>
                  <a:pt x="4261615" y="274943"/>
                </a:lnTo>
                <a:cubicBezTo>
                  <a:pt x="4261615" y="312905"/>
                  <a:pt x="4230841" y="343679"/>
                  <a:pt x="4192879" y="343679"/>
                </a:cubicBezTo>
                <a:lnTo>
                  <a:pt x="68736" y="343679"/>
                </a:lnTo>
                <a:cubicBezTo>
                  <a:pt x="30799" y="343679"/>
                  <a:pt x="0" y="312879"/>
                  <a:pt x="0" y="274943"/>
                </a:cubicBezTo>
                <a:lnTo>
                  <a:pt x="0" y="68736"/>
                </a:lnTo>
                <a:cubicBezTo>
                  <a:pt x="0" y="30799"/>
                  <a:pt x="30799" y="0"/>
                  <a:pt x="6873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2" name="Shape 29"/>
          <p:cNvSpPr/>
          <p:nvPr/>
        </p:nvSpPr>
        <p:spPr>
          <a:xfrm>
            <a:off x="7511706" y="5338476"/>
            <a:ext cx="68736" cy="68736"/>
          </a:xfrm>
          <a:custGeom>
            <a:avLst/>
            <a:gdLst/>
            <a:ahLst/>
            <a:cxnLst/>
            <a:rect l="l" t="t" r="r" b="b"/>
            <a:pathLst>
              <a:path w="68736" h="68736">
                <a:moveTo>
                  <a:pt x="34368" y="0"/>
                </a:moveTo>
                <a:lnTo>
                  <a:pt x="34368" y="0"/>
                </a:lnTo>
                <a:cubicBezTo>
                  <a:pt x="53336" y="0"/>
                  <a:pt x="68736" y="15400"/>
                  <a:pt x="68736" y="34368"/>
                </a:cubicBezTo>
                <a:lnTo>
                  <a:pt x="68736" y="34368"/>
                </a:lnTo>
                <a:cubicBezTo>
                  <a:pt x="68736" y="53336"/>
                  <a:pt x="53336" y="68736"/>
                  <a:pt x="34368" y="68736"/>
                </a:cubicBezTo>
                <a:lnTo>
                  <a:pt x="34368" y="68736"/>
                </a:lnTo>
                <a:cubicBezTo>
                  <a:pt x="15400" y="68736"/>
                  <a:pt x="0" y="53336"/>
                  <a:pt x="0" y="34368"/>
                </a:cubicBezTo>
                <a:lnTo>
                  <a:pt x="0" y="34368"/>
                </a:lnTo>
                <a:cubicBezTo>
                  <a:pt x="0" y="15400"/>
                  <a:pt x="15400" y="0"/>
                  <a:pt x="34368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3" name="Text 30"/>
          <p:cNvSpPr/>
          <p:nvPr/>
        </p:nvSpPr>
        <p:spPr>
          <a:xfrm>
            <a:off x="7649177" y="5269741"/>
            <a:ext cx="910748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Encoder-Only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11298883" y="5269741"/>
            <a:ext cx="403822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BERT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7442970" y="5613419"/>
            <a:ext cx="4261615" cy="343679"/>
          </a:xfrm>
          <a:custGeom>
            <a:avLst/>
            <a:gdLst/>
            <a:ahLst/>
            <a:cxnLst/>
            <a:rect l="l" t="t" r="r" b="b"/>
            <a:pathLst>
              <a:path w="4261615" h="343679">
                <a:moveTo>
                  <a:pt x="68736" y="0"/>
                </a:moveTo>
                <a:lnTo>
                  <a:pt x="4192879" y="0"/>
                </a:lnTo>
                <a:cubicBezTo>
                  <a:pt x="4230841" y="0"/>
                  <a:pt x="4261615" y="30774"/>
                  <a:pt x="4261615" y="68736"/>
                </a:cubicBezTo>
                <a:lnTo>
                  <a:pt x="4261615" y="274943"/>
                </a:lnTo>
                <a:cubicBezTo>
                  <a:pt x="4261615" y="312905"/>
                  <a:pt x="4230841" y="343679"/>
                  <a:pt x="4192879" y="343679"/>
                </a:cubicBezTo>
                <a:lnTo>
                  <a:pt x="68736" y="343679"/>
                </a:lnTo>
                <a:cubicBezTo>
                  <a:pt x="30799" y="343679"/>
                  <a:pt x="0" y="312879"/>
                  <a:pt x="0" y="274943"/>
                </a:cubicBezTo>
                <a:lnTo>
                  <a:pt x="0" y="68736"/>
                </a:lnTo>
                <a:cubicBezTo>
                  <a:pt x="0" y="30799"/>
                  <a:pt x="30799" y="0"/>
                  <a:pt x="6873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6" name="Shape 33"/>
          <p:cNvSpPr/>
          <p:nvPr/>
        </p:nvSpPr>
        <p:spPr>
          <a:xfrm>
            <a:off x="7511706" y="5750891"/>
            <a:ext cx="68736" cy="68736"/>
          </a:xfrm>
          <a:custGeom>
            <a:avLst/>
            <a:gdLst/>
            <a:ahLst/>
            <a:cxnLst/>
            <a:rect l="l" t="t" r="r" b="b"/>
            <a:pathLst>
              <a:path w="68736" h="68736">
                <a:moveTo>
                  <a:pt x="34368" y="0"/>
                </a:moveTo>
                <a:lnTo>
                  <a:pt x="34368" y="0"/>
                </a:lnTo>
                <a:cubicBezTo>
                  <a:pt x="53336" y="0"/>
                  <a:pt x="68736" y="15400"/>
                  <a:pt x="68736" y="34368"/>
                </a:cubicBezTo>
                <a:lnTo>
                  <a:pt x="68736" y="34368"/>
                </a:lnTo>
                <a:cubicBezTo>
                  <a:pt x="68736" y="53336"/>
                  <a:pt x="53336" y="68736"/>
                  <a:pt x="34368" y="68736"/>
                </a:cubicBezTo>
                <a:lnTo>
                  <a:pt x="34368" y="68736"/>
                </a:lnTo>
                <a:cubicBezTo>
                  <a:pt x="15400" y="68736"/>
                  <a:pt x="0" y="53336"/>
                  <a:pt x="0" y="34368"/>
                </a:cubicBezTo>
                <a:lnTo>
                  <a:pt x="0" y="34368"/>
                </a:lnTo>
                <a:cubicBezTo>
                  <a:pt x="0" y="15400"/>
                  <a:pt x="15400" y="0"/>
                  <a:pt x="34368" y="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7" name="Text 34"/>
          <p:cNvSpPr/>
          <p:nvPr/>
        </p:nvSpPr>
        <p:spPr>
          <a:xfrm>
            <a:off x="7649177" y="5682155"/>
            <a:ext cx="919340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Decoder-Only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11370930" y="5682155"/>
            <a:ext cx="335087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GPT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7442970" y="6025834"/>
            <a:ext cx="4261615" cy="343679"/>
          </a:xfrm>
          <a:custGeom>
            <a:avLst/>
            <a:gdLst/>
            <a:ahLst/>
            <a:cxnLst/>
            <a:rect l="l" t="t" r="r" b="b"/>
            <a:pathLst>
              <a:path w="4261615" h="343679">
                <a:moveTo>
                  <a:pt x="68736" y="0"/>
                </a:moveTo>
                <a:lnTo>
                  <a:pt x="4192879" y="0"/>
                </a:lnTo>
                <a:cubicBezTo>
                  <a:pt x="4230841" y="0"/>
                  <a:pt x="4261615" y="30774"/>
                  <a:pt x="4261615" y="68736"/>
                </a:cubicBezTo>
                <a:lnTo>
                  <a:pt x="4261615" y="274943"/>
                </a:lnTo>
                <a:cubicBezTo>
                  <a:pt x="4261615" y="312905"/>
                  <a:pt x="4230841" y="343679"/>
                  <a:pt x="4192879" y="343679"/>
                </a:cubicBezTo>
                <a:lnTo>
                  <a:pt x="68736" y="343679"/>
                </a:lnTo>
                <a:cubicBezTo>
                  <a:pt x="30799" y="343679"/>
                  <a:pt x="0" y="312879"/>
                  <a:pt x="0" y="274943"/>
                </a:cubicBezTo>
                <a:lnTo>
                  <a:pt x="0" y="68736"/>
                </a:lnTo>
                <a:cubicBezTo>
                  <a:pt x="0" y="30799"/>
                  <a:pt x="30799" y="0"/>
                  <a:pt x="6873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0" name="Shape 37"/>
          <p:cNvSpPr/>
          <p:nvPr/>
        </p:nvSpPr>
        <p:spPr>
          <a:xfrm>
            <a:off x="7511706" y="6163305"/>
            <a:ext cx="68736" cy="68736"/>
          </a:xfrm>
          <a:custGeom>
            <a:avLst/>
            <a:gdLst/>
            <a:ahLst/>
            <a:cxnLst/>
            <a:rect l="l" t="t" r="r" b="b"/>
            <a:pathLst>
              <a:path w="68736" h="68736">
                <a:moveTo>
                  <a:pt x="34368" y="0"/>
                </a:moveTo>
                <a:lnTo>
                  <a:pt x="34368" y="0"/>
                </a:lnTo>
                <a:cubicBezTo>
                  <a:pt x="53336" y="0"/>
                  <a:pt x="68736" y="15400"/>
                  <a:pt x="68736" y="34368"/>
                </a:cubicBezTo>
                <a:lnTo>
                  <a:pt x="68736" y="34368"/>
                </a:lnTo>
                <a:cubicBezTo>
                  <a:pt x="68736" y="53336"/>
                  <a:pt x="53336" y="68736"/>
                  <a:pt x="34368" y="68736"/>
                </a:cubicBezTo>
                <a:lnTo>
                  <a:pt x="34368" y="68736"/>
                </a:lnTo>
                <a:cubicBezTo>
                  <a:pt x="15400" y="68736"/>
                  <a:pt x="0" y="53336"/>
                  <a:pt x="0" y="34368"/>
                </a:cubicBezTo>
                <a:lnTo>
                  <a:pt x="0" y="34368"/>
                </a:lnTo>
                <a:cubicBezTo>
                  <a:pt x="0" y="15400"/>
                  <a:pt x="15400" y="0"/>
                  <a:pt x="34368" y="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1" name="Text 38"/>
          <p:cNvSpPr/>
          <p:nvPr/>
        </p:nvSpPr>
        <p:spPr>
          <a:xfrm>
            <a:off x="7649177" y="6094569"/>
            <a:ext cx="1151323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Encoder-Decoder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11471528" y="6094569"/>
            <a:ext cx="231983" cy="20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T5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Skalierung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Parameter, Daten &amp; Rechenleistung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952500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Skalierungsgesetze der LLM-Entwicklung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0146" y="1272646"/>
            <a:ext cx="7649104" cy="4355042"/>
          </a:xfrm>
          <a:custGeom>
            <a:avLst/>
            <a:gdLst/>
            <a:ahLst/>
            <a:cxnLst/>
            <a:rect l="l" t="t" r="r" b="b"/>
            <a:pathLst>
              <a:path w="7649104" h="4355042">
                <a:moveTo>
                  <a:pt x="95245" y="0"/>
                </a:moveTo>
                <a:lnTo>
                  <a:pt x="7553859" y="0"/>
                </a:lnTo>
                <a:cubicBezTo>
                  <a:pt x="7606462" y="0"/>
                  <a:pt x="7649104" y="42643"/>
                  <a:pt x="7649104" y="95245"/>
                </a:cubicBezTo>
                <a:lnTo>
                  <a:pt x="7649104" y="4259797"/>
                </a:lnTo>
                <a:cubicBezTo>
                  <a:pt x="7649104" y="4312399"/>
                  <a:pt x="7606462" y="4355042"/>
                  <a:pt x="7553859" y="4355042"/>
                </a:cubicBezTo>
                <a:lnTo>
                  <a:pt x="95245" y="4355042"/>
                </a:lnTo>
                <a:cubicBezTo>
                  <a:pt x="42643" y="4355042"/>
                  <a:pt x="0" y="4312399"/>
                  <a:pt x="0" y="4259797"/>
                </a:cubicBezTo>
                <a:lnTo>
                  <a:pt x="0" y="95245"/>
                </a:lnTo>
                <a:cubicBezTo>
                  <a:pt x="0" y="42643"/>
                  <a:pt x="42643" y="0"/>
                  <a:pt x="95245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81542" y="1434042"/>
            <a:ext cx="7405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Parameter-Entwicklung</a:t>
            </a:r>
            <a:endParaRPr lang="en-US" sz="1600" dirty="0"/>
          </a:p>
        </p:txBody>
      </p:sp>
      <p:pic>
        <p:nvPicPr>
          <p:cNvPr id="7" name="Image 0" descr="https://kimi-img.moonshot.cn/pub/slides/26-02-11-05:11:45-d65pu4d3v89hp15ckdk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1542" y="1751544"/>
            <a:ext cx="5969000" cy="1905000"/>
          </a:xfrm>
          <a:prstGeom prst="roundRect">
            <a:avLst>
              <a:gd name="adj" fmla="val 0"/>
            </a:avLst>
          </a:prstGeom>
        </p:spPr>
      </p:pic>
      <p:sp>
        <p:nvSpPr>
          <p:cNvPr id="8" name="Shape 5"/>
          <p:cNvSpPr/>
          <p:nvPr/>
        </p:nvSpPr>
        <p:spPr>
          <a:xfrm>
            <a:off x="320146" y="5759980"/>
            <a:ext cx="7649104" cy="1529292"/>
          </a:xfrm>
          <a:custGeom>
            <a:avLst/>
            <a:gdLst/>
            <a:ahLst/>
            <a:cxnLst/>
            <a:rect l="l" t="t" r="r" b="b"/>
            <a:pathLst>
              <a:path w="7649104" h="1529292">
                <a:moveTo>
                  <a:pt x="95244" y="0"/>
                </a:moveTo>
                <a:lnTo>
                  <a:pt x="7553860" y="0"/>
                </a:lnTo>
                <a:cubicBezTo>
                  <a:pt x="7606462" y="0"/>
                  <a:pt x="7649104" y="42642"/>
                  <a:pt x="7649104" y="95244"/>
                </a:cubicBezTo>
                <a:lnTo>
                  <a:pt x="7649104" y="1434047"/>
                </a:lnTo>
                <a:cubicBezTo>
                  <a:pt x="7649104" y="1486649"/>
                  <a:pt x="7606462" y="1529292"/>
                  <a:pt x="7553860" y="1529292"/>
                </a:cubicBezTo>
                <a:lnTo>
                  <a:pt x="95244" y="1529292"/>
                </a:lnTo>
                <a:cubicBezTo>
                  <a:pt x="42642" y="1529292"/>
                  <a:pt x="0" y="1486649"/>
                  <a:pt x="0" y="1434047"/>
                </a:cubicBezTo>
                <a:lnTo>
                  <a:pt x="0" y="95244"/>
                </a:lnTo>
                <a:cubicBezTo>
                  <a:pt x="0" y="42642"/>
                  <a:pt x="42642" y="0"/>
                  <a:pt x="95244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1542" y="5921375"/>
            <a:ext cx="7405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Zwei Entwicklungsphasen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97417" y="6238875"/>
            <a:ext cx="3579813" cy="889000"/>
          </a:xfrm>
          <a:custGeom>
            <a:avLst/>
            <a:gdLst/>
            <a:ahLst/>
            <a:cxnLst/>
            <a:rect l="l" t="t" r="r" b="b"/>
            <a:pathLst>
              <a:path w="3579813" h="889000">
                <a:moveTo>
                  <a:pt x="31750" y="0"/>
                </a:moveTo>
                <a:lnTo>
                  <a:pt x="3516311" y="0"/>
                </a:lnTo>
                <a:cubicBezTo>
                  <a:pt x="3551382" y="0"/>
                  <a:pt x="3579813" y="28430"/>
                  <a:pt x="3579813" y="63501"/>
                </a:cubicBezTo>
                <a:lnTo>
                  <a:pt x="3579813" y="825499"/>
                </a:lnTo>
                <a:cubicBezTo>
                  <a:pt x="3579813" y="860570"/>
                  <a:pt x="3551382" y="889000"/>
                  <a:pt x="3516311" y="889000"/>
                </a:cubicBezTo>
                <a:lnTo>
                  <a:pt x="31750" y="889000"/>
                </a:lnTo>
                <a:cubicBezTo>
                  <a:pt x="14215" y="889000"/>
                  <a:pt x="0" y="874785"/>
                  <a:pt x="0" y="857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Shape 8"/>
          <p:cNvSpPr/>
          <p:nvPr/>
        </p:nvSpPr>
        <p:spPr>
          <a:xfrm>
            <a:off x="497417" y="6238875"/>
            <a:ext cx="31750" cy="889000"/>
          </a:xfrm>
          <a:custGeom>
            <a:avLst/>
            <a:gdLst/>
            <a:ahLst/>
            <a:cxnLst/>
            <a:rect l="l" t="t" r="r" b="b"/>
            <a:pathLst>
              <a:path w="31750" h="889000">
                <a:moveTo>
                  <a:pt x="31750" y="0"/>
                </a:moveTo>
                <a:lnTo>
                  <a:pt x="31750" y="0"/>
                </a:lnTo>
                <a:lnTo>
                  <a:pt x="31750" y="889000"/>
                </a:lnTo>
                <a:lnTo>
                  <a:pt x="31750" y="889000"/>
                </a:lnTo>
                <a:cubicBezTo>
                  <a:pt x="14227" y="889000"/>
                  <a:pt x="0" y="874773"/>
                  <a:pt x="0" y="857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2" name="Text 9"/>
          <p:cNvSpPr/>
          <p:nvPr/>
        </p:nvSpPr>
        <p:spPr>
          <a:xfrm>
            <a:off x="640292" y="6365875"/>
            <a:ext cx="29368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901568" y="6397625"/>
            <a:ext cx="1222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Parameterskalierung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40292" y="6683375"/>
            <a:ext cx="33655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GPT-3 → GPT-4: Parameterwachstum als Haupttreiber der Leistungssteigerung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4222750" y="6238875"/>
            <a:ext cx="3579813" cy="889000"/>
          </a:xfrm>
          <a:custGeom>
            <a:avLst/>
            <a:gdLst/>
            <a:ahLst/>
            <a:cxnLst/>
            <a:rect l="l" t="t" r="r" b="b"/>
            <a:pathLst>
              <a:path w="3579813" h="889000">
                <a:moveTo>
                  <a:pt x="31750" y="0"/>
                </a:moveTo>
                <a:lnTo>
                  <a:pt x="3516311" y="0"/>
                </a:lnTo>
                <a:cubicBezTo>
                  <a:pt x="3551382" y="0"/>
                  <a:pt x="3579813" y="28430"/>
                  <a:pt x="3579813" y="63501"/>
                </a:cubicBezTo>
                <a:lnTo>
                  <a:pt x="3579813" y="825499"/>
                </a:lnTo>
                <a:cubicBezTo>
                  <a:pt x="3579813" y="860570"/>
                  <a:pt x="3551382" y="889000"/>
                  <a:pt x="3516311" y="889000"/>
                </a:cubicBezTo>
                <a:lnTo>
                  <a:pt x="31750" y="889000"/>
                </a:lnTo>
                <a:cubicBezTo>
                  <a:pt x="14215" y="889000"/>
                  <a:pt x="0" y="874785"/>
                  <a:pt x="0" y="857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6" name="Shape 13"/>
          <p:cNvSpPr/>
          <p:nvPr/>
        </p:nvSpPr>
        <p:spPr>
          <a:xfrm>
            <a:off x="4222750" y="6238875"/>
            <a:ext cx="31750" cy="889000"/>
          </a:xfrm>
          <a:custGeom>
            <a:avLst/>
            <a:gdLst/>
            <a:ahLst/>
            <a:cxnLst/>
            <a:rect l="l" t="t" r="r" b="b"/>
            <a:pathLst>
              <a:path w="31750" h="889000">
                <a:moveTo>
                  <a:pt x="31750" y="0"/>
                </a:moveTo>
                <a:lnTo>
                  <a:pt x="31750" y="0"/>
                </a:lnTo>
                <a:lnTo>
                  <a:pt x="31750" y="889000"/>
                </a:lnTo>
                <a:lnTo>
                  <a:pt x="31750" y="889000"/>
                </a:lnTo>
                <a:cubicBezTo>
                  <a:pt x="14227" y="889000"/>
                  <a:pt x="0" y="874773"/>
                  <a:pt x="0" y="857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17" name="Text 14"/>
          <p:cNvSpPr/>
          <p:nvPr/>
        </p:nvSpPr>
        <p:spPr>
          <a:xfrm>
            <a:off x="4365625" y="6365875"/>
            <a:ext cx="3254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10B98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661380" y="6397625"/>
            <a:ext cx="144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Architektur-Optimierung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365625" y="6683375"/>
            <a:ext cx="33655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GPT-4 → heute: Fokus auf Effizienz, Multimodalität und Kontextfenster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8130646" y="1272646"/>
            <a:ext cx="3743854" cy="2958042"/>
          </a:xfrm>
          <a:custGeom>
            <a:avLst/>
            <a:gdLst/>
            <a:ahLst/>
            <a:cxnLst/>
            <a:rect l="l" t="t" r="r" b="b"/>
            <a:pathLst>
              <a:path w="3743854" h="2958042">
                <a:moveTo>
                  <a:pt x="95249" y="0"/>
                </a:moveTo>
                <a:lnTo>
                  <a:pt x="3648605" y="0"/>
                </a:lnTo>
                <a:cubicBezTo>
                  <a:pt x="3701210" y="0"/>
                  <a:pt x="3743854" y="42644"/>
                  <a:pt x="3743854" y="95249"/>
                </a:cubicBezTo>
                <a:lnTo>
                  <a:pt x="3743854" y="2862793"/>
                </a:lnTo>
                <a:cubicBezTo>
                  <a:pt x="3743854" y="2915397"/>
                  <a:pt x="3701210" y="2958042"/>
                  <a:pt x="3648605" y="2958042"/>
                </a:cubicBezTo>
                <a:lnTo>
                  <a:pt x="95249" y="2958042"/>
                </a:lnTo>
                <a:cubicBezTo>
                  <a:pt x="42644" y="2958042"/>
                  <a:pt x="0" y="2915397"/>
                  <a:pt x="0" y="2862793"/>
                </a:cubicBezTo>
                <a:lnTo>
                  <a:pt x="0" y="95249"/>
                </a:lnTo>
                <a:cubicBezTo>
                  <a:pt x="0" y="42644"/>
                  <a:pt x="42644" y="0"/>
                  <a:pt x="95249" y="0"/>
                </a:cubicBezTo>
                <a:close/>
              </a:path>
            </a:pathLst>
          </a:custGeom>
          <a:gradFill rotWithShape="1" flip="none">
            <a:gsLst>
              <a:gs pos="0">
                <a:srgbClr val="6366F1">
                  <a:alpha val="20000"/>
                </a:srgbClr>
              </a:gs>
              <a:gs pos="100000">
                <a:srgbClr val="6366F1">
                  <a:alpha val="5000"/>
                </a:srgbClr>
              </a:gs>
            </a:gsLst>
            <a:lin ang="2700000" scaled="1"/>
          </a:gradFill>
          <a:ln w="8467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9876234" y="1434042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250031" y="114858"/>
                </a:moveTo>
                <a:cubicBezTo>
                  <a:pt x="241771" y="120328"/>
                  <a:pt x="232283" y="124737"/>
                  <a:pt x="222405" y="128253"/>
                </a:cubicBezTo>
                <a:cubicBezTo>
                  <a:pt x="196174" y="137629"/>
                  <a:pt x="161739" y="142875"/>
                  <a:pt x="125016" y="142875"/>
                </a:cubicBezTo>
                <a:cubicBezTo>
                  <a:pt x="88292" y="142875"/>
                  <a:pt x="53801" y="137573"/>
                  <a:pt x="27626" y="128253"/>
                </a:cubicBezTo>
                <a:cubicBezTo>
                  <a:pt x="17804" y="124737"/>
                  <a:pt x="8260" y="120328"/>
                  <a:pt x="0" y="114858"/>
                </a:cubicBezTo>
                <a:lnTo>
                  <a:pt x="0" y="160734"/>
                </a:lnTo>
                <a:cubicBezTo>
                  <a:pt x="0" y="185403"/>
                  <a:pt x="55978" y="205383"/>
                  <a:pt x="125016" y="205383"/>
                </a:cubicBezTo>
                <a:cubicBezTo>
                  <a:pt x="194053" y="205383"/>
                  <a:pt x="250031" y="185403"/>
                  <a:pt x="250031" y="160734"/>
                </a:cubicBezTo>
                <a:lnTo>
                  <a:pt x="250031" y="114858"/>
                </a:lnTo>
                <a:close/>
                <a:moveTo>
                  <a:pt x="250031" y="71438"/>
                </a:moveTo>
                <a:lnTo>
                  <a:pt x="250031" y="44648"/>
                </a:lnTo>
                <a:cubicBezTo>
                  <a:pt x="250031" y="19980"/>
                  <a:pt x="194053" y="0"/>
                  <a:pt x="125016" y="0"/>
                </a:cubicBezTo>
                <a:cubicBezTo>
                  <a:pt x="55978" y="0"/>
                  <a:pt x="0" y="19980"/>
                  <a:pt x="0" y="44648"/>
                </a:cubicBezTo>
                <a:lnTo>
                  <a:pt x="0" y="71438"/>
                </a:lnTo>
                <a:cubicBezTo>
                  <a:pt x="0" y="96106"/>
                  <a:pt x="55978" y="116086"/>
                  <a:pt x="125016" y="116086"/>
                </a:cubicBezTo>
                <a:cubicBezTo>
                  <a:pt x="194053" y="116086"/>
                  <a:pt x="250031" y="96106"/>
                  <a:pt x="250031" y="71438"/>
                </a:cubicBezTo>
                <a:close/>
                <a:moveTo>
                  <a:pt x="222405" y="217550"/>
                </a:moveTo>
                <a:cubicBezTo>
                  <a:pt x="196230" y="226870"/>
                  <a:pt x="161795" y="232172"/>
                  <a:pt x="125016" y="232172"/>
                </a:cubicBezTo>
                <a:cubicBezTo>
                  <a:pt x="88236" y="232172"/>
                  <a:pt x="53801" y="226870"/>
                  <a:pt x="27626" y="217550"/>
                </a:cubicBezTo>
                <a:cubicBezTo>
                  <a:pt x="17804" y="214033"/>
                  <a:pt x="8260" y="209624"/>
                  <a:pt x="0" y="204155"/>
                </a:cubicBezTo>
                <a:lnTo>
                  <a:pt x="0" y="241102"/>
                </a:lnTo>
                <a:cubicBezTo>
                  <a:pt x="0" y="265770"/>
                  <a:pt x="55978" y="285750"/>
                  <a:pt x="125016" y="285750"/>
                </a:cubicBezTo>
                <a:cubicBezTo>
                  <a:pt x="194053" y="285750"/>
                  <a:pt x="250031" y="265770"/>
                  <a:pt x="250031" y="241102"/>
                </a:cubicBezTo>
                <a:lnTo>
                  <a:pt x="250031" y="204155"/>
                </a:lnTo>
                <a:cubicBezTo>
                  <a:pt x="241771" y="209624"/>
                  <a:pt x="232283" y="214033"/>
                  <a:pt x="222405" y="21755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2" name="Text 19"/>
          <p:cNvSpPr/>
          <p:nvPr/>
        </p:nvSpPr>
        <p:spPr>
          <a:xfrm>
            <a:off x="8252355" y="1815044"/>
            <a:ext cx="3500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Trainingsdaten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8292042" y="2164294"/>
            <a:ext cx="3421063" cy="666750"/>
          </a:xfrm>
          <a:custGeom>
            <a:avLst/>
            <a:gdLst/>
            <a:ahLst/>
            <a:cxnLst/>
            <a:rect l="l" t="t" r="r" b="b"/>
            <a:pathLst>
              <a:path w="3421063" h="666750">
                <a:moveTo>
                  <a:pt x="63501" y="0"/>
                </a:moveTo>
                <a:lnTo>
                  <a:pt x="3357561" y="0"/>
                </a:lnTo>
                <a:cubicBezTo>
                  <a:pt x="3392632" y="0"/>
                  <a:pt x="3421063" y="28430"/>
                  <a:pt x="3421063" y="63501"/>
                </a:cubicBezTo>
                <a:lnTo>
                  <a:pt x="3421063" y="603249"/>
                </a:lnTo>
                <a:cubicBezTo>
                  <a:pt x="3421063" y="638320"/>
                  <a:pt x="3392632" y="666750"/>
                  <a:pt x="3357561" y="666750"/>
                </a:cubicBezTo>
                <a:lnTo>
                  <a:pt x="63501" y="666750"/>
                </a:lnTo>
                <a:cubicBezTo>
                  <a:pt x="28430" y="666750"/>
                  <a:pt x="0" y="638320"/>
                  <a:pt x="0" y="60324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4" name="Text 21"/>
          <p:cNvSpPr/>
          <p:nvPr/>
        </p:nvSpPr>
        <p:spPr>
          <a:xfrm>
            <a:off x="8327761" y="2259544"/>
            <a:ext cx="33496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13T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359511" y="2577044"/>
            <a:ext cx="328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Tokens (GPT-4)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8292042" y="2926294"/>
            <a:ext cx="3421063" cy="1143000"/>
          </a:xfrm>
          <a:custGeom>
            <a:avLst/>
            <a:gdLst/>
            <a:ahLst/>
            <a:cxnLst/>
            <a:rect l="l" t="t" r="r" b="b"/>
            <a:pathLst>
              <a:path w="3421063" h="1143000">
                <a:moveTo>
                  <a:pt x="63505" y="0"/>
                </a:moveTo>
                <a:lnTo>
                  <a:pt x="3357557" y="0"/>
                </a:lnTo>
                <a:cubicBezTo>
                  <a:pt x="3392630" y="0"/>
                  <a:pt x="3421063" y="28432"/>
                  <a:pt x="3421063" y="63505"/>
                </a:cubicBezTo>
                <a:lnTo>
                  <a:pt x="3421063" y="1079495"/>
                </a:lnTo>
                <a:cubicBezTo>
                  <a:pt x="3421063" y="1114568"/>
                  <a:pt x="3392630" y="1143000"/>
                  <a:pt x="3357557" y="1143000"/>
                </a:cubicBezTo>
                <a:lnTo>
                  <a:pt x="63505" y="1143000"/>
                </a:lnTo>
                <a:cubicBezTo>
                  <a:pt x="28432" y="1143000"/>
                  <a:pt x="0" y="1114568"/>
                  <a:pt x="0" y="1079495"/>
                </a:cubicBezTo>
                <a:lnTo>
                  <a:pt x="0" y="63505"/>
                </a:lnTo>
                <a:cubicBezTo>
                  <a:pt x="0" y="28456"/>
                  <a:pt x="28456" y="0"/>
                  <a:pt x="635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7" name="Text 24"/>
          <p:cNvSpPr/>
          <p:nvPr/>
        </p:nvSpPr>
        <p:spPr>
          <a:xfrm>
            <a:off x="8387292" y="3021544"/>
            <a:ext cx="328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Datenquellen: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8387292" y="329935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813" y="0"/>
                </a:moveTo>
                <a:lnTo>
                  <a:pt x="23813" y="0"/>
                </a:lnTo>
                <a:cubicBezTo>
                  <a:pt x="36955" y="0"/>
                  <a:pt x="47625" y="10670"/>
                  <a:pt x="47625" y="23813"/>
                </a:cubicBezTo>
                <a:lnTo>
                  <a:pt x="47625" y="23813"/>
                </a:lnTo>
                <a:cubicBezTo>
                  <a:pt x="47625" y="36955"/>
                  <a:pt x="36955" y="47625"/>
                  <a:pt x="23813" y="47625"/>
                </a:cubicBezTo>
                <a:lnTo>
                  <a:pt x="23813" y="47625"/>
                </a:lnTo>
                <a:cubicBezTo>
                  <a:pt x="10670" y="47625"/>
                  <a:pt x="0" y="36955"/>
                  <a:pt x="0" y="23813"/>
                </a:cubicBezTo>
                <a:lnTo>
                  <a:pt x="0" y="23813"/>
                </a:lnTo>
                <a:cubicBezTo>
                  <a:pt x="0" y="10670"/>
                  <a:pt x="10670" y="0"/>
                  <a:pt x="23812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9" name="Text 26"/>
          <p:cNvSpPr/>
          <p:nvPr/>
        </p:nvSpPr>
        <p:spPr>
          <a:xfrm>
            <a:off x="8498417" y="3243794"/>
            <a:ext cx="809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Common Crawl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8387292" y="348985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813" y="0"/>
                </a:moveTo>
                <a:lnTo>
                  <a:pt x="23813" y="0"/>
                </a:lnTo>
                <a:cubicBezTo>
                  <a:pt x="36955" y="0"/>
                  <a:pt x="47625" y="10670"/>
                  <a:pt x="47625" y="23813"/>
                </a:cubicBezTo>
                <a:lnTo>
                  <a:pt x="47625" y="23813"/>
                </a:lnTo>
                <a:cubicBezTo>
                  <a:pt x="47625" y="36955"/>
                  <a:pt x="36955" y="47625"/>
                  <a:pt x="23813" y="47625"/>
                </a:cubicBezTo>
                <a:lnTo>
                  <a:pt x="23813" y="47625"/>
                </a:lnTo>
                <a:cubicBezTo>
                  <a:pt x="10670" y="47625"/>
                  <a:pt x="0" y="36955"/>
                  <a:pt x="0" y="23813"/>
                </a:cubicBezTo>
                <a:lnTo>
                  <a:pt x="0" y="23813"/>
                </a:lnTo>
                <a:cubicBezTo>
                  <a:pt x="0" y="10670"/>
                  <a:pt x="10670" y="0"/>
                  <a:pt x="23812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1" name="Text 28"/>
          <p:cNvSpPr/>
          <p:nvPr/>
        </p:nvSpPr>
        <p:spPr>
          <a:xfrm>
            <a:off x="8498417" y="3434294"/>
            <a:ext cx="571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WebText2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8387292" y="368035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813" y="0"/>
                </a:moveTo>
                <a:lnTo>
                  <a:pt x="23813" y="0"/>
                </a:lnTo>
                <a:cubicBezTo>
                  <a:pt x="36955" y="0"/>
                  <a:pt x="47625" y="10670"/>
                  <a:pt x="47625" y="23813"/>
                </a:cubicBezTo>
                <a:lnTo>
                  <a:pt x="47625" y="23813"/>
                </a:lnTo>
                <a:cubicBezTo>
                  <a:pt x="47625" y="36955"/>
                  <a:pt x="36955" y="47625"/>
                  <a:pt x="23813" y="47625"/>
                </a:cubicBezTo>
                <a:lnTo>
                  <a:pt x="23813" y="47625"/>
                </a:lnTo>
                <a:cubicBezTo>
                  <a:pt x="10670" y="47625"/>
                  <a:pt x="0" y="36955"/>
                  <a:pt x="0" y="23813"/>
                </a:cubicBezTo>
                <a:lnTo>
                  <a:pt x="0" y="23813"/>
                </a:lnTo>
                <a:cubicBezTo>
                  <a:pt x="0" y="10670"/>
                  <a:pt x="10670" y="0"/>
                  <a:pt x="23812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3" name="Text 30"/>
          <p:cNvSpPr/>
          <p:nvPr/>
        </p:nvSpPr>
        <p:spPr>
          <a:xfrm>
            <a:off x="8498417" y="3624794"/>
            <a:ext cx="1016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Bücher &amp; Wikipedia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8387292" y="387085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813" y="0"/>
                </a:moveTo>
                <a:lnTo>
                  <a:pt x="23813" y="0"/>
                </a:lnTo>
                <a:cubicBezTo>
                  <a:pt x="36955" y="0"/>
                  <a:pt x="47625" y="10670"/>
                  <a:pt x="47625" y="23813"/>
                </a:cubicBezTo>
                <a:lnTo>
                  <a:pt x="47625" y="23813"/>
                </a:lnTo>
                <a:cubicBezTo>
                  <a:pt x="47625" y="36955"/>
                  <a:pt x="36955" y="47625"/>
                  <a:pt x="23813" y="47625"/>
                </a:cubicBezTo>
                <a:lnTo>
                  <a:pt x="23813" y="47625"/>
                </a:lnTo>
                <a:cubicBezTo>
                  <a:pt x="10670" y="47625"/>
                  <a:pt x="0" y="36955"/>
                  <a:pt x="0" y="23813"/>
                </a:cubicBezTo>
                <a:lnTo>
                  <a:pt x="0" y="23813"/>
                </a:lnTo>
                <a:cubicBezTo>
                  <a:pt x="0" y="10670"/>
                  <a:pt x="10670" y="0"/>
                  <a:pt x="23812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5" name="Text 32"/>
          <p:cNvSpPr/>
          <p:nvPr/>
        </p:nvSpPr>
        <p:spPr>
          <a:xfrm>
            <a:off x="8498417" y="3815294"/>
            <a:ext cx="976312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Code-Repositories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8130646" y="4362980"/>
            <a:ext cx="3743854" cy="2926292"/>
          </a:xfrm>
          <a:custGeom>
            <a:avLst/>
            <a:gdLst/>
            <a:ahLst/>
            <a:cxnLst/>
            <a:rect l="l" t="t" r="r" b="b"/>
            <a:pathLst>
              <a:path w="3743854" h="2926292">
                <a:moveTo>
                  <a:pt x="95251" y="0"/>
                </a:moveTo>
                <a:lnTo>
                  <a:pt x="3648603" y="0"/>
                </a:lnTo>
                <a:cubicBezTo>
                  <a:pt x="3701209" y="0"/>
                  <a:pt x="3743854" y="42645"/>
                  <a:pt x="3743854" y="95251"/>
                </a:cubicBezTo>
                <a:lnTo>
                  <a:pt x="3743854" y="2831041"/>
                </a:lnTo>
                <a:cubicBezTo>
                  <a:pt x="3743854" y="2883646"/>
                  <a:pt x="3701209" y="2926292"/>
                  <a:pt x="3648603" y="2926292"/>
                </a:cubicBezTo>
                <a:lnTo>
                  <a:pt x="95251" y="2926292"/>
                </a:lnTo>
                <a:cubicBezTo>
                  <a:pt x="42645" y="2926292"/>
                  <a:pt x="0" y="2883646"/>
                  <a:pt x="0" y="2831041"/>
                </a:cubicBezTo>
                <a:lnTo>
                  <a:pt x="0" y="95251"/>
                </a:lnTo>
                <a:cubicBezTo>
                  <a:pt x="0" y="42680"/>
                  <a:pt x="42680" y="0"/>
                  <a:pt x="95251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7" name="Shape 34"/>
          <p:cNvSpPr/>
          <p:nvPr/>
        </p:nvSpPr>
        <p:spPr>
          <a:xfrm>
            <a:off x="9876234" y="4524375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35719" y="17859"/>
                </a:moveTo>
                <a:cubicBezTo>
                  <a:pt x="16018" y="17859"/>
                  <a:pt x="0" y="33877"/>
                  <a:pt x="0" y="53578"/>
                </a:cubicBezTo>
                <a:lnTo>
                  <a:pt x="0" y="89297"/>
                </a:lnTo>
                <a:cubicBezTo>
                  <a:pt x="0" y="108998"/>
                  <a:pt x="16018" y="125016"/>
                  <a:pt x="35719" y="125016"/>
                </a:cubicBezTo>
                <a:lnTo>
                  <a:pt x="214313" y="125016"/>
                </a:lnTo>
                <a:cubicBezTo>
                  <a:pt x="234014" y="125016"/>
                  <a:pt x="250031" y="108998"/>
                  <a:pt x="250031" y="89297"/>
                </a:cubicBezTo>
                <a:lnTo>
                  <a:pt x="250031" y="53578"/>
                </a:lnTo>
                <a:cubicBezTo>
                  <a:pt x="250031" y="33877"/>
                  <a:pt x="234014" y="17859"/>
                  <a:pt x="214313" y="17859"/>
                </a:cubicBezTo>
                <a:lnTo>
                  <a:pt x="35719" y="17859"/>
                </a:lnTo>
                <a:close/>
                <a:moveTo>
                  <a:pt x="156270" y="58043"/>
                </a:moveTo>
                <a:cubicBezTo>
                  <a:pt x="163662" y="58043"/>
                  <a:pt x="169664" y="64045"/>
                  <a:pt x="169664" y="71438"/>
                </a:cubicBezTo>
                <a:cubicBezTo>
                  <a:pt x="169664" y="78830"/>
                  <a:pt x="163662" y="84832"/>
                  <a:pt x="156270" y="84832"/>
                </a:cubicBezTo>
                <a:cubicBezTo>
                  <a:pt x="148877" y="84832"/>
                  <a:pt x="142875" y="78830"/>
                  <a:pt x="142875" y="71438"/>
                </a:cubicBezTo>
                <a:cubicBezTo>
                  <a:pt x="142875" y="64045"/>
                  <a:pt x="148877" y="58043"/>
                  <a:pt x="156270" y="58043"/>
                </a:cubicBezTo>
                <a:close/>
                <a:moveTo>
                  <a:pt x="187523" y="71438"/>
                </a:moveTo>
                <a:cubicBezTo>
                  <a:pt x="187523" y="64045"/>
                  <a:pt x="193525" y="58043"/>
                  <a:pt x="200918" y="58043"/>
                </a:cubicBezTo>
                <a:cubicBezTo>
                  <a:pt x="208311" y="58043"/>
                  <a:pt x="214313" y="64045"/>
                  <a:pt x="214313" y="71438"/>
                </a:cubicBezTo>
                <a:cubicBezTo>
                  <a:pt x="214313" y="78830"/>
                  <a:pt x="208311" y="84832"/>
                  <a:pt x="200918" y="84832"/>
                </a:cubicBezTo>
                <a:cubicBezTo>
                  <a:pt x="193525" y="84832"/>
                  <a:pt x="187523" y="78830"/>
                  <a:pt x="187523" y="71438"/>
                </a:cubicBezTo>
                <a:close/>
                <a:moveTo>
                  <a:pt x="35719" y="160734"/>
                </a:moveTo>
                <a:cubicBezTo>
                  <a:pt x="16018" y="160734"/>
                  <a:pt x="0" y="176752"/>
                  <a:pt x="0" y="196453"/>
                </a:cubicBezTo>
                <a:lnTo>
                  <a:pt x="0" y="232172"/>
                </a:lnTo>
                <a:cubicBezTo>
                  <a:pt x="0" y="251873"/>
                  <a:pt x="16018" y="267891"/>
                  <a:pt x="35719" y="267891"/>
                </a:cubicBezTo>
                <a:lnTo>
                  <a:pt x="214313" y="267891"/>
                </a:lnTo>
                <a:cubicBezTo>
                  <a:pt x="234014" y="267891"/>
                  <a:pt x="250031" y="251873"/>
                  <a:pt x="250031" y="232172"/>
                </a:cubicBezTo>
                <a:lnTo>
                  <a:pt x="250031" y="196453"/>
                </a:lnTo>
                <a:cubicBezTo>
                  <a:pt x="250031" y="176752"/>
                  <a:pt x="234014" y="160734"/>
                  <a:pt x="214313" y="160734"/>
                </a:cubicBezTo>
                <a:lnTo>
                  <a:pt x="35719" y="160734"/>
                </a:lnTo>
                <a:close/>
                <a:moveTo>
                  <a:pt x="156270" y="200918"/>
                </a:moveTo>
                <a:cubicBezTo>
                  <a:pt x="163662" y="200918"/>
                  <a:pt x="169664" y="206920"/>
                  <a:pt x="169664" y="214313"/>
                </a:cubicBezTo>
                <a:cubicBezTo>
                  <a:pt x="169664" y="221705"/>
                  <a:pt x="163662" y="227707"/>
                  <a:pt x="156270" y="227707"/>
                </a:cubicBezTo>
                <a:cubicBezTo>
                  <a:pt x="148877" y="227707"/>
                  <a:pt x="142875" y="221705"/>
                  <a:pt x="142875" y="214313"/>
                </a:cubicBezTo>
                <a:cubicBezTo>
                  <a:pt x="142875" y="206920"/>
                  <a:pt x="148877" y="200918"/>
                  <a:pt x="156270" y="200918"/>
                </a:cubicBezTo>
                <a:close/>
                <a:moveTo>
                  <a:pt x="187523" y="214313"/>
                </a:moveTo>
                <a:cubicBezTo>
                  <a:pt x="187523" y="206920"/>
                  <a:pt x="193525" y="200918"/>
                  <a:pt x="200918" y="200918"/>
                </a:cubicBezTo>
                <a:cubicBezTo>
                  <a:pt x="208311" y="200918"/>
                  <a:pt x="214313" y="206920"/>
                  <a:pt x="214313" y="214313"/>
                </a:cubicBezTo>
                <a:cubicBezTo>
                  <a:pt x="214313" y="221705"/>
                  <a:pt x="208311" y="227707"/>
                  <a:pt x="200918" y="227707"/>
                </a:cubicBezTo>
                <a:cubicBezTo>
                  <a:pt x="193525" y="227707"/>
                  <a:pt x="187523" y="221705"/>
                  <a:pt x="187523" y="21431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8" name="Text 35"/>
          <p:cNvSpPr/>
          <p:nvPr/>
        </p:nvSpPr>
        <p:spPr>
          <a:xfrm>
            <a:off x="8252355" y="4905375"/>
            <a:ext cx="3500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Rechenleistung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8292042" y="5254625"/>
            <a:ext cx="3421063" cy="666750"/>
          </a:xfrm>
          <a:custGeom>
            <a:avLst/>
            <a:gdLst/>
            <a:ahLst/>
            <a:cxnLst/>
            <a:rect l="l" t="t" r="r" b="b"/>
            <a:pathLst>
              <a:path w="3421063" h="666750">
                <a:moveTo>
                  <a:pt x="63501" y="0"/>
                </a:moveTo>
                <a:lnTo>
                  <a:pt x="3357561" y="0"/>
                </a:lnTo>
                <a:cubicBezTo>
                  <a:pt x="3392632" y="0"/>
                  <a:pt x="3421063" y="28430"/>
                  <a:pt x="3421063" y="63501"/>
                </a:cubicBezTo>
                <a:lnTo>
                  <a:pt x="3421063" y="603249"/>
                </a:lnTo>
                <a:cubicBezTo>
                  <a:pt x="3421063" y="638320"/>
                  <a:pt x="3392632" y="666750"/>
                  <a:pt x="3357561" y="666750"/>
                </a:cubicBezTo>
                <a:lnTo>
                  <a:pt x="63501" y="666750"/>
                </a:lnTo>
                <a:cubicBezTo>
                  <a:pt x="28430" y="666750"/>
                  <a:pt x="0" y="638320"/>
                  <a:pt x="0" y="60324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0" name="Text 37"/>
          <p:cNvSpPr/>
          <p:nvPr/>
        </p:nvSpPr>
        <p:spPr>
          <a:xfrm>
            <a:off x="8327761" y="5349875"/>
            <a:ext cx="33496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75" b="1" dirty="0">
                <a:solidFill>
                  <a:srgbClr val="10B98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&gt;$100M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8359511" y="5667375"/>
            <a:ext cx="328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GPT-4 Trainingskosten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8292042" y="6016625"/>
            <a:ext cx="3421063" cy="666750"/>
          </a:xfrm>
          <a:custGeom>
            <a:avLst/>
            <a:gdLst/>
            <a:ahLst/>
            <a:cxnLst/>
            <a:rect l="l" t="t" r="r" b="b"/>
            <a:pathLst>
              <a:path w="3421063" h="666750">
                <a:moveTo>
                  <a:pt x="63501" y="0"/>
                </a:moveTo>
                <a:lnTo>
                  <a:pt x="3357561" y="0"/>
                </a:lnTo>
                <a:cubicBezTo>
                  <a:pt x="3392632" y="0"/>
                  <a:pt x="3421063" y="28430"/>
                  <a:pt x="3421063" y="63501"/>
                </a:cubicBezTo>
                <a:lnTo>
                  <a:pt x="3421063" y="603249"/>
                </a:lnTo>
                <a:cubicBezTo>
                  <a:pt x="3421063" y="638320"/>
                  <a:pt x="3392632" y="666750"/>
                  <a:pt x="3357561" y="666750"/>
                </a:cubicBezTo>
                <a:lnTo>
                  <a:pt x="63501" y="666750"/>
                </a:lnTo>
                <a:cubicBezTo>
                  <a:pt x="28430" y="666750"/>
                  <a:pt x="0" y="638320"/>
                  <a:pt x="0" y="60324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3" name="Text 40"/>
          <p:cNvSpPr/>
          <p:nvPr/>
        </p:nvSpPr>
        <p:spPr>
          <a:xfrm>
            <a:off x="8327761" y="6111875"/>
            <a:ext cx="33496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75" b="1" dirty="0">
                <a:solidFill>
                  <a:srgbClr val="10B98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 Monate</a:t>
            </a:r>
            <a:endParaRPr lang="en-US" sz="1600" dirty="0"/>
          </a:p>
        </p:txBody>
      </p:sp>
      <p:sp>
        <p:nvSpPr>
          <p:cNvPr id="44" name="Text 41"/>
          <p:cNvSpPr/>
          <p:nvPr/>
        </p:nvSpPr>
        <p:spPr>
          <a:xfrm>
            <a:off x="8359511" y="6429375"/>
            <a:ext cx="328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Trainingsdauer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8292042" y="6778625"/>
            <a:ext cx="3421063" cy="349250"/>
          </a:xfrm>
          <a:custGeom>
            <a:avLst/>
            <a:gdLst/>
            <a:ahLst/>
            <a:cxnLst/>
            <a:rect l="l" t="t" r="r" b="b"/>
            <a:pathLst>
              <a:path w="3421063" h="349250">
                <a:moveTo>
                  <a:pt x="63501" y="0"/>
                </a:moveTo>
                <a:lnTo>
                  <a:pt x="3357562" y="0"/>
                </a:lnTo>
                <a:cubicBezTo>
                  <a:pt x="3392632" y="0"/>
                  <a:pt x="3421063" y="28430"/>
                  <a:pt x="3421063" y="63501"/>
                </a:cubicBezTo>
                <a:lnTo>
                  <a:pt x="3421063" y="285749"/>
                </a:lnTo>
                <a:cubicBezTo>
                  <a:pt x="3421063" y="320820"/>
                  <a:pt x="3392632" y="349250"/>
                  <a:pt x="3357562" y="349250"/>
                </a:cubicBezTo>
                <a:lnTo>
                  <a:pt x="63501" y="349250"/>
                </a:lnTo>
                <a:cubicBezTo>
                  <a:pt x="28430" y="349250"/>
                  <a:pt x="0" y="320820"/>
                  <a:pt x="0" y="285749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6" name="Text 43"/>
          <p:cNvSpPr/>
          <p:nvPr/>
        </p:nvSpPr>
        <p:spPr>
          <a:xfrm>
            <a:off x="8359511" y="6873875"/>
            <a:ext cx="3286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Tausende GPUs in Clustern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Training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Trainingsprozess: Drei Phasen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Vom rohen Text zum hilfreichen Assistenten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4175" y="1565275"/>
            <a:ext cx="3702050" cy="4511675"/>
          </a:xfrm>
          <a:custGeom>
            <a:avLst/>
            <a:gdLst/>
            <a:ahLst/>
            <a:cxnLst/>
            <a:rect l="l" t="t" r="r" b="b"/>
            <a:pathLst>
              <a:path w="3702050" h="4511675">
                <a:moveTo>
                  <a:pt x="114282" y="0"/>
                </a:moveTo>
                <a:lnTo>
                  <a:pt x="3587768" y="0"/>
                </a:lnTo>
                <a:cubicBezTo>
                  <a:pt x="3650884" y="0"/>
                  <a:pt x="3702050" y="51166"/>
                  <a:pt x="3702050" y="114282"/>
                </a:cubicBezTo>
                <a:lnTo>
                  <a:pt x="3702050" y="4397393"/>
                </a:lnTo>
                <a:cubicBezTo>
                  <a:pt x="3702050" y="4460509"/>
                  <a:pt x="3650884" y="4511675"/>
                  <a:pt x="3587768" y="4511675"/>
                </a:cubicBezTo>
                <a:lnTo>
                  <a:pt x="114282" y="4511675"/>
                </a:lnTo>
                <a:cubicBezTo>
                  <a:pt x="51166" y="4511675"/>
                  <a:pt x="0" y="4460509"/>
                  <a:pt x="0" y="4397393"/>
                </a:cubicBezTo>
                <a:lnTo>
                  <a:pt x="0" y="114282"/>
                </a:lnTo>
                <a:cubicBezTo>
                  <a:pt x="0" y="51208"/>
                  <a:pt x="51208" y="0"/>
                  <a:pt x="114282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77850" y="17589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7" name="Text 5"/>
          <p:cNvSpPr/>
          <p:nvPr/>
        </p:nvSpPr>
        <p:spPr>
          <a:xfrm>
            <a:off x="760710" y="1835153"/>
            <a:ext cx="209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49350" y="1758953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Pre-Training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49350" y="2025653"/>
            <a:ext cx="1114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Foundation Phase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7850" y="23685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Text 9"/>
          <p:cNvSpPr/>
          <p:nvPr/>
        </p:nvSpPr>
        <p:spPr>
          <a:xfrm>
            <a:off x="692150" y="24828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Ziel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92150" y="27495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Allgemeine Sprachmuster erlernen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77850" y="31686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4" name="Text 12"/>
          <p:cNvSpPr/>
          <p:nvPr/>
        </p:nvSpPr>
        <p:spPr>
          <a:xfrm>
            <a:off x="692150" y="32829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Methode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92150" y="35496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Next-Token Prediction auf riesigen Textdaten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7850" y="39687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7" name="Text 15"/>
          <p:cNvSpPr/>
          <p:nvPr/>
        </p:nvSpPr>
        <p:spPr>
          <a:xfrm>
            <a:off x="692150" y="40830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Daten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92150" y="43497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Billionen von Tokens aus dem Internet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77850" y="47688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0" name="Text 18"/>
          <p:cNvSpPr/>
          <p:nvPr/>
        </p:nvSpPr>
        <p:spPr>
          <a:xfrm>
            <a:off x="692150" y="48831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Lernen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92150" y="51498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Selbstüberwacht, keine menschlichen Labels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7850" y="5572128"/>
            <a:ext cx="3314700" cy="6350"/>
          </a:xfrm>
          <a:custGeom>
            <a:avLst/>
            <a:gdLst/>
            <a:ahLst/>
            <a:cxnLst/>
            <a:rect l="l" t="t" r="r" b="b"/>
            <a:pathLst>
              <a:path w="3314700" h="6350">
                <a:moveTo>
                  <a:pt x="0" y="0"/>
                </a:moveTo>
                <a:lnTo>
                  <a:pt x="3314700" y="0"/>
                </a:lnTo>
                <a:lnTo>
                  <a:pt x="33147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3" name="Text 21"/>
          <p:cNvSpPr/>
          <p:nvPr/>
        </p:nvSpPr>
        <p:spPr>
          <a:xfrm>
            <a:off x="577850" y="5689602"/>
            <a:ext cx="3381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Dauer: </a:t>
            </a:r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Monate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| Kosten: </a:t>
            </a:r>
            <a:pPr>
              <a:lnSpc>
                <a:spcPct val="120000"/>
              </a:lnSpc>
            </a:pPr>
            <a:r>
              <a:rPr lang="en-US" sz="10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Millionen $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244975" y="1565275"/>
            <a:ext cx="3702050" cy="4511675"/>
          </a:xfrm>
          <a:custGeom>
            <a:avLst/>
            <a:gdLst/>
            <a:ahLst/>
            <a:cxnLst/>
            <a:rect l="l" t="t" r="r" b="b"/>
            <a:pathLst>
              <a:path w="3702050" h="4511675">
                <a:moveTo>
                  <a:pt x="114282" y="0"/>
                </a:moveTo>
                <a:lnTo>
                  <a:pt x="3587768" y="0"/>
                </a:lnTo>
                <a:cubicBezTo>
                  <a:pt x="3650884" y="0"/>
                  <a:pt x="3702050" y="51166"/>
                  <a:pt x="3702050" y="114282"/>
                </a:cubicBezTo>
                <a:lnTo>
                  <a:pt x="3702050" y="4397393"/>
                </a:lnTo>
                <a:cubicBezTo>
                  <a:pt x="3702050" y="4460509"/>
                  <a:pt x="3650884" y="4511675"/>
                  <a:pt x="3587768" y="4511675"/>
                </a:cubicBezTo>
                <a:lnTo>
                  <a:pt x="114282" y="4511675"/>
                </a:lnTo>
                <a:cubicBezTo>
                  <a:pt x="51166" y="4511675"/>
                  <a:pt x="0" y="4460509"/>
                  <a:pt x="0" y="4397393"/>
                </a:cubicBezTo>
                <a:lnTo>
                  <a:pt x="0" y="114282"/>
                </a:lnTo>
                <a:cubicBezTo>
                  <a:pt x="0" y="51208"/>
                  <a:pt x="51208" y="0"/>
                  <a:pt x="114282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438650" y="17589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6" name="Text 24"/>
          <p:cNvSpPr/>
          <p:nvPr/>
        </p:nvSpPr>
        <p:spPr>
          <a:xfrm>
            <a:off x="4600774" y="1835153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010150" y="1758953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Supervised Fine-Tuning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010150" y="2025653"/>
            <a:ext cx="2066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Instruction Phase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38650" y="23685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0" name="Text 28"/>
          <p:cNvSpPr/>
          <p:nvPr/>
        </p:nvSpPr>
        <p:spPr>
          <a:xfrm>
            <a:off x="4552950" y="24828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Ziel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552950" y="27495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Instruktionen folgen, hilfreiche Antworten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438650" y="31686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3" name="Text 31"/>
          <p:cNvSpPr/>
          <p:nvPr/>
        </p:nvSpPr>
        <p:spPr>
          <a:xfrm>
            <a:off x="4552950" y="32829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Methode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552950" y="35496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Training auf hochwertigen Instruktions-Paaren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438650" y="39687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6" name="Text 34"/>
          <p:cNvSpPr/>
          <p:nvPr/>
        </p:nvSpPr>
        <p:spPr>
          <a:xfrm>
            <a:off x="4552950" y="40830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Daten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552950" y="43497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Von Menschen erstellte Q&amp;A-Paare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438650" y="47688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9" name="Text 37"/>
          <p:cNvSpPr/>
          <p:nvPr/>
        </p:nvSpPr>
        <p:spPr>
          <a:xfrm>
            <a:off x="4552950" y="48831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Ergebnis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552950" y="51498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Modell versteht und befolgt Anweisungen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438650" y="5572128"/>
            <a:ext cx="3314700" cy="6350"/>
          </a:xfrm>
          <a:custGeom>
            <a:avLst/>
            <a:gdLst/>
            <a:ahLst/>
            <a:cxnLst/>
            <a:rect l="l" t="t" r="r" b="b"/>
            <a:pathLst>
              <a:path w="3314700" h="6350">
                <a:moveTo>
                  <a:pt x="0" y="0"/>
                </a:moveTo>
                <a:lnTo>
                  <a:pt x="3314700" y="0"/>
                </a:lnTo>
                <a:lnTo>
                  <a:pt x="33147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42" name="Text 40"/>
          <p:cNvSpPr/>
          <p:nvPr/>
        </p:nvSpPr>
        <p:spPr>
          <a:xfrm>
            <a:off x="4438650" y="5689602"/>
            <a:ext cx="3381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Dauer: </a:t>
            </a:r>
            <a:pPr>
              <a:lnSpc>
                <a:spcPct val="120000"/>
              </a:lnSpc>
            </a:pPr>
            <a:r>
              <a:rPr lang="en-US" sz="1050" b="1" dirty="0">
                <a:solidFill>
                  <a:srgbClr val="10B98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Wochen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| Kosten: </a:t>
            </a:r>
            <a:pPr>
              <a:lnSpc>
                <a:spcPct val="120000"/>
              </a:lnSpc>
            </a:pPr>
            <a:r>
              <a:rPr lang="en-US" sz="1050" b="1" dirty="0">
                <a:solidFill>
                  <a:srgbClr val="10B98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Tausende $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105775" y="1565275"/>
            <a:ext cx="3702050" cy="4511675"/>
          </a:xfrm>
          <a:custGeom>
            <a:avLst/>
            <a:gdLst/>
            <a:ahLst/>
            <a:cxnLst/>
            <a:rect l="l" t="t" r="r" b="b"/>
            <a:pathLst>
              <a:path w="3702050" h="4511675">
                <a:moveTo>
                  <a:pt x="114282" y="0"/>
                </a:moveTo>
                <a:lnTo>
                  <a:pt x="3587768" y="0"/>
                </a:lnTo>
                <a:cubicBezTo>
                  <a:pt x="3650884" y="0"/>
                  <a:pt x="3702050" y="51166"/>
                  <a:pt x="3702050" y="114282"/>
                </a:cubicBezTo>
                <a:lnTo>
                  <a:pt x="3702050" y="4397393"/>
                </a:lnTo>
                <a:cubicBezTo>
                  <a:pt x="3702050" y="4460509"/>
                  <a:pt x="3650884" y="4511675"/>
                  <a:pt x="3587768" y="4511675"/>
                </a:cubicBezTo>
                <a:lnTo>
                  <a:pt x="114282" y="4511675"/>
                </a:lnTo>
                <a:cubicBezTo>
                  <a:pt x="51166" y="4511675"/>
                  <a:pt x="0" y="4460509"/>
                  <a:pt x="0" y="4397393"/>
                </a:cubicBezTo>
                <a:lnTo>
                  <a:pt x="0" y="114282"/>
                </a:lnTo>
                <a:cubicBezTo>
                  <a:pt x="0" y="51208"/>
                  <a:pt x="51208" y="0"/>
                  <a:pt x="114282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299450" y="17589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5" name="Text 43"/>
          <p:cNvSpPr/>
          <p:nvPr/>
        </p:nvSpPr>
        <p:spPr>
          <a:xfrm>
            <a:off x="8460581" y="1835153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870950" y="1758953"/>
            <a:ext cx="2066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Alignment (RLHF/DPO)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870950" y="2025653"/>
            <a:ext cx="2038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Preference Phase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299450" y="23685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9" name="Text 47"/>
          <p:cNvSpPr/>
          <p:nvPr/>
        </p:nvSpPr>
        <p:spPr>
          <a:xfrm>
            <a:off x="8413750" y="24828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Ziel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413750" y="27495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Alignment mit menschlichen Werten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99450" y="31686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2" name="Text 50"/>
          <p:cNvSpPr/>
          <p:nvPr/>
        </p:nvSpPr>
        <p:spPr>
          <a:xfrm>
            <a:off x="8413750" y="32829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RLHF-Methode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8413750" y="35496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Human Feedback → Reward Model → RL Training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299450" y="39687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5" name="Text 53"/>
          <p:cNvSpPr/>
          <p:nvPr/>
        </p:nvSpPr>
        <p:spPr>
          <a:xfrm>
            <a:off x="8413750" y="40830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DPO-Alternative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413750" y="43497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Direkte Optimierung ohne Reward Model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8299450" y="4768853"/>
            <a:ext cx="3314700" cy="685800"/>
          </a:xfrm>
          <a:custGeom>
            <a:avLst/>
            <a:gdLst/>
            <a:ahLst/>
            <a:cxnLst/>
            <a:rect l="l" t="t" r="r" b="b"/>
            <a:pathLst>
              <a:path w="3314700" h="685800">
                <a:moveTo>
                  <a:pt x="76199" y="0"/>
                </a:moveTo>
                <a:lnTo>
                  <a:pt x="3238501" y="0"/>
                </a:lnTo>
                <a:cubicBezTo>
                  <a:pt x="3280584" y="0"/>
                  <a:pt x="3314700" y="34116"/>
                  <a:pt x="3314700" y="76199"/>
                </a:cubicBezTo>
                <a:lnTo>
                  <a:pt x="3314700" y="609601"/>
                </a:lnTo>
                <a:cubicBezTo>
                  <a:pt x="3314700" y="651684"/>
                  <a:pt x="3280584" y="685800"/>
                  <a:pt x="323850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8" name="Text 56"/>
          <p:cNvSpPr/>
          <p:nvPr/>
        </p:nvSpPr>
        <p:spPr>
          <a:xfrm>
            <a:off x="8413750" y="4883153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Ergebnis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8413750" y="5149853"/>
            <a:ext cx="3152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Helpful, Harmless, Honest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299450" y="5572128"/>
            <a:ext cx="3314700" cy="6350"/>
          </a:xfrm>
          <a:custGeom>
            <a:avLst/>
            <a:gdLst/>
            <a:ahLst/>
            <a:cxnLst/>
            <a:rect l="l" t="t" r="r" b="b"/>
            <a:pathLst>
              <a:path w="3314700" h="6350">
                <a:moveTo>
                  <a:pt x="0" y="0"/>
                </a:moveTo>
                <a:lnTo>
                  <a:pt x="3314700" y="0"/>
                </a:lnTo>
                <a:lnTo>
                  <a:pt x="33147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61" name="Text 59"/>
          <p:cNvSpPr/>
          <p:nvPr/>
        </p:nvSpPr>
        <p:spPr>
          <a:xfrm>
            <a:off x="8299450" y="5689602"/>
            <a:ext cx="3381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Dauer: </a:t>
            </a:r>
            <a:pPr>
              <a:lnSpc>
                <a:spcPct val="120000"/>
              </a:lnSpc>
            </a:pPr>
            <a:r>
              <a:rPr lang="en-US" sz="105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Wochen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| Kosten: </a:t>
            </a:r>
            <a:pPr>
              <a:lnSpc>
                <a:spcPct val="120000"/>
              </a:lnSpc>
            </a:pPr>
            <a:r>
              <a:rPr lang="en-US" sz="105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Tausende $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384175" y="6232525"/>
            <a:ext cx="11426825" cy="539750"/>
          </a:xfrm>
          <a:custGeom>
            <a:avLst/>
            <a:gdLst/>
            <a:ahLst/>
            <a:cxnLst/>
            <a:rect l="l" t="t" r="r" b="b"/>
            <a:pathLst>
              <a:path w="11426825" h="539750">
                <a:moveTo>
                  <a:pt x="114297" y="0"/>
                </a:moveTo>
                <a:lnTo>
                  <a:pt x="11312528" y="0"/>
                </a:lnTo>
                <a:cubicBezTo>
                  <a:pt x="11375652" y="0"/>
                  <a:pt x="11426825" y="51173"/>
                  <a:pt x="11426825" y="114297"/>
                </a:cubicBezTo>
                <a:lnTo>
                  <a:pt x="11426825" y="425453"/>
                </a:lnTo>
                <a:cubicBezTo>
                  <a:pt x="11426825" y="488577"/>
                  <a:pt x="11375652" y="539750"/>
                  <a:pt x="11312528" y="539750"/>
                </a:cubicBezTo>
                <a:lnTo>
                  <a:pt x="114297" y="539750"/>
                </a:lnTo>
                <a:cubicBezTo>
                  <a:pt x="51173" y="539750"/>
                  <a:pt x="0" y="488577"/>
                  <a:pt x="0" y="425453"/>
                </a:cubicBezTo>
                <a:lnTo>
                  <a:pt x="0" y="114297"/>
                </a:lnTo>
                <a:cubicBezTo>
                  <a:pt x="0" y="51215"/>
                  <a:pt x="51215" y="0"/>
                  <a:pt x="114297" y="0"/>
                </a:cubicBezTo>
                <a:close/>
              </a:path>
            </a:pathLst>
          </a:custGeom>
          <a:gradFill rotWithShape="1" flip="none">
            <a:gsLst>
              <a:gs pos="0">
                <a:srgbClr val="6366F1">
                  <a:alpha val="20000"/>
                </a:srgbClr>
              </a:gs>
              <a:gs pos="50000">
                <a:srgbClr val="10B981">
                  <a:alpha val="20000"/>
                </a:srgbClr>
              </a:gs>
              <a:gs pos="100000">
                <a:srgbClr val="F59E0B">
                  <a:alpha val="20000"/>
                </a:srgbClr>
              </a:gs>
            </a:gsLst>
            <a:lin ang="0" scaled="1"/>
          </a:gradFill>
          <a:ln w="8467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596900" y="6388103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4" name="Text 62"/>
          <p:cNvSpPr/>
          <p:nvPr/>
        </p:nvSpPr>
        <p:spPr>
          <a:xfrm>
            <a:off x="977900" y="6388103"/>
            <a:ext cx="9267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Wichtig: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Jede Phase baut auf der vorherigen auf. Pre-Training ist der teuerste Teil, Fine-Tuning und Alignment machen das Modell nutzbar.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Vergleich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führenden Modelle im Vergleich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0287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ChatGPT vs Claude vs Gemini (Stand: 2025)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4175" y="1336675"/>
            <a:ext cx="3702050" cy="4168775"/>
          </a:xfrm>
          <a:custGeom>
            <a:avLst/>
            <a:gdLst/>
            <a:ahLst/>
            <a:cxnLst/>
            <a:rect l="l" t="t" r="r" b="b"/>
            <a:pathLst>
              <a:path w="3702050" h="4168775">
                <a:moveTo>
                  <a:pt x="114282" y="0"/>
                </a:moveTo>
                <a:lnTo>
                  <a:pt x="3587768" y="0"/>
                </a:lnTo>
                <a:cubicBezTo>
                  <a:pt x="3650884" y="0"/>
                  <a:pt x="3702050" y="51166"/>
                  <a:pt x="3702050" y="114282"/>
                </a:cubicBezTo>
                <a:lnTo>
                  <a:pt x="3702050" y="4054493"/>
                </a:lnTo>
                <a:cubicBezTo>
                  <a:pt x="3702050" y="4117609"/>
                  <a:pt x="3650884" y="4168775"/>
                  <a:pt x="3587768" y="4168775"/>
                </a:cubicBezTo>
                <a:lnTo>
                  <a:pt x="114282" y="4168775"/>
                </a:lnTo>
                <a:cubicBezTo>
                  <a:pt x="51166" y="4168775"/>
                  <a:pt x="0" y="4117609"/>
                  <a:pt x="0" y="4054493"/>
                </a:cubicBezTo>
                <a:lnTo>
                  <a:pt x="0" y="114282"/>
                </a:lnTo>
                <a:cubicBezTo>
                  <a:pt x="0" y="51208"/>
                  <a:pt x="51208" y="0"/>
                  <a:pt x="114282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39750" y="14922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0A37F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649288" y="1625603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30969" y="0"/>
                </a:moveTo>
                <a:cubicBezTo>
                  <a:pt x="130969" y="-6586"/>
                  <a:pt x="125648" y="-11906"/>
                  <a:pt x="119063" y="-11906"/>
                </a:cubicBezTo>
                <a:cubicBezTo>
                  <a:pt x="112477" y="-11906"/>
                  <a:pt x="107156" y="-6586"/>
                  <a:pt x="107156" y="0"/>
                </a:cubicBezTo>
                <a:lnTo>
                  <a:pt x="107156" y="23812"/>
                </a:lnTo>
                <a:lnTo>
                  <a:pt x="71438" y="23812"/>
                </a:lnTo>
                <a:cubicBezTo>
                  <a:pt x="51718" y="23812"/>
                  <a:pt x="35719" y="39812"/>
                  <a:pt x="35719" y="59531"/>
                </a:cubicBezTo>
                <a:lnTo>
                  <a:pt x="35719" y="142875"/>
                </a:lnTo>
                <a:cubicBezTo>
                  <a:pt x="35719" y="162595"/>
                  <a:pt x="51718" y="178594"/>
                  <a:pt x="71438" y="178594"/>
                </a:cubicBezTo>
                <a:lnTo>
                  <a:pt x="166688" y="178594"/>
                </a:lnTo>
                <a:cubicBezTo>
                  <a:pt x="186407" y="178594"/>
                  <a:pt x="202406" y="162595"/>
                  <a:pt x="202406" y="142875"/>
                </a:cubicBezTo>
                <a:lnTo>
                  <a:pt x="202406" y="59531"/>
                </a:lnTo>
                <a:cubicBezTo>
                  <a:pt x="202406" y="39812"/>
                  <a:pt x="186407" y="23812"/>
                  <a:pt x="166688" y="23812"/>
                </a:cubicBezTo>
                <a:lnTo>
                  <a:pt x="130969" y="23812"/>
                </a:lnTo>
                <a:lnTo>
                  <a:pt x="130969" y="0"/>
                </a:lnTo>
                <a:close/>
                <a:moveTo>
                  <a:pt x="59531" y="136922"/>
                </a:moveTo>
                <a:cubicBezTo>
                  <a:pt x="59531" y="131973"/>
                  <a:pt x="63512" y="127992"/>
                  <a:pt x="68461" y="127992"/>
                </a:cubicBezTo>
                <a:lnTo>
                  <a:pt x="80367" y="127992"/>
                </a:lnTo>
                <a:cubicBezTo>
                  <a:pt x="85316" y="127992"/>
                  <a:pt x="89297" y="131973"/>
                  <a:pt x="89297" y="136922"/>
                </a:cubicBezTo>
                <a:cubicBezTo>
                  <a:pt x="89297" y="141870"/>
                  <a:pt x="85316" y="145852"/>
                  <a:pt x="80367" y="145852"/>
                </a:cubicBezTo>
                <a:lnTo>
                  <a:pt x="68461" y="145852"/>
                </a:lnTo>
                <a:cubicBezTo>
                  <a:pt x="63512" y="145852"/>
                  <a:pt x="59531" y="141870"/>
                  <a:pt x="59531" y="136922"/>
                </a:cubicBezTo>
                <a:close/>
                <a:moveTo>
                  <a:pt x="104180" y="136922"/>
                </a:moveTo>
                <a:cubicBezTo>
                  <a:pt x="104180" y="131973"/>
                  <a:pt x="108161" y="127992"/>
                  <a:pt x="113109" y="127992"/>
                </a:cubicBezTo>
                <a:lnTo>
                  <a:pt x="125016" y="127992"/>
                </a:lnTo>
                <a:cubicBezTo>
                  <a:pt x="129964" y="127992"/>
                  <a:pt x="133945" y="131973"/>
                  <a:pt x="133945" y="136922"/>
                </a:cubicBezTo>
                <a:cubicBezTo>
                  <a:pt x="133945" y="141870"/>
                  <a:pt x="129964" y="145852"/>
                  <a:pt x="125016" y="145852"/>
                </a:cubicBezTo>
                <a:lnTo>
                  <a:pt x="113109" y="145852"/>
                </a:lnTo>
                <a:cubicBezTo>
                  <a:pt x="108161" y="145852"/>
                  <a:pt x="104180" y="141870"/>
                  <a:pt x="104180" y="136922"/>
                </a:cubicBezTo>
                <a:close/>
                <a:moveTo>
                  <a:pt x="148828" y="136922"/>
                </a:moveTo>
                <a:cubicBezTo>
                  <a:pt x="148828" y="131973"/>
                  <a:pt x="152809" y="127992"/>
                  <a:pt x="157758" y="127992"/>
                </a:cubicBezTo>
                <a:lnTo>
                  <a:pt x="169664" y="127992"/>
                </a:lnTo>
                <a:cubicBezTo>
                  <a:pt x="174613" y="127992"/>
                  <a:pt x="178594" y="131973"/>
                  <a:pt x="178594" y="136922"/>
                </a:cubicBezTo>
                <a:cubicBezTo>
                  <a:pt x="178594" y="141870"/>
                  <a:pt x="174613" y="145852"/>
                  <a:pt x="169664" y="145852"/>
                </a:cubicBezTo>
                <a:lnTo>
                  <a:pt x="157758" y="145852"/>
                </a:lnTo>
                <a:cubicBezTo>
                  <a:pt x="152809" y="145852"/>
                  <a:pt x="148828" y="141870"/>
                  <a:pt x="148828" y="136922"/>
                </a:cubicBezTo>
                <a:close/>
                <a:moveTo>
                  <a:pt x="83344" y="65484"/>
                </a:moveTo>
                <a:cubicBezTo>
                  <a:pt x="93201" y="65484"/>
                  <a:pt x="101203" y="73487"/>
                  <a:pt x="101203" y="83344"/>
                </a:cubicBezTo>
                <a:cubicBezTo>
                  <a:pt x="101203" y="93201"/>
                  <a:pt x="93201" y="101203"/>
                  <a:pt x="83344" y="101203"/>
                </a:cubicBezTo>
                <a:cubicBezTo>
                  <a:pt x="73487" y="101203"/>
                  <a:pt x="65484" y="93201"/>
                  <a:pt x="65484" y="83344"/>
                </a:cubicBezTo>
                <a:cubicBezTo>
                  <a:pt x="65484" y="73487"/>
                  <a:pt x="73487" y="65484"/>
                  <a:pt x="83344" y="65484"/>
                </a:cubicBezTo>
                <a:close/>
                <a:moveTo>
                  <a:pt x="136922" y="83344"/>
                </a:moveTo>
                <a:cubicBezTo>
                  <a:pt x="136922" y="73487"/>
                  <a:pt x="144924" y="65484"/>
                  <a:pt x="154781" y="65484"/>
                </a:cubicBezTo>
                <a:cubicBezTo>
                  <a:pt x="164638" y="65484"/>
                  <a:pt x="172641" y="73487"/>
                  <a:pt x="172641" y="83344"/>
                </a:cubicBezTo>
                <a:cubicBezTo>
                  <a:pt x="172641" y="93201"/>
                  <a:pt x="164638" y="101203"/>
                  <a:pt x="154781" y="101203"/>
                </a:cubicBezTo>
                <a:cubicBezTo>
                  <a:pt x="144924" y="101203"/>
                  <a:pt x="136922" y="93201"/>
                  <a:pt x="136922" y="83344"/>
                </a:cubicBezTo>
                <a:close/>
                <a:moveTo>
                  <a:pt x="23812" y="83344"/>
                </a:moveTo>
                <a:cubicBezTo>
                  <a:pt x="23812" y="76758"/>
                  <a:pt x="18492" y="71438"/>
                  <a:pt x="11906" y="71438"/>
                </a:cubicBezTo>
                <a:cubicBezTo>
                  <a:pt x="5321" y="71438"/>
                  <a:pt x="0" y="76758"/>
                  <a:pt x="0" y="83344"/>
                </a:cubicBezTo>
                <a:lnTo>
                  <a:pt x="0" y="119063"/>
                </a:lnTo>
                <a:cubicBezTo>
                  <a:pt x="0" y="125648"/>
                  <a:pt x="5321" y="130969"/>
                  <a:pt x="11906" y="130969"/>
                </a:cubicBezTo>
                <a:cubicBezTo>
                  <a:pt x="18492" y="130969"/>
                  <a:pt x="23812" y="125648"/>
                  <a:pt x="23812" y="119063"/>
                </a:cubicBezTo>
                <a:lnTo>
                  <a:pt x="23812" y="83344"/>
                </a:lnTo>
                <a:close/>
                <a:moveTo>
                  <a:pt x="226219" y="71438"/>
                </a:moveTo>
                <a:cubicBezTo>
                  <a:pt x="219633" y="71438"/>
                  <a:pt x="214313" y="76758"/>
                  <a:pt x="214313" y="83344"/>
                </a:cubicBezTo>
                <a:lnTo>
                  <a:pt x="214313" y="119063"/>
                </a:lnTo>
                <a:cubicBezTo>
                  <a:pt x="214313" y="125648"/>
                  <a:pt x="219633" y="130969"/>
                  <a:pt x="226219" y="130969"/>
                </a:cubicBezTo>
                <a:cubicBezTo>
                  <a:pt x="232804" y="130969"/>
                  <a:pt x="238125" y="125648"/>
                  <a:pt x="238125" y="119063"/>
                </a:cubicBezTo>
                <a:lnTo>
                  <a:pt x="238125" y="83344"/>
                </a:lnTo>
                <a:cubicBezTo>
                  <a:pt x="238125" y="76758"/>
                  <a:pt x="232804" y="71438"/>
                  <a:pt x="226219" y="71438"/>
                </a:cubicBezTo>
                <a:close/>
              </a:path>
            </a:pathLst>
          </a:custGeom>
          <a:solidFill>
            <a:srgbClr val="10A37F"/>
          </a:solidFill>
          <a:ln/>
        </p:spPr>
      </p:sp>
      <p:sp>
        <p:nvSpPr>
          <p:cNvPr id="8" name="Text 6"/>
          <p:cNvSpPr/>
          <p:nvPr/>
        </p:nvSpPr>
        <p:spPr>
          <a:xfrm>
            <a:off x="1111250" y="1492253"/>
            <a:ext cx="85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ChatGPT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11250" y="1758953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OpenAI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39750" y="2063753"/>
            <a:ext cx="3390900" cy="647700"/>
          </a:xfrm>
          <a:custGeom>
            <a:avLst/>
            <a:gdLst/>
            <a:ahLst/>
            <a:cxnLst/>
            <a:rect l="l" t="t" r="r" b="b"/>
            <a:pathLst>
              <a:path w="3390900" h="647700">
                <a:moveTo>
                  <a:pt x="76202" y="0"/>
                </a:moveTo>
                <a:lnTo>
                  <a:pt x="3314698" y="0"/>
                </a:lnTo>
                <a:cubicBezTo>
                  <a:pt x="3356783" y="0"/>
                  <a:pt x="3390900" y="34117"/>
                  <a:pt x="3390900" y="76202"/>
                </a:cubicBezTo>
                <a:lnTo>
                  <a:pt x="3390900" y="571498"/>
                </a:lnTo>
                <a:cubicBezTo>
                  <a:pt x="3390900" y="613583"/>
                  <a:pt x="3356783" y="647700"/>
                  <a:pt x="33146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Text 9"/>
          <p:cNvSpPr/>
          <p:nvPr/>
        </p:nvSpPr>
        <p:spPr>
          <a:xfrm>
            <a:off x="615950" y="21399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Technologie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15950" y="24066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GPT-5 (3-10T Parameter)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39750" y="2787653"/>
            <a:ext cx="3390900" cy="914400"/>
          </a:xfrm>
          <a:custGeom>
            <a:avLst/>
            <a:gdLst/>
            <a:ahLst/>
            <a:cxnLst/>
            <a:rect l="l" t="t" r="r" b="b"/>
            <a:pathLst>
              <a:path w="3390900" h="914400">
                <a:moveTo>
                  <a:pt x="76197" y="0"/>
                </a:moveTo>
                <a:lnTo>
                  <a:pt x="3314703" y="0"/>
                </a:lnTo>
                <a:cubicBezTo>
                  <a:pt x="3356785" y="0"/>
                  <a:pt x="3390900" y="34115"/>
                  <a:pt x="3390900" y="76197"/>
                </a:cubicBezTo>
                <a:lnTo>
                  <a:pt x="3390900" y="838203"/>
                </a:lnTo>
                <a:cubicBezTo>
                  <a:pt x="3390900" y="880285"/>
                  <a:pt x="3356785" y="914400"/>
                  <a:pt x="331470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4" name="Text 12"/>
          <p:cNvSpPr/>
          <p:nvPr/>
        </p:nvSpPr>
        <p:spPr>
          <a:xfrm>
            <a:off x="615950" y="28638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Benchmarks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15950" y="3130553"/>
            <a:ext cx="571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MMLU: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548856" y="3130553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0A37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86%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15950" y="3397253"/>
            <a:ext cx="638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GSM8K: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564334" y="3397253"/>
            <a:ext cx="361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0A37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97%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39750" y="3778253"/>
            <a:ext cx="3390900" cy="1181100"/>
          </a:xfrm>
          <a:custGeom>
            <a:avLst/>
            <a:gdLst/>
            <a:ahLst/>
            <a:cxnLst/>
            <a:rect l="l" t="t" r="r" b="b"/>
            <a:pathLst>
              <a:path w="3390900" h="1181100">
                <a:moveTo>
                  <a:pt x="76205" y="0"/>
                </a:moveTo>
                <a:lnTo>
                  <a:pt x="3314695" y="0"/>
                </a:lnTo>
                <a:cubicBezTo>
                  <a:pt x="3356754" y="0"/>
                  <a:pt x="3390900" y="34146"/>
                  <a:pt x="3390900" y="76205"/>
                </a:cubicBezTo>
                <a:lnTo>
                  <a:pt x="3390900" y="1104895"/>
                </a:lnTo>
                <a:cubicBezTo>
                  <a:pt x="3390900" y="1146982"/>
                  <a:pt x="3356782" y="1181100"/>
                  <a:pt x="3314695" y="1181100"/>
                </a:cubicBezTo>
                <a:lnTo>
                  <a:pt x="76205" y="1181100"/>
                </a:lnTo>
                <a:cubicBezTo>
                  <a:pt x="34146" y="1181100"/>
                  <a:pt x="0" y="1146954"/>
                  <a:pt x="0" y="11048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0" name="Text 18"/>
          <p:cNvSpPr/>
          <p:nvPr/>
        </p:nvSpPr>
        <p:spPr>
          <a:xfrm>
            <a:off x="615950" y="38544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Stärken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43334" y="41592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10A37F"/>
          </a:solidFill>
          <a:ln/>
        </p:spPr>
      </p:sp>
      <p:sp>
        <p:nvSpPr>
          <p:cNvPr id="22" name="Text 20"/>
          <p:cNvSpPr/>
          <p:nvPr/>
        </p:nvSpPr>
        <p:spPr>
          <a:xfrm>
            <a:off x="858838" y="4121153"/>
            <a:ext cx="1266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Bestes Reasoning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43334" y="44259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10A37F"/>
          </a:solidFill>
          <a:ln/>
        </p:spPr>
      </p:sp>
      <p:sp>
        <p:nvSpPr>
          <p:cNvPr id="24" name="Text 22"/>
          <p:cNvSpPr/>
          <p:nvPr/>
        </p:nvSpPr>
        <p:spPr>
          <a:xfrm>
            <a:off x="858838" y="4387853"/>
            <a:ext cx="809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Voice Chat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43334" y="46926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10A37F"/>
          </a:solidFill>
          <a:ln/>
        </p:spPr>
      </p:sp>
      <p:sp>
        <p:nvSpPr>
          <p:cNvPr id="26" name="Text 24"/>
          <p:cNvSpPr/>
          <p:nvPr/>
        </p:nvSpPr>
        <p:spPr>
          <a:xfrm>
            <a:off x="858838" y="4654553"/>
            <a:ext cx="151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Shopping-Integration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39750" y="5038728"/>
            <a:ext cx="3390900" cy="6350"/>
          </a:xfrm>
          <a:custGeom>
            <a:avLst/>
            <a:gdLst/>
            <a:ahLst/>
            <a:cxnLst/>
            <a:rect l="l" t="t" r="r" b="b"/>
            <a:pathLst>
              <a:path w="3390900" h="6350">
                <a:moveTo>
                  <a:pt x="0" y="0"/>
                </a:moveTo>
                <a:lnTo>
                  <a:pt x="3390900" y="0"/>
                </a:lnTo>
                <a:lnTo>
                  <a:pt x="33909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8" name="Text 26"/>
          <p:cNvSpPr/>
          <p:nvPr/>
        </p:nvSpPr>
        <p:spPr>
          <a:xfrm>
            <a:off x="1610916" y="5118102"/>
            <a:ext cx="448866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Preis: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2014141" y="5118102"/>
            <a:ext cx="84524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0A37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$20/Monat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244975" y="1336675"/>
            <a:ext cx="3702050" cy="4168775"/>
          </a:xfrm>
          <a:custGeom>
            <a:avLst/>
            <a:gdLst/>
            <a:ahLst/>
            <a:cxnLst/>
            <a:rect l="l" t="t" r="r" b="b"/>
            <a:pathLst>
              <a:path w="3702050" h="4168775">
                <a:moveTo>
                  <a:pt x="114282" y="0"/>
                </a:moveTo>
                <a:lnTo>
                  <a:pt x="3587768" y="0"/>
                </a:lnTo>
                <a:cubicBezTo>
                  <a:pt x="3650884" y="0"/>
                  <a:pt x="3702050" y="51166"/>
                  <a:pt x="3702050" y="114282"/>
                </a:cubicBezTo>
                <a:lnTo>
                  <a:pt x="3702050" y="4054493"/>
                </a:lnTo>
                <a:cubicBezTo>
                  <a:pt x="3702050" y="4117609"/>
                  <a:pt x="3650884" y="4168775"/>
                  <a:pt x="3587768" y="4168775"/>
                </a:cubicBezTo>
                <a:lnTo>
                  <a:pt x="114282" y="4168775"/>
                </a:lnTo>
                <a:cubicBezTo>
                  <a:pt x="51166" y="4168775"/>
                  <a:pt x="0" y="4117609"/>
                  <a:pt x="0" y="4054493"/>
                </a:cubicBezTo>
                <a:lnTo>
                  <a:pt x="0" y="114282"/>
                </a:lnTo>
                <a:cubicBezTo>
                  <a:pt x="0" y="51208"/>
                  <a:pt x="51208" y="0"/>
                  <a:pt x="114282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4400550" y="14922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CC785C">
              <a:alpha val="2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4533900" y="162560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6845" y="37"/>
                </a:moveTo>
                <a:cubicBezTo>
                  <a:pt x="180529" y="-260"/>
                  <a:pt x="184138" y="1153"/>
                  <a:pt x="186742" y="3758"/>
                </a:cubicBezTo>
                <a:cubicBezTo>
                  <a:pt x="189347" y="6362"/>
                  <a:pt x="190760" y="9971"/>
                  <a:pt x="190463" y="13655"/>
                </a:cubicBezTo>
                <a:cubicBezTo>
                  <a:pt x="188975" y="31998"/>
                  <a:pt x="183989" y="60610"/>
                  <a:pt x="173236" y="87957"/>
                </a:cubicBezTo>
                <a:cubicBezTo>
                  <a:pt x="172566" y="89632"/>
                  <a:pt x="171190" y="90897"/>
                  <a:pt x="169441" y="91418"/>
                </a:cubicBezTo>
                <a:lnTo>
                  <a:pt x="139340" y="100459"/>
                </a:lnTo>
                <a:cubicBezTo>
                  <a:pt x="137889" y="100905"/>
                  <a:pt x="136922" y="102208"/>
                  <a:pt x="136922" y="103733"/>
                </a:cubicBezTo>
                <a:cubicBezTo>
                  <a:pt x="136922" y="105631"/>
                  <a:pt x="138447" y="107156"/>
                  <a:pt x="140345" y="107156"/>
                </a:cubicBezTo>
                <a:lnTo>
                  <a:pt x="154707" y="107156"/>
                </a:lnTo>
                <a:cubicBezTo>
                  <a:pt x="159172" y="107156"/>
                  <a:pt x="162037" y="111919"/>
                  <a:pt x="159730" y="115751"/>
                </a:cubicBezTo>
                <a:cubicBezTo>
                  <a:pt x="158242" y="118244"/>
                  <a:pt x="156642" y="120662"/>
                  <a:pt x="155004" y="123044"/>
                </a:cubicBezTo>
                <a:cubicBezTo>
                  <a:pt x="154260" y="124123"/>
                  <a:pt x="153144" y="124904"/>
                  <a:pt x="151879" y="125313"/>
                </a:cubicBezTo>
                <a:lnTo>
                  <a:pt x="115528" y="136178"/>
                </a:lnTo>
                <a:cubicBezTo>
                  <a:pt x="114077" y="136624"/>
                  <a:pt x="113109" y="137926"/>
                  <a:pt x="113109" y="139452"/>
                </a:cubicBezTo>
                <a:cubicBezTo>
                  <a:pt x="113109" y="141350"/>
                  <a:pt x="114635" y="142875"/>
                  <a:pt x="116532" y="142875"/>
                </a:cubicBezTo>
                <a:lnTo>
                  <a:pt x="122486" y="142875"/>
                </a:lnTo>
                <a:cubicBezTo>
                  <a:pt x="127918" y="142875"/>
                  <a:pt x="130299" y="149349"/>
                  <a:pt x="125760" y="152326"/>
                </a:cubicBezTo>
                <a:cubicBezTo>
                  <a:pt x="100459" y="169069"/>
                  <a:pt x="74526" y="168436"/>
                  <a:pt x="57894" y="163971"/>
                </a:cubicBezTo>
                <a:cubicBezTo>
                  <a:pt x="53169" y="162706"/>
                  <a:pt x="48964" y="160288"/>
                  <a:pt x="45095" y="157311"/>
                </a:cubicBezTo>
                <a:lnTo>
                  <a:pt x="17859" y="184547"/>
                </a:lnTo>
                <a:cubicBezTo>
                  <a:pt x="14585" y="187821"/>
                  <a:pt x="9227" y="187821"/>
                  <a:pt x="5953" y="184547"/>
                </a:cubicBezTo>
                <a:cubicBezTo>
                  <a:pt x="2679" y="181273"/>
                  <a:pt x="2679" y="175915"/>
                  <a:pt x="5953" y="172641"/>
                </a:cubicBezTo>
                <a:lnTo>
                  <a:pt x="35719" y="142875"/>
                </a:lnTo>
                <a:lnTo>
                  <a:pt x="35905" y="143061"/>
                </a:lnTo>
                <a:cubicBezTo>
                  <a:pt x="36165" y="142577"/>
                  <a:pt x="36500" y="142131"/>
                  <a:pt x="36909" y="141722"/>
                </a:cubicBezTo>
                <a:lnTo>
                  <a:pt x="95250" y="83344"/>
                </a:lnTo>
                <a:cubicBezTo>
                  <a:pt x="98524" y="80070"/>
                  <a:pt x="98524" y="74712"/>
                  <a:pt x="95250" y="71438"/>
                </a:cubicBezTo>
                <a:cubicBezTo>
                  <a:pt x="91976" y="68163"/>
                  <a:pt x="86618" y="68163"/>
                  <a:pt x="83344" y="71438"/>
                </a:cubicBezTo>
                <a:lnTo>
                  <a:pt x="33375" y="121369"/>
                </a:lnTo>
                <a:cubicBezTo>
                  <a:pt x="30063" y="124681"/>
                  <a:pt x="24445" y="123006"/>
                  <a:pt x="24073" y="118318"/>
                </a:cubicBezTo>
                <a:cubicBezTo>
                  <a:pt x="22473" y="98524"/>
                  <a:pt x="27533" y="72517"/>
                  <a:pt x="51085" y="48964"/>
                </a:cubicBezTo>
                <a:cubicBezTo>
                  <a:pt x="84981" y="15069"/>
                  <a:pt x="145666" y="2567"/>
                  <a:pt x="176808" y="37"/>
                </a:cubicBezTo>
                <a:close/>
              </a:path>
            </a:pathLst>
          </a:custGeom>
          <a:solidFill>
            <a:srgbClr val="CC785C"/>
          </a:solidFill>
          <a:ln/>
        </p:spPr>
      </p:sp>
      <p:sp>
        <p:nvSpPr>
          <p:cNvPr id="33" name="Text 31"/>
          <p:cNvSpPr/>
          <p:nvPr/>
        </p:nvSpPr>
        <p:spPr>
          <a:xfrm>
            <a:off x="4972050" y="1492253"/>
            <a:ext cx="68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Claude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972050" y="1758953"/>
            <a:ext cx="657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Anthropic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400550" y="2063753"/>
            <a:ext cx="3390900" cy="647700"/>
          </a:xfrm>
          <a:custGeom>
            <a:avLst/>
            <a:gdLst/>
            <a:ahLst/>
            <a:cxnLst/>
            <a:rect l="l" t="t" r="r" b="b"/>
            <a:pathLst>
              <a:path w="3390900" h="647700">
                <a:moveTo>
                  <a:pt x="76202" y="0"/>
                </a:moveTo>
                <a:lnTo>
                  <a:pt x="3314698" y="0"/>
                </a:lnTo>
                <a:cubicBezTo>
                  <a:pt x="3356783" y="0"/>
                  <a:pt x="3390900" y="34117"/>
                  <a:pt x="3390900" y="76202"/>
                </a:cubicBezTo>
                <a:lnTo>
                  <a:pt x="3390900" y="571498"/>
                </a:lnTo>
                <a:cubicBezTo>
                  <a:pt x="3390900" y="613583"/>
                  <a:pt x="3356783" y="647700"/>
                  <a:pt x="33146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6" name="Text 34"/>
          <p:cNvSpPr/>
          <p:nvPr/>
        </p:nvSpPr>
        <p:spPr>
          <a:xfrm>
            <a:off x="4476750" y="21399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Technologie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476750" y="24066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Claude 4 (200K Kontext)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400550" y="2787653"/>
            <a:ext cx="3390900" cy="914400"/>
          </a:xfrm>
          <a:custGeom>
            <a:avLst/>
            <a:gdLst/>
            <a:ahLst/>
            <a:cxnLst/>
            <a:rect l="l" t="t" r="r" b="b"/>
            <a:pathLst>
              <a:path w="3390900" h="914400">
                <a:moveTo>
                  <a:pt x="76197" y="0"/>
                </a:moveTo>
                <a:lnTo>
                  <a:pt x="3314703" y="0"/>
                </a:lnTo>
                <a:cubicBezTo>
                  <a:pt x="3356785" y="0"/>
                  <a:pt x="3390900" y="34115"/>
                  <a:pt x="3390900" y="76197"/>
                </a:cubicBezTo>
                <a:lnTo>
                  <a:pt x="3390900" y="838203"/>
                </a:lnTo>
                <a:cubicBezTo>
                  <a:pt x="3390900" y="880285"/>
                  <a:pt x="3356785" y="914400"/>
                  <a:pt x="331470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9" name="Text 37"/>
          <p:cNvSpPr/>
          <p:nvPr/>
        </p:nvSpPr>
        <p:spPr>
          <a:xfrm>
            <a:off x="4476750" y="28638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Benchmarks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476750" y="3130553"/>
            <a:ext cx="523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GPQA: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409656" y="3130553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C78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89%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476750" y="3397253"/>
            <a:ext cx="876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HumanEval: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414717" y="3397253"/>
            <a:ext cx="381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C78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92%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400550" y="3778253"/>
            <a:ext cx="3390900" cy="1181100"/>
          </a:xfrm>
          <a:custGeom>
            <a:avLst/>
            <a:gdLst/>
            <a:ahLst/>
            <a:cxnLst/>
            <a:rect l="l" t="t" r="r" b="b"/>
            <a:pathLst>
              <a:path w="3390900" h="1181100">
                <a:moveTo>
                  <a:pt x="76205" y="0"/>
                </a:moveTo>
                <a:lnTo>
                  <a:pt x="3314695" y="0"/>
                </a:lnTo>
                <a:cubicBezTo>
                  <a:pt x="3356754" y="0"/>
                  <a:pt x="3390900" y="34146"/>
                  <a:pt x="3390900" y="76205"/>
                </a:cubicBezTo>
                <a:lnTo>
                  <a:pt x="3390900" y="1104895"/>
                </a:lnTo>
                <a:cubicBezTo>
                  <a:pt x="3390900" y="1146982"/>
                  <a:pt x="3356782" y="1181100"/>
                  <a:pt x="3314695" y="1181100"/>
                </a:cubicBezTo>
                <a:lnTo>
                  <a:pt x="76205" y="1181100"/>
                </a:lnTo>
                <a:cubicBezTo>
                  <a:pt x="34146" y="1181100"/>
                  <a:pt x="0" y="1146954"/>
                  <a:pt x="0" y="11048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5" name="Text 43"/>
          <p:cNvSpPr/>
          <p:nvPr/>
        </p:nvSpPr>
        <p:spPr>
          <a:xfrm>
            <a:off x="4476750" y="38544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Stärken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504134" y="41592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CC785C"/>
          </a:solidFill>
          <a:ln/>
        </p:spPr>
      </p:sp>
      <p:sp>
        <p:nvSpPr>
          <p:cNvPr id="47" name="Text 45"/>
          <p:cNvSpPr/>
          <p:nvPr/>
        </p:nvSpPr>
        <p:spPr>
          <a:xfrm>
            <a:off x="4719638" y="4121153"/>
            <a:ext cx="1047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Bestes Coding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504134" y="44259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CC785C"/>
          </a:solidFill>
          <a:ln/>
        </p:spPr>
      </p:sp>
      <p:sp>
        <p:nvSpPr>
          <p:cNvPr id="49" name="Text 47"/>
          <p:cNvSpPr/>
          <p:nvPr/>
        </p:nvSpPr>
        <p:spPr>
          <a:xfrm>
            <a:off x="4719638" y="4387853"/>
            <a:ext cx="904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Lange Texte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4504134" y="46926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CC785C"/>
          </a:solidFill>
          <a:ln/>
        </p:spPr>
      </p:sp>
      <p:sp>
        <p:nvSpPr>
          <p:cNvPr id="51" name="Text 49"/>
          <p:cNvSpPr/>
          <p:nvPr/>
        </p:nvSpPr>
        <p:spPr>
          <a:xfrm>
            <a:off x="4719638" y="4654553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Wenig Halluzinationen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4400550" y="5038728"/>
            <a:ext cx="3390900" cy="6350"/>
          </a:xfrm>
          <a:custGeom>
            <a:avLst/>
            <a:gdLst/>
            <a:ahLst/>
            <a:cxnLst/>
            <a:rect l="l" t="t" r="r" b="b"/>
            <a:pathLst>
              <a:path w="3390900" h="6350">
                <a:moveTo>
                  <a:pt x="0" y="0"/>
                </a:moveTo>
                <a:lnTo>
                  <a:pt x="3390900" y="0"/>
                </a:lnTo>
                <a:lnTo>
                  <a:pt x="33909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53" name="Text 51"/>
          <p:cNvSpPr/>
          <p:nvPr/>
        </p:nvSpPr>
        <p:spPr>
          <a:xfrm>
            <a:off x="5471716" y="5118102"/>
            <a:ext cx="448866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Preis: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5874941" y="5118102"/>
            <a:ext cx="84524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CC78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$20/Monat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105775" y="1336675"/>
            <a:ext cx="3702050" cy="4168775"/>
          </a:xfrm>
          <a:custGeom>
            <a:avLst/>
            <a:gdLst/>
            <a:ahLst/>
            <a:cxnLst/>
            <a:rect l="l" t="t" r="r" b="b"/>
            <a:pathLst>
              <a:path w="3702050" h="4168775">
                <a:moveTo>
                  <a:pt x="114282" y="0"/>
                </a:moveTo>
                <a:lnTo>
                  <a:pt x="3587768" y="0"/>
                </a:lnTo>
                <a:cubicBezTo>
                  <a:pt x="3650884" y="0"/>
                  <a:pt x="3702050" y="51166"/>
                  <a:pt x="3702050" y="114282"/>
                </a:cubicBezTo>
                <a:lnTo>
                  <a:pt x="3702050" y="4054493"/>
                </a:lnTo>
                <a:cubicBezTo>
                  <a:pt x="3702050" y="4117609"/>
                  <a:pt x="3650884" y="4168775"/>
                  <a:pt x="3587768" y="4168775"/>
                </a:cubicBezTo>
                <a:lnTo>
                  <a:pt x="114282" y="4168775"/>
                </a:lnTo>
                <a:cubicBezTo>
                  <a:pt x="51166" y="4168775"/>
                  <a:pt x="0" y="4117609"/>
                  <a:pt x="0" y="4054493"/>
                </a:cubicBezTo>
                <a:lnTo>
                  <a:pt x="0" y="114282"/>
                </a:lnTo>
                <a:cubicBezTo>
                  <a:pt x="0" y="51208"/>
                  <a:pt x="51208" y="0"/>
                  <a:pt x="114282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8261350" y="14922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285F4">
              <a:alpha val="20000"/>
            </a:srgbClr>
          </a:solidFill>
          <a:ln/>
        </p:spPr>
      </p:sp>
      <p:sp>
        <p:nvSpPr>
          <p:cNvPr id="57" name="Shape 55"/>
          <p:cNvSpPr/>
          <p:nvPr/>
        </p:nvSpPr>
        <p:spPr>
          <a:xfrm>
            <a:off x="8394700" y="162560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3421" y="12576"/>
                </a:moveTo>
                <a:cubicBezTo>
                  <a:pt x="45095" y="10306"/>
                  <a:pt x="47774" y="8930"/>
                  <a:pt x="50602" y="8930"/>
                </a:cubicBezTo>
                <a:lnTo>
                  <a:pt x="139898" y="8930"/>
                </a:lnTo>
                <a:cubicBezTo>
                  <a:pt x="142726" y="8930"/>
                  <a:pt x="145405" y="10269"/>
                  <a:pt x="147079" y="12576"/>
                </a:cubicBezTo>
                <a:lnTo>
                  <a:pt x="188751" y="69131"/>
                </a:lnTo>
                <a:cubicBezTo>
                  <a:pt x="191281" y="72554"/>
                  <a:pt x="191021" y="77279"/>
                  <a:pt x="188193" y="80442"/>
                </a:cubicBezTo>
                <a:lnTo>
                  <a:pt x="101873" y="175692"/>
                </a:lnTo>
                <a:cubicBezTo>
                  <a:pt x="100199" y="177552"/>
                  <a:pt x="97780" y="178631"/>
                  <a:pt x="95250" y="178631"/>
                </a:cubicBezTo>
                <a:cubicBezTo>
                  <a:pt x="92720" y="178631"/>
                  <a:pt x="90339" y="177552"/>
                  <a:pt x="88627" y="175692"/>
                </a:cubicBezTo>
                <a:lnTo>
                  <a:pt x="2307" y="80442"/>
                </a:lnTo>
                <a:cubicBezTo>
                  <a:pt x="-558" y="77279"/>
                  <a:pt x="-781" y="72554"/>
                  <a:pt x="1749" y="69131"/>
                </a:cubicBezTo>
                <a:lnTo>
                  <a:pt x="43421" y="12576"/>
                </a:lnTo>
                <a:close/>
                <a:moveTo>
                  <a:pt x="57745" y="27384"/>
                </a:moveTo>
                <a:cubicBezTo>
                  <a:pt x="56517" y="28315"/>
                  <a:pt x="56183" y="29989"/>
                  <a:pt x="56964" y="31291"/>
                </a:cubicBezTo>
                <a:lnTo>
                  <a:pt x="78321" y="66898"/>
                </a:lnTo>
                <a:lnTo>
                  <a:pt x="23552" y="71438"/>
                </a:lnTo>
                <a:cubicBezTo>
                  <a:pt x="22027" y="71549"/>
                  <a:pt x="20836" y="72851"/>
                  <a:pt x="20836" y="74414"/>
                </a:cubicBezTo>
                <a:cubicBezTo>
                  <a:pt x="20836" y="75977"/>
                  <a:pt x="22027" y="77242"/>
                  <a:pt x="23552" y="77391"/>
                </a:cubicBezTo>
                <a:lnTo>
                  <a:pt x="94990" y="83344"/>
                </a:lnTo>
                <a:cubicBezTo>
                  <a:pt x="95138" y="83344"/>
                  <a:pt x="95324" y="83344"/>
                  <a:pt x="95473" y="83344"/>
                </a:cubicBezTo>
                <a:lnTo>
                  <a:pt x="166911" y="77391"/>
                </a:lnTo>
                <a:cubicBezTo>
                  <a:pt x="168436" y="77279"/>
                  <a:pt x="169627" y="75977"/>
                  <a:pt x="169627" y="74414"/>
                </a:cubicBezTo>
                <a:cubicBezTo>
                  <a:pt x="169627" y="72851"/>
                  <a:pt x="168436" y="71586"/>
                  <a:pt x="166911" y="71438"/>
                </a:cubicBezTo>
                <a:lnTo>
                  <a:pt x="112142" y="66861"/>
                </a:lnTo>
                <a:lnTo>
                  <a:pt x="133499" y="31291"/>
                </a:lnTo>
                <a:cubicBezTo>
                  <a:pt x="134280" y="29989"/>
                  <a:pt x="133945" y="28277"/>
                  <a:pt x="132717" y="27384"/>
                </a:cubicBezTo>
                <a:cubicBezTo>
                  <a:pt x="131490" y="26491"/>
                  <a:pt x="129778" y="26640"/>
                  <a:pt x="128736" y="27756"/>
                </a:cubicBezTo>
                <a:lnTo>
                  <a:pt x="95250" y="64071"/>
                </a:lnTo>
                <a:lnTo>
                  <a:pt x="61726" y="27756"/>
                </a:lnTo>
                <a:cubicBezTo>
                  <a:pt x="60685" y="26640"/>
                  <a:pt x="58973" y="26491"/>
                  <a:pt x="57745" y="27384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58" name="Text 56"/>
          <p:cNvSpPr/>
          <p:nvPr/>
        </p:nvSpPr>
        <p:spPr>
          <a:xfrm>
            <a:off x="8832850" y="1492253"/>
            <a:ext cx="685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Gemini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8832850" y="1758953"/>
            <a:ext cx="657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Google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261350" y="2063753"/>
            <a:ext cx="3390900" cy="647700"/>
          </a:xfrm>
          <a:custGeom>
            <a:avLst/>
            <a:gdLst/>
            <a:ahLst/>
            <a:cxnLst/>
            <a:rect l="l" t="t" r="r" b="b"/>
            <a:pathLst>
              <a:path w="3390900" h="647700">
                <a:moveTo>
                  <a:pt x="76202" y="0"/>
                </a:moveTo>
                <a:lnTo>
                  <a:pt x="3314698" y="0"/>
                </a:lnTo>
                <a:cubicBezTo>
                  <a:pt x="3356783" y="0"/>
                  <a:pt x="3390900" y="34117"/>
                  <a:pt x="3390900" y="76202"/>
                </a:cubicBezTo>
                <a:lnTo>
                  <a:pt x="3390900" y="571498"/>
                </a:lnTo>
                <a:cubicBezTo>
                  <a:pt x="3390900" y="613583"/>
                  <a:pt x="3356783" y="647700"/>
                  <a:pt x="33146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1" name="Text 59"/>
          <p:cNvSpPr/>
          <p:nvPr/>
        </p:nvSpPr>
        <p:spPr>
          <a:xfrm>
            <a:off x="8337550" y="21399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Technologie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8337550" y="24066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Gemini 2.5 Pro (1M Tokens)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8261350" y="2787653"/>
            <a:ext cx="3390900" cy="914400"/>
          </a:xfrm>
          <a:custGeom>
            <a:avLst/>
            <a:gdLst/>
            <a:ahLst/>
            <a:cxnLst/>
            <a:rect l="l" t="t" r="r" b="b"/>
            <a:pathLst>
              <a:path w="3390900" h="914400">
                <a:moveTo>
                  <a:pt x="76197" y="0"/>
                </a:moveTo>
                <a:lnTo>
                  <a:pt x="3314703" y="0"/>
                </a:lnTo>
                <a:cubicBezTo>
                  <a:pt x="3356785" y="0"/>
                  <a:pt x="3390900" y="34115"/>
                  <a:pt x="3390900" y="76197"/>
                </a:cubicBezTo>
                <a:lnTo>
                  <a:pt x="3390900" y="838203"/>
                </a:lnTo>
                <a:cubicBezTo>
                  <a:pt x="3390900" y="880285"/>
                  <a:pt x="3356785" y="914400"/>
                  <a:pt x="331470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4" name="Text 62"/>
          <p:cNvSpPr/>
          <p:nvPr/>
        </p:nvSpPr>
        <p:spPr>
          <a:xfrm>
            <a:off x="8337550" y="28638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Benchmarks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8337550" y="3130553"/>
            <a:ext cx="523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GPQA: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11283553" y="3130553"/>
            <a:ext cx="371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87%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8337550" y="3397253"/>
            <a:ext cx="628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Kontext: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11379101" y="3397253"/>
            <a:ext cx="276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1M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8261350" y="3778253"/>
            <a:ext cx="3390900" cy="1181100"/>
          </a:xfrm>
          <a:custGeom>
            <a:avLst/>
            <a:gdLst/>
            <a:ahLst/>
            <a:cxnLst/>
            <a:rect l="l" t="t" r="r" b="b"/>
            <a:pathLst>
              <a:path w="3390900" h="1181100">
                <a:moveTo>
                  <a:pt x="76205" y="0"/>
                </a:moveTo>
                <a:lnTo>
                  <a:pt x="3314695" y="0"/>
                </a:lnTo>
                <a:cubicBezTo>
                  <a:pt x="3356754" y="0"/>
                  <a:pt x="3390900" y="34146"/>
                  <a:pt x="3390900" y="76205"/>
                </a:cubicBezTo>
                <a:lnTo>
                  <a:pt x="3390900" y="1104895"/>
                </a:lnTo>
                <a:cubicBezTo>
                  <a:pt x="3390900" y="1146982"/>
                  <a:pt x="3356782" y="1181100"/>
                  <a:pt x="3314695" y="1181100"/>
                </a:cubicBezTo>
                <a:lnTo>
                  <a:pt x="76205" y="1181100"/>
                </a:lnTo>
                <a:cubicBezTo>
                  <a:pt x="34146" y="1181100"/>
                  <a:pt x="0" y="1146954"/>
                  <a:pt x="0" y="11048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70" name="Text 68"/>
          <p:cNvSpPr/>
          <p:nvPr/>
        </p:nvSpPr>
        <p:spPr>
          <a:xfrm>
            <a:off x="8337550" y="3854453"/>
            <a:ext cx="3314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Stärken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8364935" y="41592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2" name="Text 70"/>
          <p:cNvSpPr/>
          <p:nvPr/>
        </p:nvSpPr>
        <p:spPr>
          <a:xfrm>
            <a:off x="8580438" y="4121153"/>
            <a:ext cx="1085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Deep Research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8364935" y="44259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4" name="Text 72"/>
          <p:cNvSpPr/>
          <p:nvPr/>
        </p:nvSpPr>
        <p:spPr>
          <a:xfrm>
            <a:off x="8580438" y="4387853"/>
            <a:ext cx="167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Riesiges Kontextfenster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8364935" y="46926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6" name="Text 74"/>
          <p:cNvSpPr/>
          <p:nvPr/>
        </p:nvSpPr>
        <p:spPr>
          <a:xfrm>
            <a:off x="8580438" y="4654553"/>
            <a:ext cx="83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Multimodal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8261350" y="5038728"/>
            <a:ext cx="3390900" cy="6350"/>
          </a:xfrm>
          <a:custGeom>
            <a:avLst/>
            <a:gdLst/>
            <a:ahLst/>
            <a:cxnLst/>
            <a:rect l="l" t="t" r="r" b="b"/>
            <a:pathLst>
              <a:path w="3390900" h="6350">
                <a:moveTo>
                  <a:pt x="0" y="0"/>
                </a:moveTo>
                <a:lnTo>
                  <a:pt x="3390900" y="0"/>
                </a:lnTo>
                <a:lnTo>
                  <a:pt x="33909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78" name="Text 76"/>
          <p:cNvSpPr/>
          <p:nvPr/>
        </p:nvSpPr>
        <p:spPr>
          <a:xfrm>
            <a:off x="9332516" y="5118102"/>
            <a:ext cx="448866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Preis: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9735741" y="5118102"/>
            <a:ext cx="84524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$20/Monat</a:t>
            </a:r>
            <a:endParaRPr lang="en-US" sz="1600" dirty="0"/>
          </a:p>
        </p:txBody>
      </p:sp>
      <p:sp>
        <p:nvSpPr>
          <p:cNvPr id="80" name="Shape 78"/>
          <p:cNvSpPr/>
          <p:nvPr/>
        </p:nvSpPr>
        <p:spPr>
          <a:xfrm>
            <a:off x="384175" y="5699125"/>
            <a:ext cx="11426825" cy="463550"/>
          </a:xfrm>
          <a:custGeom>
            <a:avLst/>
            <a:gdLst/>
            <a:ahLst/>
            <a:cxnLst/>
            <a:rect l="l" t="t" r="r" b="b"/>
            <a:pathLst>
              <a:path w="11426825" h="463550">
                <a:moveTo>
                  <a:pt x="114302" y="0"/>
                </a:moveTo>
                <a:lnTo>
                  <a:pt x="11312523" y="0"/>
                </a:lnTo>
                <a:cubicBezTo>
                  <a:pt x="11375650" y="0"/>
                  <a:pt x="11426825" y="51175"/>
                  <a:pt x="11426825" y="114302"/>
                </a:cubicBezTo>
                <a:lnTo>
                  <a:pt x="11426825" y="349248"/>
                </a:lnTo>
                <a:cubicBezTo>
                  <a:pt x="11426825" y="412375"/>
                  <a:pt x="11375650" y="463550"/>
                  <a:pt x="11312523" y="463550"/>
                </a:cubicBezTo>
                <a:lnTo>
                  <a:pt x="114302" y="463550"/>
                </a:lnTo>
                <a:cubicBezTo>
                  <a:pt x="51175" y="463550"/>
                  <a:pt x="0" y="412375"/>
                  <a:pt x="0" y="349248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gradFill rotWithShape="1" flip="none">
            <a:gsLst>
              <a:gs pos="0">
                <a:srgbClr val="6366F1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 w="8467">
            <a:solidFill>
              <a:srgbClr val="6366F1">
                <a:alpha val="30196"/>
              </a:srgbClr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525463" y="583565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83344" y="59531"/>
                </a:moveTo>
                <a:cubicBezTo>
                  <a:pt x="83344" y="52960"/>
                  <a:pt x="88679" y="47625"/>
                  <a:pt x="95250" y="47625"/>
                </a:cubicBezTo>
                <a:cubicBezTo>
                  <a:pt x="101821" y="47625"/>
                  <a:pt x="107156" y="52960"/>
                  <a:pt x="107156" y="59531"/>
                </a:cubicBezTo>
                <a:cubicBezTo>
                  <a:pt x="107156" y="66102"/>
                  <a:pt x="101821" y="71438"/>
                  <a:pt x="95250" y="71438"/>
                </a:cubicBezTo>
                <a:cubicBezTo>
                  <a:pt x="88679" y="71438"/>
                  <a:pt x="83344" y="66102"/>
                  <a:pt x="83344" y="59531"/>
                </a:cubicBezTo>
                <a:close/>
                <a:moveTo>
                  <a:pt x="80367" y="83344"/>
                </a:moveTo>
                <a:lnTo>
                  <a:pt x="98227" y="83344"/>
                </a:lnTo>
                <a:cubicBezTo>
                  <a:pt x="103175" y="83344"/>
                  <a:pt x="107156" y="87325"/>
                  <a:pt x="107156" y="92273"/>
                </a:cubicBezTo>
                <a:lnTo>
                  <a:pt x="107156" y="125016"/>
                </a:lnTo>
                <a:lnTo>
                  <a:pt x="110133" y="125016"/>
                </a:lnTo>
                <a:cubicBezTo>
                  <a:pt x="115081" y="125016"/>
                  <a:pt x="119063" y="128997"/>
                  <a:pt x="119063" y="133945"/>
                </a:cubicBezTo>
                <a:cubicBezTo>
                  <a:pt x="119063" y="138894"/>
                  <a:pt x="115081" y="142875"/>
                  <a:pt x="110133" y="142875"/>
                </a:cubicBezTo>
                <a:lnTo>
                  <a:pt x="80367" y="142875"/>
                </a:lnTo>
                <a:cubicBezTo>
                  <a:pt x="75419" y="142875"/>
                  <a:pt x="71438" y="138894"/>
                  <a:pt x="71438" y="133945"/>
                </a:cubicBezTo>
                <a:cubicBezTo>
                  <a:pt x="71438" y="128997"/>
                  <a:pt x="75419" y="125016"/>
                  <a:pt x="80367" y="125016"/>
                </a:cubicBezTo>
                <a:lnTo>
                  <a:pt x="89297" y="125016"/>
                </a:lnTo>
                <a:lnTo>
                  <a:pt x="89297" y="101203"/>
                </a:lnTo>
                <a:lnTo>
                  <a:pt x="80367" y="101203"/>
                </a:lnTo>
                <a:cubicBezTo>
                  <a:pt x="75419" y="101203"/>
                  <a:pt x="71438" y="97222"/>
                  <a:pt x="71438" y="92273"/>
                </a:cubicBezTo>
                <a:cubicBezTo>
                  <a:pt x="71438" y="87325"/>
                  <a:pt x="75419" y="83344"/>
                  <a:pt x="80367" y="83344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2" name="Text 80"/>
          <p:cNvSpPr/>
          <p:nvPr/>
        </p:nvSpPr>
        <p:spPr>
          <a:xfrm>
            <a:off x="854075" y="5816603"/>
            <a:ext cx="8296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Empfehlung: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ChatGPT für Allzweck-Aufgaben, Claude für Coding &amp; lange Texte, Gemini für Recherche &amp; große Dokumente.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6207" y="326207"/>
            <a:ext cx="11604827" cy="195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7" b="1" spc="51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Anwendungen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6207" y="587173"/>
            <a:ext cx="11686379" cy="32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1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Anwendungsbereiche von LLMs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26207" y="978622"/>
            <a:ext cx="11612982" cy="228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Von Content Creation bis zur wissenschaftlichen Forschung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8926" y="1340169"/>
            <a:ext cx="3756821" cy="2582475"/>
          </a:xfrm>
          <a:custGeom>
            <a:avLst/>
            <a:gdLst/>
            <a:ahLst/>
            <a:cxnLst/>
            <a:rect l="l" t="t" r="r" b="b"/>
            <a:pathLst>
              <a:path w="3756821" h="2582475">
                <a:moveTo>
                  <a:pt x="97850" y="0"/>
                </a:moveTo>
                <a:lnTo>
                  <a:pt x="3658971" y="0"/>
                </a:lnTo>
                <a:cubicBezTo>
                  <a:pt x="3713012" y="0"/>
                  <a:pt x="3756821" y="43809"/>
                  <a:pt x="3756821" y="97850"/>
                </a:cubicBezTo>
                <a:lnTo>
                  <a:pt x="3756821" y="2484625"/>
                </a:lnTo>
                <a:cubicBezTo>
                  <a:pt x="3756821" y="2538666"/>
                  <a:pt x="3713012" y="2582475"/>
                  <a:pt x="3658971" y="2582475"/>
                </a:cubicBezTo>
                <a:lnTo>
                  <a:pt x="97850" y="2582475"/>
                </a:lnTo>
                <a:cubicBezTo>
                  <a:pt x="43809" y="2582475"/>
                  <a:pt x="0" y="2538666"/>
                  <a:pt x="0" y="2484625"/>
                </a:cubicBezTo>
                <a:lnTo>
                  <a:pt x="0" y="97850"/>
                </a:lnTo>
                <a:cubicBezTo>
                  <a:pt x="0" y="43845"/>
                  <a:pt x="43845" y="0"/>
                  <a:pt x="97850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94748" y="1505993"/>
            <a:ext cx="391449" cy="391449"/>
          </a:xfrm>
          <a:custGeom>
            <a:avLst/>
            <a:gdLst/>
            <a:ahLst/>
            <a:cxnLst/>
            <a:rect l="l" t="t" r="r" b="b"/>
            <a:pathLst>
              <a:path w="391449" h="391449">
                <a:moveTo>
                  <a:pt x="97862" y="0"/>
                </a:moveTo>
                <a:lnTo>
                  <a:pt x="293587" y="0"/>
                </a:lnTo>
                <a:cubicBezTo>
                  <a:pt x="347598" y="0"/>
                  <a:pt x="391449" y="43851"/>
                  <a:pt x="391449" y="97862"/>
                </a:cubicBezTo>
                <a:lnTo>
                  <a:pt x="391449" y="293587"/>
                </a:lnTo>
                <a:cubicBezTo>
                  <a:pt x="391449" y="347634"/>
                  <a:pt x="347634" y="391449"/>
                  <a:pt x="293587" y="391449"/>
                </a:cubicBezTo>
                <a:lnTo>
                  <a:pt x="97862" y="391449"/>
                </a:lnTo>
                <a:cubicBezTo>
                  <a:pt x="43851" y="391449"/>
                  <a:pt x="0" y="347598"/>
                  <a:pt x="0" y="293587"/>
                </a:cubicBezTo>
                <a:lnTo>
                  <a:pt x="0" y="97862"/>
                </a:lnTo>
                <a:cubicBezTo>
                  <a:pt x="0" y="43814"/>
                  <a:pt x="43814" y="0"/>
                  <a:pt x="9786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608920" y="1620166"/>
            <a:ext cx="163104" cy="163104"/>
          </a:xfrm>
          <a:custGeom>
            <a:avLst/>
            <a:gdLst/>
            <a:ahLst/>
            <a:cxnLst/>
            <a:rect l="l" t="t" r="r" b="b"/>
            <a:pathLst>
              <a:path w="163104" h="163104">
                <a:moveTo>
                  <a:pt x="118983" y="8633"/>
                </a:moveTo>
                <a:cubicBezTo>
                  <a:pt x="123761" y="3154"/>
                  <a:pt x="130674" y="0"/>
                  <a:pt x="137969" y="0"/>
                </a:cubicBezTo>
                <a:cubicBezTo>
                  <a:pt x="151858" y="0"/>
                  <a:pt x="163136" y="11277"/>
                  <a:pt x="163136" y="25166"/>
                </a:cubicBezTo>
                <a:cubicBezTo>
                  <a:pt x="163136" y="32430"/>
                  <a:pt x="159982" y="39374"/>
                  <a:pt x="154503" y="44153"/>
                </a:cubicBezTo>
                <a:lnTo>
                  <a:pt x="90376" y="99965"/>
                </a:lnTo>
                <a:lnTo>
                  <a:pt x="86967" y="96524"/>
                </a:lnTo>
                <a:lnTo>
                  <a:pt x="66579" y="76136"/>
                </a:lnTo>
                <a:lnTo>
                  <a:pt x="63139" y="72728"/>
                </a:lnTo>
                <a:lnTo>
                  <a:pt x="118983" y="8633"/>
                </a:lnTo>
                <a:close/>
                <a:moveTo>
                  <a:pt x="51320" y="82508"/>
                </a:moveTo>
                <a:cubicBezTo>
                  <a:pt x="51607" y="82826"/>
                  <a:pt x="59890" y="91109"/>
                  <a:pt x="76136" y="107355"/>
                </a:cubicBezTo>
                <a:lnTo>
                  <a:pt x="80564" y="111783"/>
                </a:lnTo>
                <a:lnTo>
                  <a:pt x="75117" y="135421"/>
                </a:lnTo>
                <a:cubicBezTo>
                  <a:pt x="73874" y="140868"/>
                  <a:pt x="69733" y="145201"/>
                  <a:pt x="64349" y="146698"/>
                </a:cubicBezTo>
                <a:lnTo>
                  <a:pt x="10258" y="161829"/>
                </a:lnTo>
                <a:lnTo>
                  <a:pt x="39661" y="132426"/>
                </a:lnTo>
                <a:cubicBezTo>
                  <a:pt x="40043" y="132458"/>
                  <a:pt x="40394" y="132490"/>
                  <a:pt x="40776" y="132490"/>
                </a:cubicBezTo>
                <a:cubicBezTo>
                  <a:pt x="46414" y="132490"/>
                  <a:pt x="50970" y="127934"/>
                  <a:pt x="50970" y="122296"/>
                </a:cubicBezTo>
                <a:cubicBezTo>
                  <a:pt x="50970" y="116657"/>
                  <a:pt x="46414" y="112102"/>
                  <a:pt x="40776" y="112102"/>
                </a:cubicBezTo>
                <a:cubicBezTo>
                  <a:pt x="35137" y="112102"/>
                  <a:pt x="30582" y="116657"/>
                  <a:pt x="30582" y="122296"/>
                </a:cubicBezTo>
                <a:cubicBezTo>
                  <a:pt x="30582" y="122678"/>
                  <a:pt x="30614" y="123060"/>
                  <a:pt x="30646" y="123411"/>
                </a:cubicBezTo>
                <a:lnTo>
                  <a:pt x="1242" y="152846"/>
                </a:lnTo>
                <a:lnTo>
                  <a:pt x="16406" y="98754"/>
                </a:lnTo>
                <a:cubicBezTo>
                  <a:pt x="17903" y="93370"/>
                  <a:pt x="22236" y="89229"/>
                  <a:pt x="27683" y="87987"/>
                </a:cubicBezTo>
                <a:lnTo>
                  <a:pt x="51320" y="8250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Text 6"/>
          <p:cNvSpPr/>
          <p:nvPr/>
        </p:nvSpPr>
        <p:spPr>
          <a:xfrm>
            <a:off x="984059" y="1587545"/>
            <a:ext cx="1312985" cy="228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Content Creation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94748" y="2027925"/>
            <a:ext cx="3490419" cy="424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Generierung von Artikeln, Marketing-Materialien, E-Mails und Social Media Content.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94748" y="2549857"/>
            <a:ext cx="3425177" cy="489311"/>
          </a:xfrm>
          <a:custGeom>
            <a:avLst/>
            <a:gdLst/>
            <a:ahLst/>
            <a:cxnLst/>
            <a:rect l="l" t="t" r="r" b="b"/>
            <a:pathLst>
              <a:path w="3425177" h="489311">
                <a:moveTo>
                  <a:pt x="65240" y="0"/>
                </a:moveTo>
                <a:lnTo>
                  <a:pt x="3359937" y="0"/>
                </a:lnTo>
                <a:cubicBezTo>
                  <a:pt x="3395968" y="0"/>
                  <a:pt x="3425177" y="29209"/>
                  <a:pt x="3425177" y="65240"/>
                </a:cubicBezTo>
                <a:lnTo>
                  <a:pt x="3425177" y="424071"/>
                </a:lnTo>
                <a:cubicBezTo>
                  <a:pt x="3425177" y="460102"/>
                  <a:pt x="3395968" y="489311"/>
                  <a:pt x="3359937" y="489311"/>
                </a:cubicBezTo>
                <a:lnTo>
                  <a:pt x="65240" y="489311"/>
                </a:lnTo>
                <a:cubicBezTo>
                  <a:pt x="29209" y="489311"/>
                  <a:pt x="0" y="460102"/>
                  <a:pt x="0" y="424071"/>
                </a:cubicBezTo>
                <a:lnTo>
                  <a:pt x="0" y="65240"/>
                </a:lnTo>
                <a:cubicBezTo>
                  <a:pt x="0" y="29233"/>
                  <a:pt x="29233" y="0"/>
                  <a:pt x="6524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Text 9"/>
          <p:cNvSpPr/>
          <p:nvPr/>
        </p:nvSpPr>
        <p:spPr>
          <a:xfrm>
            <a:off x="592610" y="2664029"/>
            <a:ext cx="1296674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Produktivitätssteigerung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550648" y="2647719"/>
            <a:ext cx="334363" cy="195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3-5x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92610" y="2876064"/>
            <a:ext cx="3229453" cy="65241"/>
          </a:xfrm>
          <a:custGeom>
            <a:avLst/>
            <a:gdLst/>
            <a:ahLst/>
            <a:cxnLst/>
            <a:rect l="l" t="t" r="r" b="b"/>
            <a:pathLst>
              <a:path w="3229453" h="65241">
                <a:moveTo>
                  <a:pt x="32621" y="0"/>
                </a:moveTo>
                <a:lnTo>
                  <a:pt x="3196832" y="0"/>
                </a:lnTo>
                <a:cubicBezTo>
                  <a:pt x="3214848" y="0"/>
                  <a:pt x="3229453" y="14605"/>
                  <a:pt x="3229453" y="32621"/>
                </a:cubicBezTo>
                <a:lnTo>
                  <a:pt x="3229453" y="32621"/>
                </a:lnTo>
                <a:cubicBezTo>
                  <a:pt x="3229453" y="50637"/>
                  <a:pt x="3214848" y="65241"/>
                  <a:pt x="3196832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4" name="Shape 12"/>
          <p:cNvSpPr/>
          <p:nvPr/>
        </p:nvSpPr>
        <p:spPr>
          <a:xfrm>
            <a:off x="592610" y="2876064"/>
            <a:ext cx="2740142" cy="65241"/>
          </a:xfrm>
          <a:custGeom>
            <a:avLst/>
            <a:gdLst/>
            <a:ahLst/>
            <a:cxnLst/>
            <a:rect l="l" t="t" r="r" b="b"/>
            <a:pathLst>
              <a:path w="2740142" h="65241">
                <a:moveTo>
                  <a:pt x="32621" y="0"/>
                </a:moveTo>
                <a:lnTo>
                  <a:pt x="2707521" y="0"/>
                </a:lnTo>
                <a:cubicBezTo>
                  <a:pt x="2725537" y="0"/>
                  <a:pt x="2740142" y="14605"/>
                  <a:pt x="2740142" y="32621"/>
                </a:cubicBezTo>
                <a:lnTo>
                  <a:pt x="2740142" y="32621"/>
                </a:lnTo>
                <a:cubicBezTo>
                  <a:pt x="2740142" y="50637"/>
                  <a:pt x="2725537" y="65241"/>
                  <a:pt x="2707521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5" name="Shape 13"/>
          <p:cNvSpPr/>
          <p:nvPr/>
        </p:nvSpPr>
        <p:spPr>
          <a:xfrm>
            <a:off x="511058" y="3161496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6" name="Text 14"/>
          <p:cNvSpPr/>
          <p:nvPr/>
        </p:nvSpPr>
        <p:spPr>
          <a:xfrm>
            <a:off x="702705" y="3137030"/>
            <a:ext cx="1068329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Blog-Posts &amp; Artikel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11058" y="3389841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8" name="Text 16"/>
          <p:cNvSpPr/>
          <p:nvPr/>
        </p:nvSpPr>
        <p:spPr>
          <a:xfrm>
            <a:off x="702705" y="3365375"/>
            <a:ext cx="864449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Marketing Copy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11058" y="3618186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0" name="Text 18"/>
          <p:cNvSpPr/>
          <p:nvPr/>
        </p:nvSpPr>
        <p:spPr>
          <a:xfrm>
            <a:off x="702705" y="3593720"/>
            <a:ext cx="1011243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Social Media Posts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219203" y="1340169"/>
            <a:ext cx="3756821" cy="2582475"/>
          </a:xfrm>
          <a:custGeom>
            <a:avLst/>
            <a:gdLst/>
            <a:ahLst/>
            <a:cxnLst/>
            <a:rect l="l" t="t" r="r" b="b"/>
            <a:pathLst>
              <a:path w="3756821" h="2582475">
                <a:moveTo>
                  <a:pt x="97850" y="0"/>
                </a:moveTo>
                <a:lnTo>
                  <a:pt x="3658971" y="0"/>
                </a:lnTo>
                <a:cubicBezTo>
                  <a:pt x="3713012" y="0"/>
                  <a:pt x="3756821" y="43809"/>
                  <a:pt x="3756821" y="97850"/>
                </a:cubicBezTo>
                <a:lnTo>
                  <a:pt x="3756821" y="2484625"/>
                </a:lnTo>
                <a:cubicBezTo>
                  <a:pt x="3756821" y="2538666"/>
                  <a:pt x="3713012" y="2582475"/>
                  <a:pt x="3658971" y="2582475"/>
                </a:cubicBezTo>
                <a:lnTo>
                  <a:pt x="97850" y="2582475"/>
                </a:lnTo>
                <a:cubicBezTo>
                  <a:pt x="43809" y="2582475"/>
                  <a:pt x="0" y="2538666"/>
                  <a:pt x="0" y="2484625"/>
                </a:cubicBezTo>
                <a:lnTo>
                  <a:pt x="0" y="97850"/>
                </a:lnTo>
                <a:cubicBezTo>
                  <a:pt x="0" y="43845"/>
                  <a:pt x="43845" y="0"/>
                  <a:pt x="97850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385026" y="1505993"/>
            <a:ext cx="391449" cy="391449"/>
          </a:xfrm>
          <a:custGeom>
            <a:avLst/>
            <a:gdLst/>
            <a:ahLst/>
            <a:cxnLst/>
            <a:rect l="l" t="t" r="r" b="b"/>
            <a:pathLst>
              <a:path w="391449" h="391449">
                <a:moveTo>
                  <a:pt x="97862" y="0"/>
                </a:moveTo>
                <a:lnTo>
                  <a:pt x="293587" y="0"/>
                </a:lnTo>
                <a:cubicBezTo>
                  <a:pt x="347598" y="0"/>
                  <a:pt x="391449" y="43851"/>
                  <a:pt x="391449" y="97862"/>
                </a:cubicBezTo>
                <a:lnTo>
                  <a:pt x="391449" y="293587"/>
                </a:lnTo>
                <a:cubicBezTo>
                  <a:pt x="391449" y="347634"/>
                  <a:pt x="347634" y="391449"/>
                  <a:pt x="293587" y="391449"/>
                </a:cubicBezTo>
                <a:lnTo>
                  <a:pt x="97862" y="391449"/>
                </a:lnTo>
                <a:cubicBezTo>
                  <a:pt x="43851" y="391449"/>
                  <a:pt x="0" y="347598"/>
                  <a:pt x="0" y="293587"/>
                </a:cubicBezTo>
                <a:lnTo>
                  <a:pt x="0" y="97862"/>
                </a:lnTo>
                <a:cubicBezTo>
                  <a:pt x="0" y="43814"/>
                  <a:pt x="43814" y="0"/>
                  <a:pt x="97862" y="0"/>
                </a:cubicBezTo>
                <a:close/>
              </a:path>
            </a:pathLst>
          </a:custGeom>
          <a:solidFill>
            <a:srgbClr val="10B981">
              <a:alpha val="2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4509392" y="1620166"/>
            <a:ext cx="142716" cy="163104"/>
          </a:xfrm>
          <a:custGeom>
            <a:avLst/>
            <a:gdLst/>
            <a:ahLst/>
            <a:cxnLst/>
            <a:rect l="l" t="t" r="r" b="b"/>
            <a:pathLst>
              <a:path w="142716" h="163104">
                <a:moveTo>
                  <a:pt x="71358" y="20388"/>
                </a:moveTo>
                <a:cubicBezTo>
                  <a:pt x="46191" y="20388"/>
                  <a:pt x="25262" y="38642"/>
                  <a:pt x="21121" y="62661"/>
                </a:cubicBezTo>
                <a:cubicBezTo>
                  <a:pt x="24083" y="61705"/>
                  <a:pt x="27269" y="61164"/>
                  <a:pt x="30582" y="61164"/>
                </a:cubicBezTo>
                <a:lnTo>
                  <a:pt x="35679" y="61164"/>
                </a:lnTo>
                <a:cubicBezTo>
                  <a:pt x="44121" y="61164"/>
                  <a:pt x="50970" y="68013"/>
                  <a:pt x="50970" y="76455"/>
                </a:cubicBezTo>
                <a:lnTo>
                  <a:pt x="50970" y="107037"/>
                </a:lnTo>
                <a:cubicBezTo>
                  <a:pt x="50970" y="115479"/>
                  <a:pt x="44121" y="122328"/>
                  <a:pt x="35679" y="122328"/>
                </a:cubicBezTo>
                <a:lnTo>
                  <a:pt x="30582" y="122328"/>
                </a:lnTo>
                <a:cubicBezTo>
                  <a:pt x="13698" y="122328"/>
                  <a:pt x="0" y="108630"/>
                  <a:pt x="0" y="91746"/>
                </a:cubicBezTo>
                <a:lnTo>
                  <a:pt x="0" y="71358"/>
                </a:lnTo>
                <a:cubicBezTo>
                  <a:pt x="0" y="31952"/>
                  <a:pt x="31952" y="0"/>
                  <a:pt x="71358" y="0"/>
                </a:cubicBezTo>
                <a:cubicBezTo>
                  <a:pt x="110764" y="0"/>
                  <a:pt x="142716" y="31952"/>
                  <a:pt x="142716" y="71358"/>
                </a:cubicBezTo>
                <a:lnTo>
                  <a:pt x="142716" y="124908"/>
                </a:lnTo>
                <a:cubicBezTo>
                  <a:pt x="142716" y="146029"/>
                  <a:pt x="125577" y="163136"/>
                  <a:pt x="104456" y="163136"/>
                </a:cubicBezTo>
                <a:lnTo>
                  <a:pt x="76455" y="163104"/>
                </a:lnTo>
                <a:lnTo>
                  <a:pt x="66261" y="163104"/>
                </a:lnTo>
                <a:cubicBezTo>
                  <a:pt x="57819" y="163104"/>
                  <a:pt x="50970" y="156255"/>
                  <a:pt x="50970" y="147813"/>
                </a:cubicBezTo>
                <a:cubicBezTo>
                  <a:pt x="50970" y="139371"/>
                  <a:pt x="57819" y="132522"/>
                  <a:pt x="66261" y="132522"/>
                </a:cubicBezTo>
                <a:lnTo>
                  <a:pt x="76455" y="132522"/>
                </a:lnTo>
                <a:cubicBezTo>
                  <a:pt x="84897" y="132522"/>
                  <a:pt x="91746" y="139371"/>
                  <a:pt x="91746" y="147813"/>
                </a:cubicBezTo>
                <a:lnTo>
                  <a:pt x="91746" y="147813"/>
                </a:lnTo>
                <a:lnTo>
                  <a:pt x="104488" y="147813"/>
                </a:lnTo>
                <a:cubicBezTo>
                  <a:pt x="117167" y="147813"/>
                  <a:pt x="127425" y="137555"/>
                  <a:pt x="127425" y="124876"/>
                </a:cubicBezTo>
                <a:lnTo>
                  <a:pt x="127425" y="118218"/>
                </a:lnTo>
                <a:cubicBezTo>
                  <a:pt x="122933" y="120831"/>
                  <a:pt x="117709" y="122296"/>
                  <a:pt x="112134" y="122296"/>
                </a:cubicBezTo>
                <a:lnTo>
                  <a:pt x="107037" y="122296"/>
                </a:lnTo>
                <a:cubicBezTo>
                  <a:pt x="98595" y="122296"/>
                  <a:pt x="91746" y="115447"/>
                  <a:pt x="91746" y="107005"/>
                </a:cubicBezTo>
                <a:lnTo>
                  <a:pt x="91746" y="76423"/>
                </a:lnTo>
                <a:cubicBezTo>
                  <a:pt x="91746" y="67981"/>
                  <a:pt x="98595" y="61132"/>
                  <a:pt x="107037" y="61132"/>
                </a:cubicBezTo>
                <a:lnTo>
                  <a:pt x="112134" y="61132"/>
                </a:lnTo>
                <a:cubicBezTo>
                  <a:pt x="115447" y="61132"/>
                  <a:pt x="118601" y="61642"/>
                  <a:pt x="121595" y="62629"/>
                </a:cubicBezTo>
                <a:cubicBezTo>
                  <a:pt x="117454" y="38642"/>
                  <a:pt x="96556" y="20356"/>
                  <a:pt x="71358" y="20356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24" name="Text 22"/>
          <p:cNvSpPr/>
          <p:nvPr/>
        </p:nvSpPr>
        <p:spPr>
          <a:xfrm>
            <a:off x="4874337" y="1587545"/>
            <a:ext cx="1402692" cy="228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Support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385026" y="2027925"/>
            <a:ext cx="3490419" cy="424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24/7 Verfügbarkeit, Sentiment-Analyse und intelligente Eskalation zu menschlichen Agenten.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385026" y="2549857"/>
            <a:ext cx="3425177" cy="489311"/>
          </a:xfrm>
          <a:custGeom>
            <a:avLst/>
            <a:gdLst/>
            <a:ahLst/>
            <a:cxnLst/>
            <a:rect l="l" t="t" r="r" b="b"/>
            <a:pathLst>
              <a:path w="3425177" h="489311">
                <a:moveTo>
                  <a:pt x="65240" y="0"/>
                </a:moveTo>
                <a:lnTo>
                  <a:pt x="3359937" y="0"/>
                </a:lnTo>
                <a:cubicBezTo>
                  <a:pt x="3395968" y="0"/>
                  <a:pt x="3425177" y="29209"/>
                  <a:pt x="3425177" y="65240"/>
                </a:cubicBezTo>
                <a:lnTo>
                  <a:pt x="3425177" y="424071"/>
                </a:lnTo>
                <a:cubicBezTo>
                  <a:pt x="3425177" y="460102"/>
                  <a:pt x="3395968" y="489311"/>
                  <a:pt x="3359937" y="489311"/>
                </a:cubicBezTo>
                <a:lnTo>
                  <a:pt x="65240" y="489311"/>
                </a:lnTo>
                <a:cubicBezTo>
                  <a:pt x="29209" y="489311"/>
                  <a:pt x="0" y="460102"/>
                  <a:pt x="0" y="424071"/>
                </a:cubicBezTo>
                <a:lnTo>
                  <a:pt x="0" y="65240"/>
                </a:lnTo>
                <a:cubicBezTo>
                  <a:pt x="0" y="29233"/>
                  <a:pt x="29233" y="0"/>
                  <a:pt x="6524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7" name="Text 25"/>
          <p:cNvSpPr/>
          <p:nvPr/>
        </p:nvSpPr>
        <p:spPr>
          <a:xfrm>
            <a:off x="4482888" y="2664029"/>
            <a:ext cx="888915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Kostenreduktion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232884" y="2647719"/>
            <a:ext cx="538242" cy="195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7" b="1" dirty="0">
                <a:solidFill>
                  <a:srgbClr val="10B98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40-60%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82888" y="2876064"/>
            <a:ext cx="3229453" cy="65241"/>
          </a:xfrm>
          <a:custGeom>
            <a:avLst/>
            <a:gdLst/>
            <a:ahLst/>
            <a:cxnLst/>
            <a:rect l="l" t="t" r="r" b="b"/>
            <a:pathLst>
              <a:path w="3229453" h="65241">
                <a:moveTo>
                  <a:pt x="32621" y="0"/>
                </a:moveTo>
                <a:lnTo>
                  <a:pt x="3196832" y="0"/>
                </a:lnTo>
                <a:cubicBezTo>
                  <a:pt x="3214848" y="0"/>
                  <a:pt x="3229453" y="14605"/>
                  <a:pt x="3229453" y="32621"/>
                </a:cubicBezTo>
                <a:lnTo>
                  <a:pt x="3229453" y="32621"/>
                </a:lnTo>
                <a:cubicBezTo>
                  <a:pt x="3229453" y="50637"/>
                  <a:pt x="3214848" y="65241"/>
                  <a:pt x="3196832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30" name="Shape 28"/>
          <p:cNvSpPr/>
          <p:nvPr/>
        </p:nvSpPr>
        <p:spPr>
          <a:xfrm>
            <a:off x="4482888" y="2876064"/>
            <a:ext cx="2258986" cy="65241"/>
          </a:xfrm>
          <a:custGeom>
            <a:avLst/>
            <a:gdLst/>
            <a:ahLst/>
            <a:cxnLst/>
            <a:rect l="l" t="t" r="r" b="b"/>
            <a:pathLst>
              <a:path w="2258986" h="65241">
                <a:moveTo>
                  <a:pt x="32621" y="0"/>
                </a:moveTo>
                <a:lnTo>
                  <a:pt x="2226365" y="0"/>
                </a:lnTo>
                <a:cubicBezTo>
                  <a:pt x="2244381" y="0"/>
                  <a:pt x="2258986" y="14605"/>
                  <a:pt x="2258986" y="32621"/>
                </a:cubicBezTo>
                <a:lnTo>
                  <a:pt x="2258986" y="32621"/>
                </a:lnTo>
                <a:cubicBezTo>
                  <a:pt x="2258986" y="50637"/>
                  <a:pt x="2244381" y="65241"/>
                  <a:pt x="2226365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1" name="Shape 29"/>
          <p:cNvSpPr/>
          <p:nvPr/>
        </p:nvSpPr>
        <p:spPr>
          <a:xfrm>
            <a:off x="4401336" y="3161496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2" name="Text 30"/>
          <p:cNvSpPr/>
          <p:nvPr/>
        </p:nvSpPr>
        <p:spPr>
          <a:xfrm>
            <a:off x="4592983" y="3137030"/>
            <a:ext cx="1353761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Automatisierte Antworten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401336" y="3389841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4" name="Text 32"/>
          <p:cNvSpPr/>
          <p:nvPr/>
        </p:nvSpPr>
        <p:spPr>
          <a:xfrm>
            <a:off x="4592983" y="3365375"/>
            <a:ext cx="1019398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Sentiment-Analyse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401336" y="3618186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10B981"/>
          </a:solidFill>
          <a:ln/>
        </p:spPr>
      </p:sp>
      <p:sp>
        <p:nvSpPr>
          <p:cNvPr id="36" name="Text 34"/>
          <p:cNvSpPr/>
          <p:nvPr/>
        </p:nvSpPr>
        <p:spPr>
          <a:xfrm>
            <a:off x="4592983" y="3593720"/>
            <a:ext cx="1158036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Intelligente Eskalation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109481" y="1340169"/>
            <a:ext cx="3756821" cy="2582475"/>
          </a:xfrm>
          <a:custGeom>
            <a:avLst/>
            <a:gdLst/>
            <a:ahLst/>
            <a:cxnLst/>
            <a:rect l="l" t="t" r="r" b="b"/>
            <a:pathLst>
              <a:path w="3756821" h="2582475">
                <a:moveTo>
                  <a:pt x="97850" y="0"/>
                </a:moveTo>
                <a:lnTo>
                  <a:pt x="3658971" y="0"/>
                </a:lnTo>
                <a:cubicBezTo>
                  <a:pt x="3713012" y="0"/>
                  <a:pt x="3756821" y="43809"/>
                  <a:pt x="3756821" y="97850"/>
                </a:cubicBezTo>
                <a:lnTo>
                  <a:pt x="3756821" y="2484625"/>
                </a:lnTo>
                <a:cubicBezTo>
                  <a:pt x="3756821" y="2538666"/>
                  <a:pt x="3713012" y="2582475"/>
                  <a:pt x="3658971" y="2582475"/>
                </a:cubicBezTo>
                <a:lnTo>
                  <a:pt x="97850" y="2582475"/>
                </a:lnTo>
                <a:cubicBezTo>
                  <a:pt x="43809" y="2582475"/>
                  <a:pt x="0" y="2538666"/>
                  <a:pt x="0" y="2484625"/>
                </a:cubicBezTo>
                <a:lnTo>
                  <a:pt x="0" y="97850"/>
                </a:lnTo>
                <a:cubicBezTo>
                  <a:pt x="0" y="43845"/>
                  <a:pt x="43845" y="0"/>
                  <a:pt x="97850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8275303" y="1505993"/>
            <a:ext cx="391449" cy="391449"/>
          </a:xfrm>
          <a:custGeom>
            <a:avLst/>
            <a:gdLst/>
            <a:ahLst/>
            <a:cxnLst/>
            <a:rect l="l" t="t" r="r" b="b"/>
            <a:pathLst>
              <a:path w="391449" h="391449">
                <a:moveTo>
                  <a:pt x="97862" y="0"/>
                </a:moveTo>
                <a:lnTo>
                  <a:pt x="293587" y="0"/>
                </a:lnTo>
                <a:cubicBezTo>
                  <a:pt x="347598" y="0"/>
                  <a:pt x="391449" y="43851"/>
                  <a:pt x="391449" y="97862"/>
                </a:cubicBezTo>
                <a:lnTo>
                  <a:pt x="391449" y="293587"/>
                </a:lnTo>
                <a:cubicBezTo>
                  <a:pt x="391449" y="347634"/>
                  <a:pt x="347634" y="391449"/>
                  <a:pt x="293587" y="391449"/>
                </a:cubicBezTo>
                <a:lnTo>
                  <a:pt x="97862" y="391449"/>
                </a:lnTo>
                <a:cubicBezTo>
                  <a:pt x="43851" y="391449"/>
                  <a:pt x="0" y="347598"/>
                  <a:pt x="0" y="293587"/>
                </a:cubicBezTo>
                <a:lnTo>
                  <a:pt x="0" y="97862"/>
                </a:lnTo>
                <a:cubicBezTo>
                  <a:pt x="0" y="43814"/>
                  <a:pt x="43814" y="0"/>
                  <a:pt x="97862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8379282" y="1620166"/>
            <a:ext cx="183492" cy="163104"/>
          </a:xfrm>
          <a:custGeom>
            <a:avLst/>
            <a:gdLst/>
            <a:ahLst/>
            <a:cxnLst/>
            <a:rect l="l" t="t" r="r" b="b"/>
            <a:pathLst>
              <a:path w="183492" h="163104">
                <a:moveTo>
                  <a:pt x="114937" y="382"/>
                </a:moveTo>
                <a:cubicBezTo>
                  <a:pt x="109522" y="-1179"/>
                  <a:pt x="103883" y="1975"/>
                  <a:pt x="102322" y="7391"/>
                </a:cubicBezTo>
                <a:lnTo>
                  <a:pt x="61546" y="150106"/>
                </a:lnTo>
                <a:cubicBezTo>
                  <a:pt x="59985" y="155522"/>
                  <a:pt x="63139" y="161160"/>
                  <a:pt x="68555" y="162721"/>
                </a:cubicBezTo>
                <a:cubicBezTo>
                  <a:pt x="73970" y="164282"/>
                  <a:pt x="79609" y="161129"/>
                  <a:pt x="81170" y="155713"/>
                </a:cubicBezTo>
                <a:lnTo>
                  <a:pt x="121945" y="12997"/>
                </a:lnTo>
                <a:cubicBezTo>
                  <a:pt x="123506" y="7582"/>
                  <a:pt x="120353" y="1943"/>
                  <a:pt x="114937" y="382"/>
                </a:cubicBezTo>
                <a:close/>
                <a:moveTo>
                  <a:pt x="135516" y="43739"/>
                </a:moveTo>
                <a:cubicBezTo>
                  <a:pt x="131534" y="47721"/>
                  <a:pt x="131534" y="54187"/>
                  <a:pt x="135516" y="58169"/>
                </a:cubicBezTo>
                <a:lnTo>
                  <a:pt x="158899" y="81552"/>
                </a:lnTo>
                <a:lnTo>
                  <a:pt x="135516" y="104934"/>
                </a:lnTo>
                <a:cubicBezTo>
                  <a:pt x="131534" y="108916"/>
                  <a:pt x="131534" y="115383"/>
                  <a:pt x="135516" y="119365"/>
                </a:cubicBezTo>
                <a:cubicBezTo>
                  <a:pt x="139498" y="123347"/>
                  <a:pt x="145965" y="123347"/>
                  <a:pt x="149947" y="119365"/>
                </a:cubicBezTo>
                <a:lnTo>
                  <a:pt x="180529" y="88783"/>
                </a:lnTo>
                <a:cubicBezTo>
                  <a:pt x="184511" y="84801"/>
                  <a:pt x="184511" y="78334"/>
                  <a:pt x="180529" y="74352"/>
                </a:cubicBezTo>
                <a:lnTo>
                  <a:pt x="149947" y="43770"/>
                </a:lnTo>
                <a:cubicBezTo>
                  <a:pt x="145965" y="39788"/>
                  <a:pt x="139498" y="39788"/>
                  <a:pt x="135516" y="43770"/>
                </a:cubicBezTo>
                <a:close/>
                <a:moveTo>
                  <a:pt x="48007" y="43739"/>
                </a:moveTo>
                <a:cubicBezTo>
                  <a:pt x="44025" y="39757"/>
                  <a:pt x="37558" y="39757"/>
                  <a:pt x="33576" y="43739"/>
                </a:cubicBezTo>
                <a:lnTo>
                  <a:pt x="2994" y="74320"/>
                </a:lnTo>
                <a:cubicBezTo>
                  <a:pt x="-988" y="78303"/>
                  <a:pt x="-988" y="84769"/>
                  <a:pt x="2994" y="88751"/>
                </a:cubicBezTo>
                <a:lnTo>
                  <a:pt x="33576" y="119333"/>
                </a:lnTo>
                <a:cubicBezTo>
                  <a:pt x="37558" y="123315"/>
                  <a:pt x="44025" y="123315"/>
                  <a:pt x="48007" y="119333"/>
                </a:cubicBezTo>
                <a:cubicBezTo>
                  <a:pt x="51989" y="115351"/>
                  <a:pt x="51989" y="108884"/>
                  <a:pt x="48007" y="104902"/>
                </a:cubicBezTo>
                <a:lnTo>
                  <a:pt x="24625" y="81552"/>
                </a:lnTo>
                <a:lnTo>
                  <a:pt x="47975" y="58169"/>
                </a:lnTo>
                <a:cubicBezTo>
                  <a:pt x="51957" y="54187"/>
                  <a:pt x="51957" y="47721"/>
                  <a:pt x="47975" y="43739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0" name="Text 38"/>
          <p:cNvSpPr/>
          <p:nvPr/>
        </p:nvSpPr>
        <p:spPr>
          <a:xfrm>
            <a:off x="8764615" y="1587545"/>
            <a:ext cx="1419002" cy="228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Code-Generierung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275303" y="2027925"/>
            <a:ext cx="3490419" cy="424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Automatische Code-Vorschläge, Debugging und Dokumentation. Claude führt mit 92% HumanEval-Score.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275303" y="2549857"/>
            <a:ext cx="3425177" cy="489311"/>
          </a:xfrm>
          <a:custGeom>
            <a:avLst/>
            <a:gdLst/>
            <a:ahLst/>
            <a:cxnLst/>
            <a:rect l="l" t="t" r="r" b="b"/>
            <a:pathLst>
              <a:path w="3425177" h="489311">
                <a:moveTo>
                  <a:pt x="65240" y="0"/>
                </a:moveTo>
                <a:lnTo>
                  <a:pt x="3359937" y="0"/>
                </a:lnTo>
                <a:cubicBezTo>
                  <a:pt x="3395968" y="0"/>
                  <a:pt x="3425177" y="29209"/>
                  <a:pt x="3425177" y="65240"/>
                </a:cubicBezTo>
                <a:lnTo>
                  <a:pt x="3425177" y="424071"/>
                </a:lnTo>
                <a:cubicBezTo>
                  <a:pt x="3425177" y="460102"/>
                  <a:pt x="3395968" y="489311"/>
                  <a:pt x="3359937" y="489311"/>
                </a:cubicBezTo>
                <a:lnTo>
                  <a:pt x="65240" y="489311"/>
                </a:lnTo>
                <a:cubicBezTo>
                  <a:pt x="29209" y="489311"/>
                  <a:pt x="0" y="460102"/>
                  <a:pt x="0" y="424071"/>
                </a:cubicBezTo>
                <a:lnTo>
                  <a:pt x="0" y="65240"/>
                </a:lnTo>
                <a:cubicBezTo>
                  <a:pt x="0" y="29233"/>
                  <a:pt x="29233" y="0"/>
                  <a:pt x="6524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3" name="Text 41"/>
          <p:cNvSpPr/>
          <p:nvPr/>
        </p:nvSpPr>
        <p:spPr>
          <a:xfrm>
            <a:off x="8373166" y="2664029"/>
            <a:ext cx="1060174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Entwickler-Effizienz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1274032" y="2647719"/>
            <a:ext cx="391449" cy="195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7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+55%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373166" y="2876064"/>
            <a:ext cx="3229453" cy="65241"/>
          </a:xfrm>
          <a:custGeom>
            <a:avLst/>
            <a:gdLst/>
            <a:ahLst/>
            <a:cxnLst/>
            <a:rect l="l" t="t" r="r" b="b"/>
            <a:pathLst>
              <a:path w="3229453" h="65241">
                <a:moveTo>
                  <a:pt x="32621" y="0"/>
                </a:moveTo>
                <a:lnTo>
                  <a:pt x="3196832" y="0"/>
                </a:lnTo>
                <a:cubicBezTo>
                  <a:pt x="3214848" y="0"/>
                  <a:pt x="3229453" y="14605"/>
                  <a:pt x="3229453" y="32621"/>
                </a:cubicBezTo>
                <a:lnTo>
                  <a:pt x="3229453" y="32621"/>
                </a:lnTo>
                <a:cubicBezTo>
                  <a:pt x="3229453" y="50637"/>
                  <a:pt x="3214848" y="65241"/>
                  <a:pt x="3196832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46" name="Shape 44"/>
          <p:cNvSpPr/>
          <p:nvPr/>
        </p:nvSpPr>
        <p:spPr>
          <a:xfrm>
            <a:off x="8373166" y="2876064"/>
            <a:ext cx="2422090" cy="65241"/>
          </a:xfrm>
          <a:custGeom>
            <a:avLst/>
            <a:gdLst/>
            <a:ahLst/>
            <a:cxnLst/>
            <a:rect l="l" t="t" r="r" b="b"/>
            <a:pathLst>
              <a:path w="2422090" h="65241">
                <a:moveTo>
                  <a:pt x="32621" y="0"/>
                </a:moveTo>
                <a:lnTo>
                  <a:pt x="2389469" y="0"/>
                </a:lnTo>
                <a:cubicBezTo>
                  <a:pt x="2407485" y="0"/>
                  <a:pt x="2422090" y="14605"/>
                  <a:pt x="2422090" y="32621"/>
                </a:cubicBezTo>
                <a:lnTo>
                  <a:pt x="2422090" y="32621"/>
                </a:lnTo>
                <a:cubicBezTo>
                  <a:pt x="2422090" y="50637"/>
                  <a:pt x="2407485" y="65241"/>
                  <a:pt x="2389469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7" name="Shape 45"/>
          <p:cNvSpPr/>
          <p:nvPr/>
        </p:nvSpPr>
        <p:spPr>
          <a:xfrm>
            <a:off x="8291614" y="3161496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8" name="Text 46"/>
          <p:cNvSpPr/>
          <p:nvPr/>
        </p:nvSpPr>
        <p:spPr>
          <a:xfrm>
            <a:off x="8483261" y="3137030"/>
            <a:ext cx="1288519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Code-Vervollständigung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291614" y="3389841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50" name="Text 48"/>
          <p:cNvSpPr/>
          <p:nvPr/>
        </p:nvSpPr>
        <p:spPr>
          <a:xfrm>
            <a:off x="8483261" y="3365375"/>
            <a:ext cx="1378226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Debugging-Unterstützung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91614" y="3618186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52" name="Text 50"/>
          <p:cNvSpPr/>
          <p:nvPr/>
        </p:nvSpPr>
        <p:spPr>
          <a:xfrm>
            <a:off x="8483261" y="3593720"/>
            <a:ext cx="831829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Dokumentation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328926" y="4058565"/>
            <a:ext cx="3756821" cy="2582475"/>
          </a:xfrm>
          <a:custGeom>
            <a:avLst/>
            <a:gdLst/>
            <a:ahLst/>
            <a:cxnLst/>
            <a:rect l="l" t="t" r="r" b="b"/>
            <a:pathLst>
              <a:path w="3756821" h="2582475">
                <a:moveTo>
                  <a:pt x="97850" y="0"/>
                </a:moveTo>
                <a:lnTo>
                  <a:pt x="3658971" y="0"/>
                </a:lnTo>
                <a:cubicBezTo>
                  <a:pt x="3713012" y="0"/>
                  <a:pt x="3756821" y="43809"/>
                  <a:pt x="3756821" y="97850"/>
                </a:cubicBezTo>
                <a:lnTo>
                  <a:pt x="3756821" y="2484625"/>
                </a:lnTo>
                <a:cubicBezTo>
                  <a:pt x="3756821" y="2538666"/>
                  <a:pt x="3713012" y="2582475"/>
                  <a:pt x="3658971" y="2582475"/>
                </a:cubicBezTo>
                <a:lnTo>
                  <a:pt x="97850" y="2582475"/>
                </a:lnTo>
                <a:cubicBezTo>
                  <a:pt x="43809" y="2582475"/>
                  <a:pt x="0" y="2538666"/>
                  <a:pt x="0" y="2484625"/>
                </a:cubicBezTo>
                <a:lnTo>
                  <a:pt x="0" y="97850"/>
                </a:lnTo>
                <a:cubicBezTo>
                  <a:pt x="0" y="43845"/>
                  <a:pt x="43845" y="0"/>
                  <a:pt x="97850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494748" y="4224385"/>
            <a:ext cx="391449" cy="391449"/>
          </a:xfrm>
          <a:custGeom>
            <a:avLst/>
            <a:gdLst/>
            <a:ahLst/>
            <a:cxnLst/>
            <a:rect l="l" t="t" r="r" b="b"/>
            <a:pathLst>
              <a:path w="391449" h="391449">
                <a:moveTo>
                  <a:pt x="97862" y="0"/>
                </a:moveTo>
                <a:lnTo>
                  <a:pt x="293587" y="0"/>
                </a:lnTo>
                <a:cubicBezTo>
                  <a:pt x="347598" y="0"/>
                  <a:pt x="391449" y="43851"/>
                  <a:pt x="391449" y="97862"/>
                </a:cubicBezTo>
                <a:lnTo>
                  <a:pt x="391449" y="293587"/>
                </a:lnTo>
                <a:cubicBezTo>
                  <a:pt x="391449" y="347634"/>
                  <a:pt x="347634" y="391449"/>
                  <a:pt x="293587" y="391449"/>
                </a:cubicBezTo>
                <a:lnTo>
                  <a:pt x="97862" y="391449"/>
                </a:lnTo>
                <a:cubicBezTo>
                  <a:pt x="43851" y="391449"/>
                  <a:pt x="0" y="347598"/>
                  <a:pt x="0" y="293587"/>
                </a:cubicBezTo>
                <a:lnTo>
                  <a:pt x="0" y="97862"/>
                </a:lnTo>
                <a:cubicBezTo>
                  <a:pt x="0" y="43814"/>
                  <a:pt x="43814" y="0"/>
                  <a:pt x="97862" y="0"/>
                </a:cubicBezTo>
                <a:close/>
              </a:path>
            </a:pathLst>
          </a:custGeom>
          <a:solidFill>
            <a:srgbClr val="8B5CF6">
              <a:alpha val="20000"/>
            </a:srgbClr>
          </a:solidFill>
          <a:ln/>
        </p:spPr>
      </p:sp>
      <p:sp>
        <p:nvSpPr>
          <p:cNvPr id="55" name="Shape 53"/>
          <p:cNvSpPr/>
          <p:nvPr/>
        </p:nvSpPr>
        <p:spPr>
          <a:xfrm>
            <a:off x="619114" y="4338558"/>
            <a:ext cx="142716" cy="163104"/>
          </a:xfrm>
          <a:custGeom>
            <a:avLst/>
            <a:gdLst/>
            <a:ahLst/>
            <a:cxnLst/>
            <a:rect l="l" t="t" r="r" b="b"/>
            <a:pathLst>
              <a:path w="142716" h="163104">
                <a:moveTo>
                  <a:pt x="91746" y="0"/>
                </a:moveTo>
                <a:lnTo>
                  <a:pt x="40776" y="0"/>
                </a:lnTo>
                <a:cubicBezTo>
                  <a:pt x="35137" y="0"/>
                  <a:pt x="30582" y="4555"/>
                  <a:pt x="30582" y="10194"/>
                </a:cubicBezTo>
                <a:cubicBezTo>
                  <a:pt x="30582" y="15833"/>
                  <a:pt x="35137" y="20388"/>
                  <a:pt x="40776" y="20388"/>
                </a:cubicBezTo>
                <a:lnTo>
                  <a:pt x="40776" y="68650"/>
                </a:lnTo>
                <a:lnTo>
                  <a:pt x="2389" y="135803"/>
                </a:lnTo>
                <a:cubicBezTo>
                  <a:pt x="828" y="138574"/>
                  <a:pt x="0" y="141664"/>
                  <a:pt x="0" y="144850"/>
                </a:cubicBezTo>
                <a:cubicBezTo>
                  <a:pt x="0" y="154948"/>
                  <a:pt x="8155" y="163104"/>
                  <a:pt x="18254" y="163104"/>
                </a:cubicBezTo>
                <a:lnTo>
                  <a:pt x="124462" y="163104"/>
                </a:lnTo>
                <a:cubicBezTo>
                  <a:pt x="134529" y="163104"/>
                  <a:pt x="142716" y="154948"/>
                  <a:pt x="142716" y="144850"/>
                </a:cubicBezTo>
                <a:cubicBezTo>
                  <a:pt x="142716" y="141664"/>
                  <a:pt x="141887" y="138543"/>
                  <a:pt x="140327" y="135803"/>
                </a:cubicBezTo>
                <a:lnTo>
                  <a:pt x="101940" y="68650"/>
                </a:lnTo>
                <a:lnTo>
                  <a:pt x="101940" y="20388"/>
                </a:lnTo>
                <a:cubicBezTo>
                  <a:pt x="107578" y="20388"/>
                  <a:pt x="112134" y="15833"/>
                  <a:pt x="112134" y="10194"/>
                </a:cubicBezTo>
                <a:cubicBezTo>
                  <a:pt x="112134" y="4555"/>
                  <a:pt x="107578" y="0"/>
                  <a:pt x="101940" y="0"/>
                </a:cubicBezTo>
                <a:lnTo>
                  <a:pt x="91746" y="0"/>
                </a:lnTo>
                <a:close/>
                <a:moveTo>
                  <a:pt x="61164" y="68650"/>
                </a:moveTo>
                <a:lnTo>
                  <a:pt x="61164" y="20388"/>
                </a:lnTo>
                <a:lnTo>
                  <a:pt x="81552" y="20388"/>
                </a:lnTo>
                <a:lnTo>
                  <a:pt x="81552" y="68650"/>
                </a:lnTo>
                <a:cubicBezTo>
                  <a:pt x="81552" y="72186"/>
                  <a:pt x="82476" y="75690"/>
                  <a:pt x="84228" y="78780"/>
                </a:cubicBezTo>
                <a:lnTo>
                  <a:pt x="97480" y="101940"/>
                </a:lnTo>
                <a:lnTo>
                  <a:pt x="45236" y="101940"/>
                </a:lnTo>
                <a:lnTo>
                  <a:pt x="58488" y="78780"/>
                </a:lnTo>
                <a:cubicBezTo>
                  <a:pt x="60240" y="75690"/>
                  <a:pt x="61164" y="72218"/>
                  <a:pt x="61164" y="6865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6" name="Text 54"/>
          <p:cNvSpPr/>
          <p:nvPr/>
        </p:nvSpPr>
        <p:spPr>
          <a:xfrm>
            <a:off x="984059" y="4305937"/>
            <a:ext cx="1606571" cy="228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Forschung &amp; Analyse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494748" y="4746317"/>
            <a:ext cx="3490419" cy="424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Zusammenfassung wissenschaftlicher Arbeiten, Datenextraktion und Hypothesengenerierung.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494748" y="5268249"/>
            <a:ext cx="3425177" cy="489311"/>
          </a:xfrm>
          <a:custGeom>
            <a:avLst/>
            <a:gdLst/>
            <a:ahLst/>
            <a:cxnLst/>
            <a:rect l="l" t="t" r="r" b="b"/>
            <a:pathLst>
              <a:path w="3425177" h="489311">
                <a:moveTo>
                  <a:pt x="65240" y="0"/>
                </a:moveTo>
                <a:lnTo>
                  <a:pt x="3359937" y="0"/>
                </a:lnTo>
                <a:cubicBezTo>
                  <a:pt x="3395968" y="0"/>
                  <a:pt x="3425177" y="29209"/>
                  <a:pt x="3425177" y="65240"/>
                </a:cubicBezTo>
                <a:lnTo>
                  <a:pt x="3425177" y="424071"/>
                </a:lnTo>
                <a:cubicBezTo>
                  <a:pt x="3425177" y="460102"/>
                  <a:pt x="3395968" y="489311"/>
                  <a:pt x="3359937" y="489311"/>
                </a:cubicBezTo>
                <a:lnTo>
                  <a:pt x="65240" y="489311"/>
                </a:lnTo>
                <a:cubicBezTo>
                  <a:pt x="29209" y="489311"/>
                  <a:pt x="0" y="460102"/>
                  <a:pt x="0" y="424071"/>
                </a:cubicBezTo>
                <a:lnTo>
                  <a:pt x="0" y="65240"/>
                </a:lnTo>
                <a:cubicBezTo>
                  <a:pt x="0" y="29233"/>
                  <a:pt x="29233" y="0"/>
                  <a:pt x="6524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9" name="Text 57"/>
          <p:cNvSpPr/>
          <p:nvPr/>
        </p:nvSpPr>
        <p:spPr>
          <a:xfrm>
            <a:off x="592610" y="5382421"/>
            <a:ext cx="717656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Zeitersparnis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3552687" y="5366111"/>
            <a:ext cx="334363" cy="195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7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80%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592610" y="5594456"/>
            <a:ext cx="3229453" cy="65241"/>
          </a:xfrm>
          <a:custGeom>
            <a:avLst/>
            <a:gdLst/>
            <a:ahLst/>
            <a:cxnLst/>
            <a:rect l="l" t="t" r="r" b="b"/>
            <a:pathLst>
              <a:path w="3229453" h="65241">
                <a:moveTo>
                  <a:pt x="32621" y="0"/>
                </a:moveTo>
                <a:lnTo>
                  <a:pt x="3196832" y="0"/>
                </a:lnTo>
                <a:cubicBezTo>
                  <a:pt x="3214848" y="0"/>
                  <a:pt x="3229453" y="14605"/>
                  <a:pt x="3229453" y="32621"/>
                </a:cubicBezTo>
                <a:lnTo>
                  <a:pt x="3229453" y="32621"/>
                </a:lnTo>
                <a:cubicBezTo>
                  <a:pt x="3229453" y="50637"/>
                  <a:pt x="3214848" y="65241"/>
                  <a:pt x="3196832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62" name="Shape 60"/>
          <p:cNvSpPr/>
          <p:nvPr/>
        </p:nvSpPr>
        <p:spPr>
          <a:xfrm>
            <a:off x="592610" y="5594456"/>
            <a:ext cx="2585193" cy="65241"/>
          </a:xfrm>
          <a:custGeom>
            <a:avLst/>
            <a:gdLst/>
            <a:ahLst/>
            <a:cxnLst/>
            <a:rect l="l" t="t" r="r" b="b"/>
            <a:pathLst>
              <a:path w="2585193" h="65241">
                <a:moveTo>
                  <a:pt x="32621" y="0"/>
                </a:moveTo>
                <a:lnTo>
                  <a:pt x="2552573" y="0"/>
                </a:lnTo>
                <a:cubicBezTo>
                  <a:pt x="2570589" y="0"/>
                  <a:pt x="2585193" y="14605"/>
                  <a:pt x="2585193" y="32621"/>
                </a:cubicBezTo>
                <a:lnTo>
                  <a:pt x="2585193" y="32621"/>
                </a:lnTo>
                <a:cubicBezTo>
                  <a:pt x="2585193" y="50637"/>
                  <a:pt x="2570589" y="65241"/>
                  <a:pt x="2552573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3" name="Shape 61"/>
          <p:cNvSpPr/>
          <p:nvPr/>
        </p:nvSpPr>
        <p:spPr>
          <a:xfrm>
            <a:off x="511058" y="5879888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4" name="Text 62"/>
          <p:cNvSpPr/>
          <p:nvPr/>
        </p:nvSpPr>
        <p:spPr>
          <a:xfrm>
            <a:off x="702705" y="5855422"/>
            <a:ext cx="994932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Literaturrecherche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511058" y="6108233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6" name="Text 64"/>
          <p:cNvSpPr/>
          <p:nvPr/>
        </p:nvSpPr>
        <p:spPr>
          <a:xfrm>
            <a:off x="702705" y="6083767"/>
            <a:ext cx="742122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Datenanalyse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511058" y="6336578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8" name="Text 66"/>
          <p:cNvSpPr/>
          <p:nvPr/>
        </p:nvSpPr>
        <p:spPr>
          <a:xfrm>
            <a:off x="702705" y="6312112"/>
            <a:ext cx="1606571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Deep Research (400+ Quellen)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4219203" y="4058565"/>
            <a:ext cx="3756821" cy="2582475"/>
          </a:xfrm>
          <a:custGeom>
            <a:avLst/>
            <a:gdLst/>
            <a:ahLst/>
            <a:cxnLst/>
            <a:rect l="l" t="t" r="r" b="b"/>
            <a:pathLst>
              <a:path w="3756821" h="2582475">
                <a:moveTo>
                  <a:pt x="97850" y="0"/>
                </a:moveTo>
                <a:lnTo>
                  <a:pt x="3658971" y="0"/>
                </a:lnTo>
                <a:cubicBezTo>
                  <a:pt x="3713012" y="0"/>
                  <a:pt x="3756821" y="43809"/>
                  <a:pt x="3756821" y="97850"/>
                </a:cubicBezTo>
                <a:lnTo>
                  <a:pt x="3756821" y="2484625"/>
                </a:lnTo>
                <a:cubicBezTo>
                  <a:pt x="3756821" y="2538666"/>
                  <a:pt x="3713012" y="2582475"/>
                  <a:pt x="3658971" y="2582475"/>
                </a:cubicBezTo>
                <a:lnTo>
                  <a:pt x="97850" y="2582475"/>
                </a:lnTo>
                <a:cubicBezTo>
                  <a:pt x="43809" y="2582475"/>
                  <a:pt x="0" y="2538666"/>
                  <a:pt x="0" y="2484625"/>
                </a:cubicBezTo>
                <a:lnTo>
                  <a:pt x="0" y="97850"/>
                </a:lnTo>
                <a:cubicBezTo>
                  <a:pt x="0" y="43845"/>
                  <a:pt x="43845" y="0"/>
                  <a:pt x="97850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4385026" y="4224385"/>
            <a:ext cx="391449" cy="391449"/>
          </a:xfrm>
          <a:custGeom>
            <a:avLst/>
            <a:gdLst/>
            <a:ahLst/>
            <a:cxnLst/>
            <a:rect l="l" t="t" r="r" b="b"/>
            <a:pathLst>
              <a:path w="391449" h="391449">
                <a:moveTo>
                  <a:pt x="97862" y="0"/>
                </a:moveTo>
                <a:lnTo>
                  <a:pt x="293587" y="0"/>
                </a:lnTo>
                <a:cubicBezTo>
                  <a:pt x="347598" y="0"/>
                  <a:pt x="391449" y="43851"/>
                  <a:pt x="391449" y="97862"/>
                </a:cubicBezTo>
                <a:lnTo>
                  <a:pt x="391449" y="293587"/>
                </a:lnTo>
                <a:cubicBezTo>
                  <a:pt x="391449" y="347634"/>
                  <a:pt x="347634" y="391449"/>
                  <a:pt x="293587" y="391449"/>
                </a:cubicBezTo>
                <a:lnTo>
                  <a:pt x="97862" y="391449"/>
                </a:lnTo>
                <a:cubicBezTo>
                  <a:pt x="43851" y="391449"/>
                  <a:pt x="0" y="347598"/>
                  <a:pt x="0" y="293587"/>
                </a:cubicBezTo>
                <a:lnTo>
                  <a:pt x="0" y="97862"/>
                </a:lnTo>
                <a:cubicBezTo>
                  <a:pt x="0" y="43814"/>
                  <a:pt x="43814" y="0"/>
                  <a:pt x="97862" y="0"/>
                </a:cubicBezTo>
                <a:close/>
              </a:path>
            </a:pathLst>
          </a:custGeom>
          <a:solidFill>
            <a:srgbClr val="EC4899">
              <a:alpha val="20000"/>
            </a:srgbClr>
          </a:solidFill>
          <a:ln/>
        </p:spPr>
      </p:sp>
      <p:sp>
        <p:nvSpPr>
          <p:cNvPr id="71" name="Shape 69"/>
          <p:cNvSpPr/>
          <p:nvPr/>
        </p:nvSpPr>
        <p:spPr>
          <a:xfrm>
            <a:off x="4489004" y="4338558"/>
            <a:ext cx="183492" cy="163104"/>
          </a:xfrm>
          <a:custGeom>
            <a:avLst/>
            <a:gdLst/>
            <a:ahLst/>
            <a:cxnLst/>
            <a:rect l="l" t="t" r="r" b="b"/>
            <a:pathLst>
              <a:path w="183492" h="163104">
                <a:moveTo>
                  <a:pt x="50970" y="0"/>
                </a:moveTo>
                <a:cubicBezTo>
                  <a:pt x="56608" y="0"/>
                  <a:pt x="61164" y="4555"/>
                  <a:pt x="61164" y="10194"/>
                </a:cubicBezTo>
                <a:lnTo>
                  <a:pt x="61164" y="20388"/>
                </a:lnTo>
                <a:lnTo>
                  <a:pt x="101940" y="20388"/>
                </a:lnTo>
                <a:cubicBezTo>
                  <a:pt x="107578" y="20388"/>
                  <a:pt x="112134" y="24943"/>
                  <a:pt x="112134" y="30582"/>
                </a:cubicBezTo>
                <a:cubicBezTo>
                  <a:pt x="112134" y="36220"/>
                  <a:pt x="107578" y="40776"/>
                  <a:pt x="101940" y="40776"/>
                </a:cubicBezTo>
                <a:lnTo>
                  <a:pt x="98882" y="40776"/>
                </a:lnTo>
                <a:lnTo>
                  <a:pt x="96206" y="48135"/>
                </a:lnTo>
                <a:cubicBezTo>
                  <a:pt x="90981" y="62534"/>
                  <a:pt x="83113" y="75690"/>
                  <a:pt x="73206" y="86999"/>
                </a:cubicBezTo>
                <a:cubicBezTo>
                  <a:pt x="77729" y="89803"/>
                  <a:pt x="82444" y="92287"/>
                  <a:pt x="87350" y="94485"/>
                </a:cubicBezTo>
                <a:lnTo>
                  <a:pt x="103405" y="101621"/>
                </a:lnTo>
                <a:lnTo>
                  <a:pt x="123220" y="57023"/>
                </a:lnTo>
                <a:cubicBezTo>
                  <a:pt x="124844" y="53327"/>
                  <a:pt x="128508" y="50970"/>
                  <a:pt x="132522" y="50970"/>
                </a:cubicBezTo>
                <a:cubicBezTo>
                  <a:pt x="136536" y="50970"/>
                  <a:pt x="140199" y="53327"/>
                  <a:pt x="141824" y="57023"/>
                </a:cubicBezTo>
                <a:lnTo>
                  <a:pt x="182600" y="148768"/>
                </a:lnTo>
                <a:cubicBezTo>
                  <a:pt x="184893" y="153929"/>
                  <a:pt x="182568" y="159950"/>
                  <a:pt x="177439" y="162212"/>
                </a:cubicBezTo>
                <a:cubicBezTo>
                  <a:pt x="172310" y="164473"/>
                  <a:pt x="166257" y="162180"/>
                  <a:pt x="163996" y="157051"/>
                </a:cubicBezTo>
                <a:lnTo>
                  <a:pt x="157624" y="142716"/>
                </a:lnTo>
                <a:lnTo>
                  <a:pt x="107451" y="142716"/>
                </a:lnTo>
                <a:lnTo>
                  <a:pt x="101080" y="157051"/>
                </a:lnTo>
                <a:cubicBezTo>
                  <a:pt x="98786" y="162212"/>
                  <a:pt x="92765" y="164505"/>
                  <a:pt x="87636" y="162212"/>
                </a:cubicBezTo>
                <a:cubicBezTo>
                  <a:pt x="82508" y="159918"/>
                  <a:pt x="80182" y="153897"/>
                  <a:pt x="82476" y="148768"/>
                </a:cubicBezTo>
                <a:lnTo>
                  <a:pt x="95154" y="120257"/>
                </a:lnTo>
                <a:lnTo>
                  <a:pt x="79099" y="113121"/>
                </a:lnTo>
                <a:cubicBezTo>
                  <a:pt x="71772" y="109872"/>
                  <a:pt x="64764" y="105986"/>
                  <a:pt x="58138" y="101526"/>
                </a:cubicBezTo>
                <a:cubicBezTo>
                  <a:pt x="51352" y="107005"/>
                  <a:pt x="43930" y="111783"/>
                  <a:pt x="35997" y="115765"/>
                </a:cubicBezTo>
                <a:lnTo>
                  <a:pt x="24943" y="121245"/>
                </a:lnTo>
                <a:cubicBezTo>
                  <a:pt x="19910" y="123761"/>
                  <a:pt x="13794" y="121722"/>
                  <a:pt x="11277" y="116689"/>
                </a:cubicBezTo>
                <a:cubicBezTo>
                  <a:pt x="8760" y="111656"/>
                  <a:pt x="10799" y="105540"/>
                  <a:pt x="15833" y="103023"/>
                </a:cubicBezTo>
                <a:lnTo>
                  <a:pt x="26823" y="97512"/>
                </a:lnTo>
                <a:cubicBezTo>
                  <a:pt x="32015" y="94900"/>
                  <a:pt x="36953" y="91873"/>
                  <a:pt x="41604" y="88496"/>
                </a:cubicBezTo>
                <a:cubicBezTo>
                  <a:pt x="37208" y="84451"/>
                  <a:pt x="33067" y="80086"/>
                  <a:pt x="29212" y="75467"/>
                </a:cubicBezTo>
                <a:lnTo>
                  <a:pt x="25995" y="71581"/>
                </a:lnTo>
                <a:cubicBezTo>
                  <a:pt x="22395" y="67248"/>
                  <a:pt x="22968" y="60813"/>
                  <a:pt x="27301" y="57214"/>
                </a:cubicBezTo>
                <a:cubicBezTo>
                  <a:pt x="31633" y="53614"/>
                  <a:pt x="38068" y="54187"/>
                  <a:pt x="41668" y="58520"/>
                </a:cubicBezTo>
                <a:lnTo>
                  <a:pt x="44917" y="62406"/>
                </a:lnTo>
                <a:cubicBezTo>
                  <a:pt x="48581" y="66834"/>
                  <a:pt x="52595" y="70944"/>
                  <a:pt x="56831" y="74735"/>
                </a:cubicBezTo>
                <a:cubicBezTo>
                  <a:pt x="65592" y="65050"/>
                  <a:pt x="72505" y="53678"/>
                  <a:pt x="77060" y="41158"/>
                </a:cubicBezTo>
                <a:lnTo>
                  <a:pt x="77219" y="40776"/>
                </a:lnTo>
                <a:lnTo>
                  <a:pt x="10226" y="40776"/>
                </a:lnTo>
                <a:cubicBezTo>
                  <a:pt x="4555" y="40776"/>
                  <a:pt x="0" y="36220"/>
                  <a:pt x="0" y="30582"/>
                </a:cubicBezTo>
                <a:cubicBezTo>
                  <a:pt x="0" y="24943"/>
                  <a:pt x="4555" y="20388"/>
                  <a:pt x="10194" y="20388"/>
                </a:cubicBezTo>
                <a:lnTo>
                  <a:pt x="40776" y="20388"/>
                </a:lnTo>
                <a:lnTo>
                  <a:pt x="40776" y="10194"/>
                </a:lnTo>
                <a:cubicBezTo>
                  <a:pt x="40776" y="4555"/>
                  <a:pt x="45331" y="0"/>
                  <a:pt x="50970" y="0"/>
                </a:cubicBezTo>
                <a:close/>
                <a:moveTo>
                  <a:pt x="132522" y="86267"/>
                </a:moveTo>
                <a:lnTo>
                  <a:pt x="116498" y="122328"/>
                </a:lnTo>
                <a:lnTo>
                  <a:pt x="148545" y="122328"/>
                </a:lnTo>
                <a:lnTo>
                  <a:pt x="132522" y="86267"/>
                </a:ln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72" name="Text 70"/>
          <p:cNvSpPr/>
          <p:nvPr/>
        </p:nvSpPr>
        <p:spPr>
          <a:xfrm>
            <a:off x="4874337" y="4305937"/>
            <a:ext cx="1500554" cy="228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Sprachverarbeitung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4385026" y="4746317"/>
            <a:ext cx="3490419" cy="424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Übersetzung, Transkription und Sentiment-Analyse für mehrsprachige Kommunikation.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4385026" y="5268249"/>
            <a:ext cx="3425177" cy="489311"/>
          </a:xfrm>
          <a:custGeom>
            <a:avLst/>
            <a:gdLst/>
            <a:ahLst/>
            <a:cxnLst/>
            <a:rect l="l" t="t" r="r" b="b"/>
            <a:pathLst>
              <a:path w="3425177" h="489311">
                <a:moveTo>
                  <a:pt x="65240" y="0"/>
                </a:moveTo>
                <a:lnTo>
                  <a:pt x="3359937" y="0"/>
                </a:lnTo>
                <a:cubicBezTo>
                  <a:pt x="3395968" y="0"/>
                  <a:pt x="3425177" y="29209"/>
                  <a:pt x="3425177" y="65240"/>
                </a:cubicBezTo>
                <a:lnTo>
                  <a:pt x="3425177" y="424071"/>
                </a:lnTo>
                <a:cubicBezTo>
                  <a:pt x="3425177" y="460102"/>
                  <a:pt x="3395968" y="489311"/>
                  <a:pt x="3359937" y="489311"/>
                </a:cubicBezTo>
                <a:lnTo>
                  <a:pt x="65240" y="489311"/>
                </a:lnTo>
                <a:cubicBezTo>
                  <a:pt x="29209" y="489311"/>
                  <a:pt x="0" y="460102"/>
                  <a:pt x="0" y="424071"/>
                </a:cubicBezTo>
                <a:lnTo>
                  <a:pt x="0" y="65240"/>
                </a:lnTo>
                <a:cubicBezTo>
                  <a:pt x="0" y="29233"/>
                  <a:pt x="29233" y="0"/>
                  <a:pt x="6524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75" name="Text 73"/>
          <p:cNvSpPr/>
          <p:nvPr/>
        </p:nvSpPr>
        <p:spPr>
          <a:xfrm>
            <a:off x="4482888" y="5382421"/>
            <a:ext cx="1109105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Sprachen unterstützt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7418839" y="5366111"/>
            <a:ext cx="358828" cy="195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7" b="1" dirty="0">
                <a:solidFill>
                  <a:srgbClr val="EC489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100+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4482888" y="5594456"/>
            <a:ext cx="3229453" cy="65241"/>
          </a:xfrm>
          <a:custGeom>
            <a:avLst/>
            <a:gdLst/>
            <a:ahLst/>
            <a:cxnLst/>
            <a:rect l="l" t="t" r="r" b="b"/>
            <a:pathLst>
              <a:path w="3229453" h="65241">
                <a:moveTo>
                  <a:pt x="32621" y="0"/>
                </a:moveTo>
                <a:lnTo>
                  <a:pt x="3196832" y="0"/>
                </a:lnTo>
                <a:cubicBezTo>
                  <a:pt x="3214848" y="0"/>
                  <a:pt x="3229453" y="14605"/>
                  <a:pt x="3229453" y="32621"/>
                </a:cubicBezTo>
                <a:lnTo>
                  <a:pt x="3229453" y="32621"/>
                </a:lnTo>
                <a:cubicBezTo>
                  <a:pt x="3229453" y="50637"/>
                  <a:pt x="3214848" y="65241"/>
                  <a:pt x="3196832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78" name="Shape 76"/>
          <p:cNvSpPr/>
          <p:nvPr/>
        </p:nvSpPr>
        <p:spPr>
          <a:xfrm>
            <a:off x="4482888" y="5594456"/>
            <a:ext cx="3066349" cy="65241"/>
          </a:xfrm>
          <a:custGeom>
            <a:avLst/>
            <a:gdLst/>
            <a:ahLst/>
            <a:cxnLst/>
            <a:rect l="l" t="t" r="r" b="b"/>
            <a:pathLst>
              <a:path w="3066349" h="65241">
                <a:moveTo>
                  <a:pt x="32621" y="0"/>
                </a:moveTo>
                <a:lnTo>
                  <a:pt x="3033728" y="0"/>
                </a:lnTo>
                <a:cubicBezTo>
                  <a:pt x="3051744" y="0"/>
                  <a:pt x="3066349" y="14605"/>
                  <a:pt x="3066349" y="32621"/>
                </a:cubicBezTo>
                <a:lnTo>
                  <a:pt x="3066349" y="32621"/>
                </a:lnTo>
                <a:cubicBezTo>
                  <a:pt x="3066349" y="50637"/>
                  <a:pt x="3051744" y="65241"/>
                  <a:pt x="3033728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79" name="Shape 77"/>
          <p:cNvSpPr/>
          <p:nvPr/>
        </p:nvSpPr>
        <p:spPr>
          <a:xfrm>
            <a:off x="4401336" y="5879888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80" name="Text 78"/>
          <p:cNvSpPr/>
          <p:nvPr/>
        </p:nvSpPr>
        <p:spPr>
          <a:xfrm>
            <a:off x="4592983" y="5855422"/>
            <a:ext cx="1158036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Echtzeit-Übersetzung</a:t>
            </a:r>
            <a:endParaRPr lang="en-US" sz="1600" dirty="0"/>
          </a:p>
        </p:txBody>
      </p:sp>
      <p:sp>
        <p:nvSpPr>
          <p:cNvPr id="81" name="Shape 79"/>
          <p:cNvSpPr/>
          <p:nvPr/>
        </p:nvSpPr>
        <p:spPr>
          <a:xfrm>
            <a:off x="4401336" y="6108233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82" name="Text 80"/>
          <p:cNvSpPr/>
          <p:nvPr/>
        </p:nvSpPr>
        <p:spPr>
          <a:xfrm>
            <a:off x="4592983" y="6083767"/>
            <a:ext cx="1068329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Audio-Transkription</a:t>
            </a:r>
            <a:endParaRPr lang="en-US" sz="1600" dirty="0"/>
          </a:p>
        </p:txBody>
      </p:sp>
      <p:sp>
        <p:nvSpPr>
          <p:cNvPr id="83" name="Shape 81"/>
          <p:cNvSpPr/>
          <p:nvPr/>
        </p:nvSpPr>
        <p:spPr>
          <a:xfrm>
            <a:off x="4401336" y="6336578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EC4899"/>
          </a:solidFill>
          <a:ln/>
        </p:spPr>
      </p:sp>
      <p:sp>
        <p:nvSpPr>
          <p:cNvPr id="84" name="Text 82"/>
          <p:cNvSpPr/>
          <p:nvPr/>
        </p:nvSpPr>
        <p:spPr>
          <a:xfrm>
            <a:off x="4592983" y="6312112"/>
            <a:ext cx="1019398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Sentiment-Analyse</a:t>
            </a:r>
            <a:endParaRPr lang="en-US" sz="1600" dirty="0"/>
          </a:p>
        </p:txBody>
      </p:sp>
      <p:sp>
        <p:nvSpPr>
          <p:cNvPr id="85" name="Shape 83"/>
          <p:cNvSpPr/>
          <p:nvPr/>
        </p:nvSpPr>
        <p:spPr>
          <a:xfrm>
            <a:off x="8109481" y="4058565"/>
            <a:ext cx="3756821" cy="2582475"/>
          </a:xfrm>
          <a:custGeom>
            <a:avLst/>
            <a:gdLst/>
            <a:ahLst/>
            <a:cxnLst/>
            <a:rect l="l" t="t" r="r" b="b"/>
            <a:pathLst>
              <a:path w="3756821" h="2582475">
                <a:moveTo>
                  <a:pt x="97850" y="0"/>
                </a:moveTo>
                <a:lnTo>
                  <a:pt x="3658971" y="0"/>
                </a:lnTo>
                <a:cubicBezTo>
                  <a:pt x="3713012" y="0"/>
                  <a:pt x="3756821" y="43809"/>
                  <a:pt x="3756821" y="97850"/>
                </a:cubicBezTo>
                <a:lnTo>
                  <a:pt x="3756821" y="2484625"/>
                </a:lnTo>
                <a:cubicBezTo>
                  <a:pt x="3756821" y="2538666"/>
                  <a:pt x="3713012" y="2582475"/>
                  <a:pt x="3658971" y="2582475"/>
                </a:cubicBezTo>
                <a:lnTo>
                  <a:pt x="97850" y="2582475"/>
                </a:lnTo>
                <a:cubicBezTo>
                  <a:pt x="43809" y="2582475"/>
                  <a:pt x="0" y="2538666"/>
                  <a:pt x="0" y="2484625"/>
                </a:cubicBezTo>
                <a:lnTo>
                  <a:pt x="0" y="97850"/>
                </a:lnTo>
                <a:cubicBezTo>
                  <a:pt x="0" y="43845"/>
                  <a:pt x="43845" y="0"/>
                  <a:pt x="97850" y="0"/>
                </a:cubicBezTo>
                <a:close/>
              </a:path>
            </a:pathLst>
          </a:custGeom>
          <a:solidFill>
            <a:srgbClr val="262626"/>
          </a:solidFill>
          <a:ln w="8467">
            <a:solidFill>
              <a:srgbClr val="333333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8275303" y="4224385"/>
            <a:ext cx="391449" cy="391449"/>
          </a:xfrm>
          <a:custGeom>
            <a:avLst/>
            <a:gdLst/>
            <a:ahLst/>
            <a:cxnLst/>
            <a:rect l="l" t="t" r="r" b="b"/>
            <a:pathLst>
              <a:path w="391449" h="391449">
                <a:moveTo>
                  <a:pt x="97862" y="0"/>
                </a:moveTo>
                <a:lnTo>
                  <a:pt x="293587" y="0"/>
                </a:lnTo>
                <a:cubicBezTo>
                  <a:pt x="347598" y="0"/>
                  <a:pt x="391449" y="43851"/>
                  <a:pt x="391449" y="97862"/>
                </a:cubicBezTo>
                <a:lnTo>
                  <a:pt x="391449" y="293587"/>
                </a:lnTo>
                <a:cubicBezTo>
                  <a:pt x="391449" y="347634"/>
                  <a:pt x="347634" y="391449"/>
                  <a:pt x="293587" y="391449"/>
                </a:cubicBezTo>
                <a:lnTo>
                  <a:pt x="97862" y="391449"/>
                </a:lnTo>
                <a:cubicBezTo>
                  <a:pt x="43851" y="391449"/>
                  <a:pt x="0" y="347598"/>
                  <a:pt x="0" y="293587"/>
                </a:cubicBezTo>
                <a:lnTo>
                  <a:pt x="0" y="97862"/>
                </a:lnTo>
                <a:cubicBezTo>
                  <a:pt x="0" y="43814"/>
                  <a:pt x="43814" y="0"/>
                  <a:pt x="97862" y="0"/>
                </a:cubicBezTo>
                <a:close/>
              </a:path>
            </a:pathLst>
          </a:custGeom>
          <a:solidFill>
            <a:srgbClr val="14B8A6">
              <a:alpha val="20000"/>
            </a:srgbClr>
          </a:solidFill>
          <a:ln/>
        </p:spPr>
      </p:sp>
      <p:sp>
        <p:nvSpPr>
          <p:cNvPr id="87" name="Shape 85"/>
          <p:cNvSpPr/>
          <p:nvPr/>
        </p:nvSpPr>
        <p:spPr>
          <a:xfrm>
            <a:off x="8379282" y="4338558"/>
            <a:ext cx="183492" cy="163104"/>
          </a:xfrm>
          <a:custGeom>
            <a:avLst/>
            <a:gdLst/>
            <a:ahLst/>
            <a:cxnLst/>
            <a:rect l="l" t="t" r="r" b="b"/>
            <a:pathLst>
              <a:path w="183492" h="163104">
                <a:moveTo>
                  <a:pt x="15291" y="62374"/>
                </a:moveTo>
                <a:lnTo>
                  <a:pt x="81934" y="89803"/>
                </a:lnTo>
                <a:cubicBezTo>
                  <a:pt x="85056" y="91077"/>
                  <a:pt x="88369" y="91746"/>
                  <a:pt x="91746" y="91746"/>
                </a:cubicBezTo>
                <a:cubicBezTo>
                  <a:pt x="95123" y="91746"/>
                  <a:pt x="98436" y="91077"/>
                  <a:pt x="101558" y="89803"/>
                </a:cubicBezTo>
                <a:lnTo>
                  <a:pt x="178777" y="58010"/>
                </a:lnTo>
                <a:cubicBezTo>
                  <a:pt x="181644" y="56831"/>
                  <a:pt x="183492" y="54060"/>
                  <a:pt x="183492" y="50970"/>
                </a:cubicBezTo>
                <a:cubicBezTo>
                  <a:pt x="183492" y="47880"/>
                  <a:pt x="181644" y="45108"/>
                  <a:pt x="178777" y="43930"/>
                </a:cubicBezTo>
                <a:lnTo>
                  <a:pt x="101558" y="12137"/>
                </a:lnTo>
                <a:cubicBezTo>
                  <a:pt x="98436" y="10863"/>
                  <a:pt x="95123" y="10194"/>
                  <a:pt x="91746" y="10194"/>
                </a:cubicBezTo>
                <a:cubicBezTo>
                  <a:pt x="88369" y="10194"/>
                  <a:pt x="85056" y="10863"/>
                  <a:pt x="81934" y="12137"/>
                </a:cubicBezTo>
                <a:lnTo>
                  <a:pt x="4715" y="43930"/>
                </a:lnTo>
                <a:cubicBezTo>
                  <a:pt x="1848" y="45108"/>
                  <a:pt x="0" y="47880"/>
                  <a:pt x="0" y="50970"/>
                </a:cubicBezTo>
                <a:lnTo>
                  <a:pt x="0" y="145264"/>
                </a:lnTo>
                <a:cubicBezTo>
                  <a:pt x="0" y="149501"/>
                  <a:pt x="3409" y="152910"/>
                  <a:pt x="7645" y="152910"/>
                </a:cubicBezTo>
                <a:cubicBezTo>
                  <a:pt x="11882" y="152910"/>
                  <a:pt x="15291" y="149501"/>
                  <a:pt x="15291" y="145264"/>
                </a:cubicBezTo>
                <a:lnTo>
                  <a:pt x="15291" y="62374"/>
                </a:lnTo>
                <a:close/>
                <a:moveTo>
                  <a:pt x="30582" y="85215"/>
                </a:moveTo>
                <a:lnTo>
                  <a:pt x="30582" y="122328"/>
                </a:lnTo>
                <a:cubicBezTo>
                  <a:pt x="30582" y="139212"/>
                  <a:pt x="57978" y="152910"/>
                  <a:pt x="91746" y="152910"/>
                </a:cubicBezTo>
                <a:cubicBezTo>
                  <a:pt x="125513" y="152910"/>
                  <a:pt x="152910" y="139212"/>
                  <a:pt x="152910" y="122328"/>
                </a:cubicBezTo>
                <a:lnTo>
                  <a:pt x="152910" y="85183"/>
                </a:lnTo>
                <a:lnTo>
                  <a:pt x="107387" y="103947"/>
                </a:lnTo>
                <a:cubicBezTo>
                  <a:pt x="102418" y="105986"/>
                  <a:pt x="97130" y="107037"/>
                  <a:pt x="91746" y="107037"/>
                </a:cubicBezTo>
                <a:cubicBezTo>
                  <a:pt x="86362" y="107037"/>
                  <a:pt x="81074" y="105986"/>
                  <a:pt x="76104" y="103947"/>
                </a:cubicBezTo>
                <a:lnTo>
                  <a:pt x="30582" y="85183"/>
                </a:ln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88" name="Text 86"/>
          <p:cNvSpPr/>
          <p:nvPr/>
        </p:nvSpPr>
        <p:spPr>
          <a:xfrm>
            <a:off x="8764615" y="4305937"/>
            <a:ext cx="627949" cy="228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Bildung</a:t>
            </a:r>
            <a:endParaRPr lang="en-US" sz="1600" dirty="0"/>
          </a:p>
        </p:txBody>
      </p:sp>
      <p:sp>
        <p:nvSpPr>
          <p:cNvPr id="89" name="Text 87"/>
          <p:cNvSpPr/>
          <p:nvPr/>
        </p:nvSpPr>
        <p:spPr>
          <a:xfrm>
            <a:off x="8275303" y="4746317"/>
            <a:ext cx="3490419" cy="4240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7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Personalisierte Tutoren, Erklärung komplexer Konzepte und adaptive Übungsaufgaben.</a:t>
            </a:r>
            <a:endParaRPr lang="en-US" sz="1600" dirty="0"/>
          </a:p>
        </p:txBody>
      </p:sp>
      <p:sp>
        <p:nvSpPr>
          <p:cNvPr id="90" name="Shape 88"/>
          <p:cNvSpPr/>
          <p:nvPr/>
        </p:nvSpPr>
        <p:spPr>
          <a:xfrm>
            <a:off x="8275303" y="5268249"/>
            <a:ext cx="3425177" cy="489311"/>
          </a:xfrm>
          <a:custGeom>
            <a:avLst/>
            <a:gdLst/>
            <a:ahLst/>
            <a:cxnLst/>
            <a:rect l="l" t="t" r="r" b="b"/>
            <a:pathLst>
              <a:path w="3425177" h="489311">
                <a:moveTo>
                  <a:pt x="65240" y="0"/>
                </a:moveTo>
                <a:lnTo>
                  <a:pt x="3359937" y="0"/>
                </a:lnTo>
                <a:cubicBezTo>
                  <a:pt x="3395968" y="0"/>
                  <a:pt x="3425177" y="29209"/>
                  <a:pt x="3425177" y="65240"/>
                </a:cubicBezTo>
                <a:lnTo>
                  <a:pt x="3425177" y="424071"/>
                </a:lnTo>
                <a:cubicBezTo>
                  <a:pt x="3425177" y="460102"/>
                  <a:pt x="3395968" y="489311"/>
                  <a:pt x="3359937" y="489311"/>
                </a:cubicBezTo>
                <a:lnTo>
                  <a:pt x="65240" y="489311"/>
                </a:lnTo>
                <a:cubicBezTo>
                  <a:pt x="29209" y="489311"/>
                  <a:pt x="0" y="460102"/>
                  <a:pt x="0" y="424071"/>
                </a:cubicBezTo>
                <a:lnTo>
                  <a:pt x="0" y="65240"/>
                </a:lnTo>
                <a:cubicBezTo>
                  <a:pt x="0" y="29233"/>
                  <a:pt x="29233" y="0"/>
                  <a:pt x="6524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91" name="Text 89"/>
          <p:cNvSpPr/>
          <p:nvPr/>
        </p:nvSpPr>
        <p:spPr>
          <a:xfrm>
            <a:off x="8373166" y="5382421"/>
            <a:ext cx="831829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Lerneffektivität</a:t>
            </a:r>
            <a:endParaRPr lang="en-US" sz="1600" dirty="0"/>
          </a:p>
        </p:txBody>
      </p:sp>
      <p:sp>
        <p:nvSpPr>
          <p:cNvPr id="92" name="Text 90"/>
          <p:cNvSpPr/>
          <p:nvPr/>
        </p:nvSpPr>
        <p:spPr>
          <a:xfrm>
            <a:off x="11264263" y="5366111"/>
            <a:ext cx="399604" cy="195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7" b="1" dirty="0">
                <a:solidFill>
                  <a:srgbClr val="14B8A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+40%</a:t>
            </a:r>
            <a:endParaRPr lang="en-US" sz="1600" dirty="0"/>
          </a:p>
        </p:txBody>
      </p:sp>
      <p:sp>
        <p:nvSpPr>
          <p:cNvPr id="93" name="Shape 91"/>
          <p:cNvSpPr/>
          <p:nvPr/>
        </p:nvSpPr>
        <p:spPr>
          <a:xfrm>
            <a:off x="8373166" y="5594456"/>
            <a:ext cx="3229453" cy="65241"/>
          </a:xfrm>
          <a:custGeom>
            <a:avLst/>
            <a:gdLst/>
            <a:ahLst/>
            <a:cxnLst/>
            <a:rect l="l" t="t" r="r" b="b"/>
            <a:pathLst>
              <a:path w="3229453" h="65241">
                <a:moveTo>
                  <a:pt x="32621" y="0"/>
                </a:moveTo>
                <a:lnTo>
                  <a:pt x="3196832" y="0"/>
                </a:lnTo>
                <a:cubicBezTo>
                  <a:pt x="3214848" y="0"/>
                  <a:pt x="3229453" y="14605"/>
                  <a:pt x="3229453" y="32621"/>
                </a:cubicBezTo>
                <a:lnTo>
                  <a:pt x="3229453" y="32621"/>
                </a:lnTo>
                <a:cubicBezTo>
                  <a:pt x="3229453" y="50637"/>
                  <a:pt x="3214848" y="65241"/>
                  <a:pt x="3196832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94" name="Shape 92"/>
          <p:cNvSpPr/>
          <p:nvPr/>
        </p:nvSpPr>
        <p:spPr>
          <a:xfrm>
            <a:off x="8373166" y="5594456"/>
            <a:ext cx="2095882" cy="65241"/>
          </a:xfrm>
          <a:custGeom>
            <a:avLst/>
            <a:gdLst/>
            <a:ahLst/>
            <a:cxnLst/>
            <a:rect l="l" t="t" r="r" b="b"/>
            <a:pathLst>
              <a:path w="2095882" h="65241">
                <a:moveTo>
                  <a:pt x="32621" y="0"/>
                </a:moveTo>
                <a:lnTo>
                  <a:pt x="2063262" y="0"/>
                </a:lnTo>
                <a:cubicBezTo>
                  <a:pt x="2081277" y="0"/>
                  <a:pt x="2095882" y="14605"/>
                  <a:pt x="2095882" y="32621"/>
                </a:cubicBezTo>
                <a:lnTo>
                  <a:pt x="2095882" y="32621"/>
                </a:lnTo>
                <a:cubicBezTo>
                  <a:pt x="2095882" y="50637"/>
                  <a:pt x="2081277" y="65241"/>
                  <a:pt x="2063262" y="65241"/>
                </a:cubicBezTo>
                <a:lnTo>
                  <a:pt x="32621" y="65241"/>
                </a:lnTo>
                <a:cubicBezTo>
                  <a:pt x="14605" y="65241"/>
                  <a:pt x="0" y="50637"/>
                  <a:pt x="0" y="32621"/>
                </a:cubicBezTo>
                <a:lnTo>
                  <a:pt x="0" y="32621"/>
                </a:lnTo>
                <a:cubicBezTo>
                  <a:pt x="0" y="14605"/>
                  <a:pt x="14605" y="0"/>
                  <a:pt x="32621" y="0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95" name="Shape 93"/>
          <p:cNvSpPr/>
          <p:nvPr/>
        </p:nvSpPr>
        <p:spPr>
          <a:xfrm>
            <a:off x="8291614" y="5879888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96" name="Text 94"/>
          <p:cNvSpPr/>
          <p:nvPr/>
        </p:nvSpPr>
        <p:spPr>
          <a:xfrm>
            <a:off x="8483261" y="5855422"/>
            <a:ext cx="1231433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Personalisiertes Lernen</a:t>
            </a:r>
            <a:endParaRPr lang="en-US" sz="1600" dirty="0"/>
          </a:p>
        </p:txBody>
      </p:sp>
      <p:sp>
        <p:nvSpPr>
          <p:cNvPr id="97" name="Shape 95"/>
          <p:cNvSpPr/>
          <p:nvPr/>
        </p:nvSpPr>
        <p:spPr>
          <a:xfrm>
            <a:off x="8291614" y="6108233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98" name="Text 96"/>
          <p:cNvSpPr/>
          <p:nvPr/>
        </p:nvSpPr>
        <p:spPr>
          <a:xfrm>
            <a:off x="8483261" y="6083767"/>
            <a:ext cx="1117260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Konzept-Erklärungen</a:t>
            </a:r>
            <a:endParaRPr lang="en-US" sz="1600" dirty="0"/>
          </a:p>
        </p:txBody>
      </p:sp>
      <p:sp>
        <p:nvSpPr>
          <p:cNvPr id="99" name="Shape 97"/>
          <p:cNvSpPr/>
          <p:nvPr/>
        </p:nvSpPr>
        <p:spPr>
          <a:xfrm>
            <a:off x="8291614" y="6336578"/>
            <a:ext cx="114173" cy="114173"/>
          </a:xfrm>
          <a:custGeom>
            <a:avLst/>
            <a:gdLst/>
            <a:ahLst/>
            <a:cxnLst/>
            <a:rect l="l" t="t" r="r" b="b"/>
            <a:pathLst>
              <a:path w="114173" h="114173">
                <a:moveTo>
                  <a:pt x="57086" y="114173"/>
                </a:moveTo>
                <a:cubicBezTo>
                  <a:pt x="88593" y="114173"/>
                  <a:pt x="114173" y="88593"/>
                  <a:pt x="114173" y="57086"/>
                </a:cubicBezTo>
                <a:cubicBezTo>
                  <a:pt x="114173" y="25580"/>
                  <a:pt x="88593" y="0"/>
                  <a:pt x="57086" y="0"/>
                </a:cubicBezTo>
                <a:cubicBezTo>
                  <a:pt x="25580" y="0"/>
                  <a:pt x="0" y="25580"/>
                  <a:pt x="0" y="57086"/>
                </a:cubicBezTo>
                <a:cubicBezTo>
                  <a:pt x="0" y="88593"/>
                  <a:pt x="25580" y="114173"/>
                  <a:pt x="57086" y="114173"/>
                </a:cubicBezTo>
                <a:close/>
                <a:moveTo>
                  <a:pt x="75907" y="47431"/>
                </a:moveTo>
                <a:lnTo>
                  <a:pt x="58067" y="75974"/>
                </a:lnTo>
                <a:cubicBezTo>
                  <a:pt x="57131" y="77468"/>
                  <a:pt x="55525" y="78404"/>
                  <a:pt x="53764" y="78494"/>
                </a:cubicBezTo>
                <a:cubicBezTo>
                  <a:pt x="52002" y="78583"/>
                  <a:pt x="50307" y="77780"/>
                  <a:pt x="49259" y="76353"/>
                </a:cubicBezTo>
                <a:lnTo>
                  <a:pt x="38556" y="62081"/>
                </a:lnTo>
                <a:cubicBezTo>
                  <a:pt x="36772" y="59718"/>
                  <a:pt x="37262" y="56373"/>
                  <a:pt x="39626" y="54589"/>
                </a:cubicBezTo>
                <a:cubicBezTo>
                  <a:pt x="41990" y="52805"/>
                  <a:pt x="45335" y="53295"/>
                  <a:pt x="47118" y="55659"/>
                </a:cubicBezTo>
                <a:lnTo>
                  <a:pt x="53139" y="63687"/>
                </a:lnTo>
                <a:lnTo>
                  <a:pt x="66831" y="41767"/>
                </a:lnTo>
                <a:cubicBezTo>
                  <a:pt x="68392" y="39269"/>
                  <a:pt x="71692" y="38489"/>
                  <a:pt x="74212" y="40072"/>
                </a:cubicBezTo>
                <a:cubicBezTo>
                  <a:pt x="76732" y="41655"/>
                  <a:pt x="77490" y="44933"/>
                  <a:pt x="75907" y="47453"/>
                </a:cubicBezTo>
                <a:close/>
              </a:path>
            </a:pathLst>
          </a:custGeom>
          <a:solidFill>
            <a:srgbClr val="14B8A6"/>
          </a:solidFill>
          <a:ln/>
        </p:spPr>
      </p:sp>
      <p:sp>
        <p:nvSpPr>
          <p:cNvPr id="100" name="Text 98"/>
          <p:cNvSpPr/>
          <p:nvPr/>
        </p:nvSpPr>
        <p:spPr>
          <a:xfrm>
            <a:off x="8483261" y="6312112"/>
            <a:ext cx="929691" cy="163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Übungsaufgaben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Language Models: Von den Grundlagen bis zur Zukunft</dc:title>
  <dc:subject>Large Language Models: Von den Grundlagen bis zur Zukunft</dc:subject>
  <dc:creator>Kimi</dc:creator>
  <cp:lastModifiedBy>Kimi</cp:lastModifiedBy>
  <cp:revision>1</cp:revision>
  <dcterms:created xsi:type="dcterms:W3CDTF">2026-02-10T21:10:25Z</dcterms:created>
  <dcterms:modified xsi:type="dcterms:W3CDTF">2026-02-10T21:10:25Z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{"Label":"Large Language Models: Von den Grundlagen bis zur Zukunft","ContentProducer":"001191110108MACG2KBH8F10000","ProduceID":"19c48d3d-ca62-812c-8000-00007b244ea6","ReservedCode1":"","ContentPropagator":"001191110108MACG2KBH8F20000","PropagateID":"19c48d3d-ca62-812c-8000-00007b244ea6","ReservedCode2":""}</vt:lpwstr>
  </property>
</Properties>
</file>