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embeddedFontLst>
    <p:embeddedFont>
      <p:font typeface="Quattrocento Sans" charset="-122" pitchFamily="34"/>
      <p:regular r:id="rId20"/>
    </p:embeddedFont>
    <p:embeddedFont>
      <p:font typeface="Oranienbaum" charset="-122" pitchFamily="34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20" Type="http://schemas.openxmlformats.org/officeDocument/2006/relationships/font" Target="fonts/font1.fntdata"/><Relationship Id="rId21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so.500px.com/10756db1f722b41df526aba39d9d8e57a8559a02.jpe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3F3A36">
                  <a:alpha val="85000"/>
                </a:srgbClr>
              </a:gs>
              <a:gs pos="50000">
                <a:srgbClr val="3F3A36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685800"/>
            <a:ext cx="3219450" cy="381000"/>
          </a:xfrm>
          <a:custGeom>
            <a:avLst/>
            <a:gdLst/>
            <a:ahLst/>
            <a:cxnLst/>
            <a:rect l="l" t="t" r="r" b="b"/>
            <a:pathLst>
              <a:path w="3219450" h="381000">
                <a:moveTo>
                  <a:pt x="0" y="0"/>
                </a:moveTo>
                <a:lnTo>
                  <a:pt x="3219450" y="0"/>
                </a:lnTo>
                <a:lnTo>
                  <a:pt x="321945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" name="Text 2"/>
          <p:cNvSpPr/>
          <p:nvPr/>
        </p:nvSpPr>
        <p:spPr>
          <a:xfrm>
            <a:off x="609600" y="762000"/>
            <a:ext cx="2838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MARKETING &amp; PR STRATEGIE 2025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438400"/>
            <a:ext cx="11887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F4F3F1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UNSELTEN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3505200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37719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C9A36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The Spirit of Unusual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81000" y="4267200"/>
            <a:ext cx="6515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F4F3F1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Artenschutz durch bewussten Konsum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09575" y="59817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38100" y="0"/>
                </a:moveTo>
                <a:cubicBezTo>
                  <a:pt x="43369" y="0"/>
                  <a:pt x="47625" y="4256"/>
                  <a:pt x="47625" y="9525"/>
                </a:cubicBezTo>
                <a:lnTo>
                  <a:pt x="47625" y="19050"/>
                </a:lnTo>
                <a:lnTo>
                  <a:pt x="85725" y="19050"/>
                </a:lnTo>
                <a:lnTo>
                  <a:pt x="85725" y="9525"/>
                </a:lnTo>
                <a:cubicBezTo>
                  <a:pt x="85725" y="4256"/>
                  <a:pt x="89981" y="0"/>
                  <a:pt x="95250" y="0"/>
                </a:cubicBezTo>
                <a:cubicBezTo>
                  <a:pt x="100519" y="0"/>
                  <a:pt x="104775" y="4256"/>
                  <a:pt x="104775" y="9525"/>
                </a:cubicBezTo>
                <a:lnTo>
                  <a:pt x="104775" y="19050"/>
                </a:lnTo>
                <a:lnTo>
                  <a:pt x="114300" y="19050"/>
                </a:lnTo>
                <a:cubicBezTo>
                  <a:pt x="124807" y="19050"/>
                  <a:pt x="133350" y="27593"/>
                  <a:pt x="133350" y="38100"/>
                </a:cubicBezTo>
                <a:lnTo>
                  <a:pt x="133350" y="123825"/>
                </a:lnTo>
                <a:cubicBezTo>
                  <a:pt x="133350" y="134332"/>
                  <a:pt x="124807" y="142875"/>
                  <a:pt x="114300" y="142875"/>
                </a:cubicBezTo>
                <a:lnTo>
                  <a:pt x="19050" y="142875"/>
                </a:lnTo>
                <a:cubicBezTo>
                  <a:pt x="8543" y="142875"/>
                  <a:pt x="0" y="134332"/>
                  <a:pt x="0" y="123825"/>
                </a:cubicBezTo>
                <a:lnTo>
                  <a:pt x="0" y="38100"/>
                </a:lnTo>
                <a:cubicBezTo>
                  <a:pt x="0" y="27593"/>
                  <a:pt x="8543" y="19050"/>
                  <a:pt x="19050" y="19050"/>
                </a:cubicBezTo>
                <a:lnTo>
                  <a:pt x="28575" y="19050"/>
                </a:lnTo>
                <a:lnTo>
                  <a:pt x="28575" y="9525"/>
                </a:lnTo>
                <a:cubicBezTo>
                  <a:pt x="28575" y="4256"/>
                  <a:pt x="32831" y="0"/>
                  <a:pt x="38100" y="0"/>
                </a:cubicBezTo>
                <a:close/>
                <a:moveTo>
                  <a:pt x="19050" y="71438"/>
                </a:moveTo>
                <a:lnTo>
                  <a:pt x="19050" y="80962"/>
                </a:lnTo>
                <a:cubicBezTo>
                  <a:pt x="19050" y="83582"/>
                  <a:pt x="21193" y="85725"/>
                  <a:pt x="23813" y="85725"/>
                </a:cubicBezTo>
                <a:lnTo>
                  <a:pt x="33338" y="85725"/>
                </a:lnTo>
                <a:cubicBezTo>
                  <a:pt x="35957" y="85725"/>
                  <a:pt x="38100" y="83582"/>
                  <a:pt x="38100" y="80962"/>
                </a:cubicBezTo>
                <a:lnTo>
                  <a:pt x="38100" y="71438"/>
                </a:lnTo>
                <a:cubicBezTo>
                  <a:pt x="38100" y="68818"/>
                  <a:pt x="35957" y="66675"/>
                  <a:pt x="33338" y="66675"/>
                </a:cubicBezTo>
                <a:lnTo>
                  <a:pt x="23813" y="66675"/>
                </a:lnTo>
                <a:cubicBezTo>
                  <a:pt x="21193" y="66675"/>
                  <a:pt x="19050" y="68818"/>
                  <a:pt x="19050" y="71438"/>
                </a:cubicBezTo>
                <a:close/>
                <a:moveTo>
                  <a:pt x="57150" y="71438"/>
                </a:moveTo>
                <a:lnTo>
                  <a:pt x="57150" y="80962"/>
                </a:lnTo>
                <a:cubicBezTo>
                  <a:pt x="57150" y="83582"/>
                  <a:pt x="59293" y="85725"/>
                  <a:pt x="61912" y="85725"/>
                </a:cubicBezTo>
                <a:lnTo>
                  <a:pt x="71438" y="85725"/>
                </a:lnTo>
                <a:cubicBezTo>
                  <a:pt x="74057" y="85725"/>
                  <a:pt x="76200" y="83582"/>
                  <a:pt x="76200" y="80962"/>
                </a:cubicBezTo>
                <a:lnTo>
                  <a:pt x="76200" y="71438"/>
                </a:lnTo>
                <a:cubicBezTo>
                  <a:pt x="76200" y="68818"/>
                  <a:pt x="74057" y="66675"/>
                  <a:pt x="71438" y="66675"/>
                </a:cubicBezTo>
                <a:lnTo>
                  <a:pt x="61912" y="66675"/>
                </a:lnTo>
                <a:cubicBezTo>
                  <a:pt x="59293" y="66675"/>
                  <a:pt x="57150" y="68818"/>
                  <a:pt x="57150" y="71438"/>
                </a:cubicBezTo>
                <a:close/>
                <a:moveTo>
                  <a:pt x="100013" y="66675"/>
                </a:moveTo>
                <a:cubicBezTo>
                  <a:pt x="97393" y="66675"/>
                  <a:pt x="95250" y="68818"/>
                  <a:pt x="95250" y="71438"/>
                </a:cubicBezTo>
                <a:lnTo>
                  <a:pt x="95250" y="80962"/>
                </a:lnTo>
                <a:cubicBezTo>
                  <a:pt x="95250" y="83582"/>
                  <a:pt x="97393" y="85725"/>
                  <a:pt x="100013" y="85725"/>
                </a:cubicBezTo>
                <a:lnTo>
                  <a:pt x="109537" y="85725"/>
                </a:lnTo>
                <a:cubicBezTo>
                  <a:pt x="112157" y="85725"/>
                  <a:pt x="114300" y="83582"/>
                  <a:pt x="114300" y="80962"/>
                </a:cubicBezTo>
                <a:lnTo>
                  <a:pt x="114300" y="71438"/>
                </a:lnTo>
                <a:cubicBezTo>
                  <a:pt x="114300" y="68818"/>
                  <a:pt x="112157" y="66675"/>
                  <a:pt x="109537" y="66675"/>
                </a:cubicBezTo>
                <a:lnTo>
                  <a:pt x="100013" y="66675"/>
                </a:lnTo>
                <a:close/>
                <a:moveTo>
                  <a:pt x="19050" y="109537"/>
                </a:moveTo>
                <a:lnTo>
                  <a:pt x="19050" y="119062"/>
                </a:lnTo>
                <a:cubicBezTo>
                  <a:pt x="19050" y="121682"/>
                  <a:pt x="21193" y="123825"/>
                  <a:pt x="23813" y="123825"/>
                </a:cubicBezTo>
                <a:lnTo>
                  <a:pt x="33338" y="123825"/>
                </a:lnTo>
                <a:cubicBezTo>
                  <a:pt x="35957" y="123825"/>
                  <a:pt x="38100" y="121682"/>
                  <a:pt x="38100" y="119062"/>
                </a:cubicBezTo>
                <a:lnTo>
                  <a:pt x="38100" y="109537"/>
                </a:lnTo>
                <a:cubicBezTo>
                  <a:pt x="38100" y="106918"/>
                  <a:pt x="35957" y="104775"/>
                  <a:pt x="33338" y="104775"/>
                </a:cubicBezTo>
                <a:lnTo>
                  <a:pt x="23813" y="104775"/>
                </a:lnTo>
                <a:cubicBezTo>
                  <a:pt x="21193" y="104775"/>
                  <a:pt x="19050" y="106918"/>
                  <a:pt x="19050" y="109537"/>
                </a:cubicBezTo>
                <a:close/>
                <a:moveTo>
                  <a:pt x="61912" y="104775"/>
                </a:moveTo>
                <a:cubicBezTo>
                  <a:pt x="59293" y="104775"/>
                  <a:pt x="57150" y="106918"/>
                  <a:pt x="57150" y="109537"/>
                </a:cubicBezTo>
                <a:lnTo>
                  <a:pt x="57150" y="119062"/>
                </a:lnTo>
                <a:cubicBezTo>
                  <a:pt x="57150" y="121682"/>
                  <a:pt x="59293" y="123825"/>
                  <a:pt x="61912" y="123825"/>
                </a:cubicBezTo>
                <a:lnTo>
                  <a:pt x="71438" y="123825"/>
                </a:lnTo>
                <a:cubicBezTo>
                  <a:pt x="74057" y="123825"/>
                  <a:pt x="76200" y="121682"/>
                  <a:pt x="76200" y="119062"/>
                </a:cubicBezTo>
                <a:lnTo>
                  <a:pt x="76200" y="109537"/>
                </a:lnTo>
                <a:cubicBezTo>
                  <a:pt x="76200" y="106918"/>
                  <a:pt x="74057" y="104775"/>
                  <a:pt x="71438" y="104775"/>
                </a:cubicBezTo>
                <a:lnTo>
                  <a:pt x="61912" y="104775"/>
                </a:lnTo>
                <a:close/>
                <a:moveTo>
                  <a:pt x="95250" y="109537"/>
                </a:moveTo>
                <a:lnTo>
                  <a:pt x="95250" y="119062"/>
                </a:lnTo>
                <a:cubicBezTo>
                  <a:pt x="95250" y="121682"/>
                  <a:pt x="97393" y="123825"/>
                  <a:pt x="100013" y="123825"/>
                </a:cubicBezTo>
                <a:lnTo>
                  <a:pt x="109537" y="123825"/>
                </a:lnTo>
                <a:cubicBezTo>
                  <a:pt x="112157" y="123825"/>
                  <a:pt x="114300" y="121682"/>
                  <a:pt x="114300" y="119062"/>
                </a:cubicBezTo>
                <a:lnTo>
                  <a:pt x="114300" y="109537"/>
                </a:lnTo>
                <a:cubicBezTo>
                  <a:pt x="114300" y="106918"/>
                  <a:pt x="112157" y="104775"/>
                  <a:pt x="109537" y="104775"/>
                </a:cubicBezTo>
                <a:lnTo>
                  <a:pt x="100013" y="104775"/>
                </a:lnTo>
                <a:cubicBezTo>
                  <a:pt x="97393" y="104775"/>
                  <a:pt x="95250" y="106918"/>
                  <a:pt x="95250" y="109537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1" name="Text 8"/>
          <p:cNvSpPr/>
          <p:nvPr/>
        </p:nvSpPr>
        <p:spPr>
          <a:xfrm>
            <a:off x="647700" y="5943600"/>
            <a:ext cx="409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4F3F1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2025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1231404" y="5981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0285" y="1994"/>
                </a:moveTo>
                <a:cubicBezTo>
                  <a:pt x="142190" y="179"/>
                  <a:pt x="144959" y="-476"/>
                  <a:pt x="147518" y="357"/>
                </a:cubicBezTo>
                <a:cubicBezTo>
                  <a:pt x="150435" y="1339"/>
                  <a:pt x="152400" y="4078"/>
                  <a:pt x="152400" y="7144"/>
                </a:cubicBezTo>
                <a:lnTo>
                  <a:pt x="152400" y="62776"/>
                </a:lnTo>
                <a:cubicBezTo>
                  <a:pt x="152400" y="101828"/>
                  <a:pt x="120223" y="133350"/>
                  <a:pt x="81320" y="133350"/>
                </a:cubicBezTo>
                <a:cubicBezTo>
                  <a:pt x="58400" y="133350"/>
                  <a:pt x="38636" y="118616"/>
                  <a:pt x="31462" y="98018"/>
                </a:cubicBezTo>
                <a:cubicBezTo>
                  <a:pt x="20925" y="107186"/>
                  <a:pt x="14287" y="120670"/>
                  <a:pt x="14287" y="135731"/>
                </a:cubicBezTo>
                <a:cubicBezTo>
                  <a:pt x="14287" y="139690"/>
                  <a:pt x="11103" y="142875"/>
                  <a:pt x="7144" y="142875"/>
                </a:cubicBezTo>
                <a:cubicBezTo>
                  <a:pt x="3185" y="142875"/>
                  <a:pt x="0" y="139690"/>
                  <a:pt x="0" y="135731"/>
                </a:cubicBezTo>
                <a:cubicBezTo>
                  <a:pt x="0" y="113437"/>
                  <a:pt x="11370" y="93791"/>
                  <a:pt x="28605" y="82242"/>
                </a:cubicBezTo>
                <a:cubicBezTo>
                  <a:pt x="39112" y="75218"/>
                  <a:pt x="51643" y="71438"/>
                  <a:pt x="64294" y="71438"/>
                </a:cubicBezTo>
                <a:lnTo>
                  <a:pt x="88106" y="71438"/>
                </a:lnTo>
                <a:cubicBezTo>
                  <a:pt x="92065" y="71438"/>
                  <a:pt x="95250" y="68253"/>
                  <a:pt x="95250" y="64294"/>
                </a:cubicBezTo>
                <a:cubicBezTo>
                  <a:pt x="95250" y="60335"/>
                  <a:pt x="92065" y="57150"/>
                  <a:pt x="88106" y="57150"/>
                </a:cubicBezTo>
                <a:lnTo>
                  <a:pt x="64294" y="57150"/>
                </a:lnTo>
                <a:cubicBezTo>
                  <a:pt x="52477" y="57150"/>
                  <a:pt x="41285" y="59769"/>
                  <a:pt x="31254" y="64443"/>
                </a:cubicBezTo>
                <a:cubicBezTo>
                  <a:pt x="38189" y="43607"/>
                  <a:pt x="57805" y="28575"/>
                  <a:pt x="80962" y="28575"/>
                </a:cubicBezTo>
                <a:cubicBezTo>
                  <a:pt x="100727" y="28575"/>
                  <a:pt x="115431" y="21997"/>
                  <a:pt x="125224" y="15478"/>
                </a:cubicBezTo>
                <a:cubicBezTo>
                  <a:pt x="130939" y="11668"/>
                  <a:pt x="135791" y="7114"/>
                  <a:pt x="140315" y="1994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3" name="Text 10"/>
          <p:cNvSpPr/>
          <p:nvPr/>
        </p:nvSpPr>
        <p:spPr>
          <a:xfrm>
            <a:off x="1479054" y="5943600"/>
            <a:ext cx="1466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4F3F1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Impact-Driven Brand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871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spc="90" kern="0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BRAND AMBASSADOR PROGRAMM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096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Ambassador &amp; Influencer Strategie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0668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Authentische Stimmen für maximale Credibility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466850"/>
            <a:ext cx="3705225" cy="2419350"/>
          </a:xfrm>
          <a:custGeom>
            <a:avLst/>
            <a:gdLst/>
            <a:ahLst/>
            <a:cxnLst/>
            <a:rect l="l" t="t" r="r" b="b"/>
            <a:pathLst>
              <a:path w="3705225" h="241935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2343140"/>
                </a:lnTo>
                <a:cubicBezTo>
                  <a:pt x="3705225" y="2385230"/>
                  <a:pt x="3671105" y="2419350"/>
                  <a:pt x="3629015" y="2419350"/>
                </a:cubicBezTo>
                <a:lnTo>
                  <a:pt x="76210" y="2419350"/>
                </a:lnTo>
                <a:cubicBezTo>
                  <a:pt x="34120" y="2419350"/>
                  <a:pt x="0" y="2385230"/>
                  <a:pt x="0" y="234314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81000" y="14668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7" name="Shape 5"/>
          <p:cNvSpPr/>
          <p:nvPr/>
        </p:nvSpPr>
        <p:spPr>
          <a:xfrm>
            <a:off x="628650" y="169545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28575" y="0"/>
                </a:moveTo>
                <a:cubicBezTo>
                  <a:pt x="12814" y="0"/>
                  <a:pt x="0" y="12814"/>
                  <a:pt x="0" y="28575"/>
                </a:cubicBezTo>
                <a:lnTo>
                  <a:pt x="0" y="200025"/>
                </a:lnTo>
                <a:cubicBezTo>
                  <a:pt x="0" y="215786"/>
                  <a:pt x="12814" y="228600"/>
                  <a:pt x="28575" y="228600"/>
                </a:cubicBezTo>
                <a:lnTo>
                  <a:pt x="142875" y="228600"/>
                </a:lnTo>
                <a:cubicBezTo>
                  <a:pt x="158636" y="228600"/>
                  <a:pt x="171450" y="215786"/>
                  <a:pt x="171450" y="200025"/>
                </a:cubicBezTo>
                <a:lnTo>
                  <a:pt x="171450" y="28575"/>
                </a:lnTo>
                <a:cubicBezTo>
                  <a:pt x="171450" y="12814"/>
                  <a:pt x="158636" y="0"/>
                  <a:pt x="142875" y="0"/>
                </a:cubicBezTo>
                <a:lnTo>
                  <a:pt x="28575" y="0"/>
                </a:lnTo>
                <a:close/>
                <a:moveTo>
                  <a:pt x="78581" y="157163"/>
                </a:moveTo>
                <a:lnTo>
                  <a:pt x="92869" y="157163"/>
                </a:lnTo>
                <a:cubicBezTo>
                  <a:pt x="100772" y="157163"/>
                  <a:pt x="107156" y="163547"/>
                  <a:pt x="107156" y="171450"/>
                </a:cubicBezTo>
                <a:lnTo>
                  <a:pt x="107156" y="207169"/>
                </a:lnTo>
                <a:lnTo>
                  <a:pt x="64294" y="207169"/>
                </a:lnTo>
                <a:lnTo>
                  <a:pt x="64294" y="171450"/>
                </a:lnTo>
                <a:cubicBezTo>
                  <a:pt x="64294" y="163547"/>
                  <a:pt x="70678" y="157163"/>
                  <a:pt x="78581" y="157163"/>
                </a:cubicBezTo>
                <a:close/>
                <a:moveTo>
                  <a:pt x="42863" y="50006"/>
                </a:moveTo>
                <a:cubicBezTo>
                  <a:pt x="42863" y="46077"/>
                  <a:pt x="46077" y="42863"/>
                  <a:pt x="50006" y="42863"/>
                </a:cubicBezTo>
                <a:lnTo>
                  <a:pt x="64294" y="42863"/>
                </a:lnTo>
                <a:cubicBezTo>
                  <a:pt x="68223" y="42863"/>
                  <a:pt x="71438" y="46077"/>
                  <a:pt x="71438" y="50006"/>
                </a:cubicBezTo>
                <a:lnTo>
                  <a:pt x="71438" y="64294"/>
                </a:lnTo>
                <a:cubicBezTo>
                  <a:pt x="71438" y="68223"/>
                  <a:pt x="68223" y="71438"/>
                  <a:pt x="64294" y="71438"/>
                </a:cubicBezTo>
                <a:lnTo>
                  <a:pt x="50006" y="71438"/>
                </a:lnTo>
                <a:cubicBezTo>
                  <a:pt x="46077" y="71438"/>
                  <a:pt x="42863" y="68223"/>
                  <a:pt x="42863" y="64294"/>
                </a:cubicBezTo>
                <a:lnTo>
                  <a:pt x="42863" y="50006"/>
                </a:lnTo>
                <a:close/>
                <a:moveTo>
                  <a:pt x="107156" y="42863"/>
                </a:moveTo>
                <a:lnTo>
                  <a:pt x="121444" y="42863"/>
                </a:lnTo>
                <a:cubicBezTo>
                  <a:pt x="125373" y="42863"/>
                  <a:pt x="128588" y="46077"/>
                  <a:pt x="128588" y="50006"/>
                </a:cubicBezTo>
                <a:lnTo>
                  <a:pt x="128588" y="64294"/>
                </a:lnTo>
                <a:cubicBezTo>
                  <a:pt x="128588" y="68223"/>
                  <a:pt x="125373" y="71438"/>
                  <a:pt x="121444" y="71438"/>
                </a:cubicBezTo>
                <a:lnTo>
                  <a:pt x="107156" y="71438"/>
                </a:lnTo>
                <a:cubicBezTo>
                  <a:pt x="103227" y="71438"/>
                  <a:pt x="100013" y="68223"/>
                  <a:pt x="100013" y="64294"/>
                </a:cubicBezTo>
                <a:lnTo>
                  <a:pt x="100013" y="50006"/>
                </a:lnTo>
                <a:cubicBezTo>
                  <a:pt x="100013" y="46077"/>
                  <a:pt x="103227" y="42863"/>
                  <a:pt x="107156" y="42863"/>
                </a:cubicBezTo>
                <a:close/>
                <a:moveTo>
                  <a:pt x="42863" y="107156"/>
                </a:moveTo>
                <a:cubicBezTo>
                  <a:pt x="42863" y="103227"/>
                  <a:pt x="46077" y="100013"/>
                  <a:pt x="50006" y="100013"/>
                </a:cubicBezTo>
                <a:lnTo>
                  <a:pt x="64294" y="100013"/>
                </a:lnTo>
                <a:cubicBezTo>
                  <a:pt x="68223" y="100013"/>
                  <a:pt x="71438" y="103227"/>
                  <a:pt x="71438" y="107156"/>
                </a:cubicBezTo>
                <a:lnTo>
                  <a:pt x="71438" y="121444"/>
                </a:lnTo>
                <a:cubicBezTo>
                  <a:pt x="71438" y="125373"/>
                  <a:pt x="68223" y="128588"/>
                  <a:pt x="64294" y="128588"/>
                </a:cubicBezTo>
                <a:lnTo>
                  <a:pt x="50006" y="128588"/>
                </a:lnTo>
                <a:cubicBezTo>
                  <a:pt x="46077" y="128588"/>
                  <a:pt x="42863" y="125373"/>
                  <a:pt x="42863" y="121444"/>
                </a:cubicBezTo>
                <a:lnTo>
                  <a:pt x="42863" y="107156"/>
                </a:lnTo>
                <a:close/>
                <a:moveTo>
                  <a:pt x="107156" y="100013"/>
                </a:moveTo>
                <a:lnTo>
                  <a:pt x="121444" y="100013"/>
                </a:lnTo>
                <a:cubicBezTo>
                  <a:pt x="125373" y="100013"/>
                  <a:pt x="128588" y="103227"/>
                  <a:pt x="128588" y="107156"/>
                </a:cubicBezTo>
                <a:lnTo>
                  <a:pt x="128588" y="121444"/>
                </a:lnTo>
                <a:cubicBezTo>
                  <a:pt x="128588" y="125373"/>
                  <a:pt x="125373" y="128588"/>
                  <a:pt x="121444" y="128588"/>
                </a:cubicBezTo>
                <a:lnTo>
                  <a:pt x="107156" y="128588"/>
                </a:lnTo>
                <a:cubicBezTo>
                  <a:pt x="103227" y="128588"/>
                  <a:pt x="100013" y="125373"/>
                  <a:pt x="100013" y="121444"/>
                </a:cubicBezTo>
                <a:lnTo>
                  <a:pt x="100013" y="107156"/>
                </a:lnTo>
                <a:cubicBezTo>
                  <a:pt x="100013" y="103227"/>
                  <a:pt x="103227" y="100013"/>
                  <a:pt x="107156" y="100013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8" name="Text 6"/>
          <p:cNvSpPr/>
          <p:nvPr/>
        </p:nvSpPr>
        <p:spPr>
          <a:xfrm>
            <a:off x="971550" y="1676400"/>
            <a:ext cx="1533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Interne Ambassadors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1500" y="20574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Warum Mitarbeiter?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71500" y="2286000"/>
            <a:ext cx="33909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Kennen die Marke am besten, authentischste Stimmen, besonders effektiv im DACH-Raum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71500" y="27432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Aktivierung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71500" y="29718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Social Media Training, Content-Templates, Incentives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71500" y="32385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1500" y="34671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BTS-Einblicke, Produkt-Stories, Mission-Posts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241800" y="1466850"/>
            <a:ext cx="3705225" cy="2419350"/>
          </a:xfrm>
          <a:custGeom>
            <a:avLst/>
            <a:gdLst/>
            <a:ahLst/>
            <a:cxnLst/>
            <a:rect l="l" t="t" r="r" b="b"/>
            <a:pathLst>
              <a:path w="3705225" h="241935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2343140"/>
                </a:lnTo>
                <a:cubicBezTo>
                  <a:pt x="3705225" y="2385230"/>
                  <a:pt x="3671105" y="2419350"/>
                  <a:pt x="3629015" y="2419350"/>
                </a:cubicBezTo>
                <a:lnTo>
                  <a:pt x="76210" y="2419350"/>
                </a:lnTo>
                <a:cubicBezTo>
                  <a:pt x="34120" y="2419350"/>
                  <a:pt x="0" y="2385230"/>
                  <a:pt x="0" y="234314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241800" y="14668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17" name="Shape 15"/>
          <p:cNvSpPr/>
          <p:nvPr/>
        </p:nvSpPr>
        <p:spPr>
          <a:xfrm>
            <a:off x="4432300" y="169545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18" name="Text 16"/>
          <p:cNvSpPr/>
          <p:nvPr/>
        </p:nvSpPr>
        <p:spPr>
          <a:xfrm>
            <a:off x="4832350" y="1676400"/>
            <a:ext cx="1247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Micro-Influencer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432300" y="20574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Reichweite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432300" y="2286000"/>
            <a:ext cx="33909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1k-10k Follower, höchstes Engagement, authentische Partnerschaften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432300" y="27432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Nischen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432300" y="2971800"/>
            <a:ext cx="847725" cy="228600"/>
          </a:xfrm>
          <a:custGeom>
            <a:avLst/>
            <a:gdLst/>
            <a:ahLst/>
            <a:cxnLst/>
            <a:rect l="l" t="t" r="r" b="b"/>
            <a:pathLst>
              <a:path w="847725" h="228600">
                <a:moveTo>
                  <a:pt x="38101" y="0"/>
                </a:moveTo>
                <a:lnTo>
                  <a:pt x="809624" y="0"/>
                </a:lnTo>
                <a:cubicBezTo>
                  <a:pt x="830667" y="0"/>
                  <a:pt x="847725" y="17058"/>
                  <a:pt x="847725" y="38101"/>
                </a:cubicBezTo>
                <a:lnTo>
                  <a:pt x="847725" y="190499"/>
                </a:lnTo>
                <a:cubicBezTo>
                  <a:pt x="847725" y="211542"/>
                  <a:pt x="830667" y="228600"/>
                  <a:pt x="8096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4432300" y="2971800"/>
            <a:ext cx="9048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Nachhaltigkeit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320605" y="2971800"/>
            <a:ext cx="542925" cy="228600"/>
          </a:xfrm>
          <a:custGeom>
            <a:avLst/>
            <a:gdLst/>
            <a:ahLst/>
            <a:cxnLst/>
            <a:rect l="l" t="t" r="r" b="b"/>
            <a:pathLst>
              <a:path w="542925" h="228600">
                <a:moveTo>
                  <a:pt x="38101" y="0"/>
                </a:moveTo>
                <a:lnTo>
                  <a:pt x="504824" y="0"/>
                </a:lnTo>
                <a:cubicBezTo>
                  <a:pt x="525867" y="0"/>
                  <a:pt x="542925" y="17058"/>
                  <a:pt x="542925" y="38101"/>
                </a:cubicBezTo>
                <a:lnTo>
                  <a:pt x="542925" y="190499"/>
                </a:lnTo>
                <a:cubicBezTo>
                  <a:pt x="542925" y="211542"/>
                  <a:pt x="525867" y="228600"/>
                  <a:pt x="5048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5320605" y="2971800"/>
            <a:ext cx="6000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Wildlife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899646" y="2971800"/>
            <a:ext cx="981075" cy="228600"/>
          </a:xfrm>
          <a:custGeom>
            <a:avLst/>
            <a:gdLst/>
            <a:ahLst/>
            <a:cxnLst/>
            <a:rect l="l" t="t" r="r" b="b"/>
            <a:pathLst>
              <a:path w="981075" h="228600">
                <a:moveTo>
                  <a:pt x="38101" y="0"/>
                </a:moveTo>
                <a:lnTo>
                  <a:pt x="942974" y="0"/>
                </a:lnTo>
                <a:cubicBezTo>
                  <a:pt x="964017" y="0"/>
                  <a:pt x="981075" y="17058"/>
                  <a:pt x="981075" y="38101"/>
                </a:cubicBezTo>
                <a:lnTo>
                  <a:pt x="981075" y="190499"/>
                </a:lnTo>
                <a:cubicBezTo>
                  <a:pt x="981075" y="211542"/>
                  <a:pt x="964017" y="228600"/>
                  <a:pt x="94297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5899646" y="2971800"/>
            <a:ext cx="10382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Conscious Living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432300" y="32766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Kosten-Nutzen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432300" y="35052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Günstiger als Macro, höhere Conversion Rates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8102600" y="1466850"/>
            <a:ext cx="3705225" cy="2419350"/>
          </a:xfrm>
          <a:custGeom>
            <a:avLst/>
            <a:gdLst/>
            <a:ahLst/>
            <a:cxnLst/>
            <a:rect l="l" t="t" r="r" b="b"/>
            <a:pathLst>
              <a:path w="3705225" h="241935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2343140"/>
                </a:lnTo>
                <a:cubicBezTo>
                  <a:pt x="3705225" y="2385230"/>
                  <a:pt x="3671105" y="2419350"/>
                  <a:pt x="3629015" y="2419350"/>
                </a:cubicBezTo>
                <a:lnTo>
                  <a:pt x="76210" y="2419350"/>
                </a:lnTo>
                <a:cubicBezTo>
                  <a:pt x="34120" y="2419350"/>
                  <a:pt x="0" y="2385230"/>
                  <a:pt x="0" y="234314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8102600" y="14668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32" name="Shape 30"/>
          <p:cNvSpPr/>
          <p:nvPr/>
        </p:nvSpPr>
        <p:spPr>
          <a:xfrm>
            <a:off x="8321675" y="16954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7603" y="38889"/>
                </a:moveTo>
                <a:lnTo>
                  <a:pt x="114300" y="48131"/>
                </a:lnTo>
                <a:lnTo>
                  <a:pt x="120997" y="38889"/>
                </a:lnTo>
                <a:cubicBezTo>
                  <a:pt x="132159" y="23440"/>
                  <a:pt x="150108" y="14288"/>
                  <a:pt x="169173" y="14288"/>
                </a:cubicBezTo>
                <a:cubicBezTo>
                  <a:pt x="201990" y="14288"/>
                  <a:pt x="228600" y="40898"/>
                  <a:pt x="228600" y="73715"/>
                </a:cubicBezTo>
                <a:lnTo>
                  <a:pt x="228600" y="74875"/>
                </a:lnTo>
                <a:cubicBezTo>
                  <a:pt x="228600" y="124971"/>
                  <a:pt x="166137" y="183148"/>
                  <a:pt x="133543" y="208017"/>
                </a:cubicBezTo>
                <a:cubicBezTo>
                  <a:pt x="128007" y="212214"/>
                  <a:pt x="121221" y="214313"/>
                  <a:pt x="114300" y="214313"/>
                </a:cubicBezTo>
                <a:cubicBezTo>
                  <a:pt x="107379" y="214313"/>
                  <a:pt x="100548" y="212259"/>
                  <a:pt x="95057" y="208017"/>
                </a:cubicBezTo>
                <a:cubicBezTo>
                  <a:pt x="62463" y="183148"/>
                  <a:pt x="0" y="124971"/>
                  <a:pt x="0" y="74875"/>
                </a:cubicBezTo>
                <a:lnTo>
                  <a:pt x="0" y="73715"/>
                </a:lnTo>
                <a:cubicBezTo>
                  <a:pt x="0" y="40898"/>
                  <a:pt x="26610" y="14288"/>
                  <a:pt x="59427" y="14288"/>
                </a:cubicBezTo>
                <a:cubicBezTo>
                  <a:pt x="78492" y="14288"/>
                  <a:pt x="96441" y="23440"/>
                  <a:pt x="107603" y="38889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33" name="Text 31"/>
          <p:cNvSpPr/>
          <p:nvPr/>
        </p:nvSpPr>
        <p:spPr>
          <a:xfrm>
            <a:off x="8693150" y="1676400"/>
            <a:ext cx="1200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Nano-Influencer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8293100" y="20574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Profil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8293100" y="22860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Lokale Advocates, echte Kunden, Freunde &amp; Familie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8293100" y="25527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Vorteile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293100" y="2781300"/>
            <a:ext cx="33909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Höchste Authentizität, persönliche Empfehlungen, lokale Reichweite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293100" y="32385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Aktivierung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293100" y="34671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Referral-Programm, Produkt-Gifting, Community-Events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381000" y="4038600"/>
            <a:ext cx="5638800" cy="2362200"/>
          </a:xfrm>
          <a:custGeom>
            <a:avLst/>
            <a:gdLst/>
            <a:ahLst/>
            <a:cxnLst/>
            <a:rect l="l" t="t" r="r" b="b"/>
            <a:pathLst>
              <a:path w="5638800" h="2362200">
                <a:moveTo>
                  <a:pt x="76205" y="0"/>
                </a:moveTo>
                <a:lnTo>
                  <a:pt x="5562595" y="0"/>
                </a:lnTo>
                <a:cubicBezTo>
                  <a:pt x="5604654" y="0"/>
                  <a:pt x="5638800" y="34146"/>
                  <a:pt x="5638800" y="76205"/>
                </a:cubicBezTo>
                <a:lnTo>
                  <a:pt x="5638800" y="2285995"/>
                </a:lnTo>
                <a:cubicBezTo>
                  <a:pt x="5638800" y="2328082"/>
                  <a:pt x="5604682" y="2362200"/>
                  <a:pt x="5562595" y="2362200"/>
                </a:cubicBezTo>
                <a:lnTo>
                  <a:pt x="76205" y="2362200"/>
                </a:lnTo>
                <a:cubicBezTo>
                  <a:pt x="34146" y="2362200"/>
                  <a:pt x="0" y="2328054"/>
                  <a:pt x="0" y="22859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41" name="Text 39"/>
          <p:cNvSpPr/>
          <p:nvPr/>
        </p:nvSpPr>
        <p:spPr>
          <a:xfrm>
            <a:off x="571500" y="4229100"/>
            <a:ext cx="5343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9A36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Incentivierung &amp; Rewards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590550" y="4648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95696" y="20479"/>
                </a:moveTo>
                <a:cubicBezTo>
                  <a:pt x="97959" y="16639"/>
                  <a:pt x="102066" y="14288"/>
                  <a:pt x="106501" y="14288"/>
                </a:cubicBezTo>
                <a:lnTo>
                  <a:pt x="107156" y="14288"/>
                </a:lnTo>
                <a:cubicBezTo>
                  <a:pt x="113734" y="14288"/>
                  <a:pt x="119062" y="19616"/>
                  <a:pt x="119062" y="26194"/>
                </a:cubicBezTo>
                <a:cubicBezTo>
                  <a:pt x="119062" y="32772"/>
                  <a:pt x="113734" y="38100"/>
                  <a:pt x="107156" y="38100"/>
                </a:cubicBezTo>
                <a:lnTo>
                  <a:pt x="85338" y="38100"/>
                </a:lnTo>
                <a:lnTo>
                  <a:pt x="95696" y="20479"/>
                </a:lnTo>
                <a:close/>
                <a:moveTo>
                  <a:pt x="56704" y="20479"/>
                </a:moveTo>
                <a:lnTo>
                  <a:pt x="67062" y="38100"/>
                </a:lnTo>
                <a:lnTo>
                  <a:pt x="45244" y="38100"/>
                </a:lnTo>
                <a:cubicBezTo>
                  <a:pt x="38666" y="38100"/>
                  <a:pt x="33338" y="32772"/>
                  <a:pt x="33338" y="26194"/>
                </a:cubicBezTo>
                <a:cubicBezTo>
                  <a:pt x="33338" y="19616"/>
                  <a:pt x="38666" y="14288"/>
                  <a:pt x="45244" y="14288"/>
                </a:cubicBezTo>
                <a:lnTo>
                  <a:pt x="45899" y="14288"/>
                </a:lnTo>
                <a:cubicBezTo>
                  <a:pt x="50334" y="14288"/>
                  <a:pt x="54471" y="16639"/>
                  <a:pt x="56704" y="20479"/>
                </a:cubicBezTo>
                <a:close/>
                <a:moveTo>
                  <a:pt x="83374" y="13246"/>
                </a:moveTo>
                <a:lnTo>
                  <a:pt x="76200" y="25450"/>
                </a:lnTo>
                <a:lnTo>
                  <a:pt x="69026" y="13246"/>
                </a:lnTo>
                <a:cubicBezTo>
                  <a:pt x="64204" y="5030"/>
                  <a:pt x="55394" y="0"/>
                  <a:pt x="45899" y="0"/>
                </a:cubicBezTo>
                <a:lnTo>
                  <a:pt x="45244" y="0"/>
                </a:lnTo>
                <a:cubicBezTo>
                  <a:pt x="30778" y="0"/>
                  <a:pt x="19050" y="11728"/>
                  <a:pt x="19050" y="26194"/>
                </a:cubicBezTo>
                <a:cubicBezTo>
                  <a:pt x="19050" y="30480"/>
                  <a:pt x="20092" y="34528"/>
                  <a:pt x="21908" y="38100"/>
                </a:cubicBezTo>
                <a:lnTo>
                  <a:pt x="9525" y="38100"/>
                </a:lnTo>
                <a:cubicBezTo>
                  <a:pt x="4256" y="38100"/>
                  <a:pt x="0" y="42356"/>
                  <a:pt x="0" y="47625"/>
                </a:cubicBezTo>
                <a:lnTo>
                  <a:pt x="0" y="57150"/>
                </a:lnTo>
                <a:cubicBezTo>
                  <a:pt x="0" y="62419"/>
                  <a:pt x="4256" y="66675"/>
                  <a:pt x="9525" y="66675"/>
                </a:cubicBezTo>
                <a:lnTo>
                  <a:pt x="142875" y="66675"/>
                </a:lnTo>
                <a:cubicBezTo>
                  <a:pt x="148144" y="66675"/>
                  <a:pt x="152400" y="62419"/>
                  <a:pt x="152400" y="57150"/>
                </a:cubicBezTo>
                <a:lnTo>
                  <a:pt x="152400" y="47625"/>
                </a:lnTo>
                <a:cubicBezTo>
                  <a:pt x="152400" y="42356"/>
                  <a:pt x="148144" y="38100"/>
                  <a:pt x="142875" y="38100"/>
                </a:cubicBezTo>
                <a:lnTo>
                  <a:pt x="130493" y="38100"/>
                </a:lnTo>
                <a:cubicBezTo>
                  <a:pt x="132308" y="34528"/>
                  <a:pt x="133350" y="30480"/>
                  <a:pt x="133350" y="26194"/>
                </a:cubicBezTo>
                <a:cubicBezTo>
                  <a:pt x="133350" y="11728"/>
                  <a:pt x="121622" y="0"/>
                  <a:pt x="107156" y="0"/>
                </a:cubicBezTo>
                <a:lnTo>
                  <a:pt x="106501" y="0"/>
                </a:lnTo>
                <a:cubicBezTo>
                  <a:pt x="97006" y="0"/>
                  <a:pt x="88196" y="5030"/>
                  <a:pt x="83374" y="13216"/>
                </a:cubicBezTo>
                <a:close/>
                <a:moveTo>
                  <a:pt x="142875" y="80962"/>
                </a:moveTo>
                <a:lnTo>
                  <a:pt x="83344" y="80962"/>
                </a:lnTo>
                <a:lnTo>
                  <a:pt x="83344" y="142875"/>
                </a:lnTo>
                <a:lnTo>
                  <a:pt x="123825" y="142875"/>
                </a:lnTo>
                <a:cubicBezTo>
                  <a:pt x="134332" y="142875"/>
                  <a:pt x="142875" y="134332"/>
                  <a:pt x="142875" y="123825"/>
                </a:cubicBezTo>
                <a:lnTo>
                  <a:pt x="142875" y="80962"/>
                </a:lnTo>
                <a:close/>
                <a:moveTo>
                  <a:pt x="69056" y="80962"/>
                </a:moveTo>
                <a:lnTo>
                  <a:pt x="9525" y="80962"/>
                </a:lnTo>
                <a:lnTo>
                  <a:pt x="9525" y="123825"/>
                </a:lnTo>
                <a:cubicBezTo>
                  <a:pt x="9525" y="134332"/>
                  <a:pt x="18068" y="142875"/>
                  <a:pt x="28575" y="142875"/>
                </a:cubicBezTo>
                <a:lnTo>
                  <a:pt x="69056" y="142875"/>
                </a:lnTo>
                <a:lnTo>
                  <a:pt x="69056" y="80962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43" name="Text 41"/>
          <p:cNvSpPr/>
          <p:nvPr/>
        </p:nvSpPr>
        <p:spPr>
          <a:xfrm>
            <a:off x="838200" y="4610100"/>
            <a:ext cx="3590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Produkte: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Kostenlose Produkte, Early Access, Limited Editions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00075" y="49149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57150" y="38100"/>
                </a:moveTo>
                <a:cubicBezTo>
                  <a:pt x="57150" y="22329"/>
                  <a:pt x="44346" y="9525"/>
                  <a:pt x="28575" y="9525"/>
                </a:cubicBezTo>
                <a:cubicBezTo>
                  <a:pt x="12804" y="9525"/>
                  <a:pt x="0" y="22329"/>
                  <a:pt x="0" y="38100"/>
                </a:cubicBezTo>
                <a:cubicBezTo>
                  <a:pt x="0" y="53871"/>
                  <a:pt x="12804" y="66675"/>
                  <a:pt x="28575" y="66675"/>
                </a:cubicBezTo>
                <a:cubicBezTo>
                  <a:pt x="44346" y="66675"/>
                  <a:pt x="57150" y="53871"/>
                  <a:pt x="57150" y="38100"/>
                </a:cubicBezTo>
                <a:close/>
                <a:moveTo>
                  <a:pt x="133350" y="114300"/>
                </a:moveTo>
                <a:cubicBezTo>
                  <a:pt x="133350" y="98529"/>
                  <a:pt x="120546" y="85725"/>
                  <a:pt x="104775" y="85725"/>
                </a:cubicBezTo>
                <a:cubicBezTo>
                  <a:pt x="89004" y="85725"/>
                  <a:pt x="76200" y="98529"/>
                  <a:pt x="76200" y="114300"/>
                </a:cubicBezTo>
                <a:cubicBezTo>
                  <a:pt x="76200" y="130071"/>
                  <a:pt x="89004" y="142875"/>
                  <a:pt x="104775" y="142875"/>
                </a:cubicBezTo>
                <a:cubicBezTo>
                  <a:pt x="120546" y="142875"/>
                  <a:pt x="133350" y="130071"/>
                  <a:pt x="133350" y="114300"/>
                </a:cubicBezTo>
                <a:close/>
                <a:moveTo>
                  <a:pt x="130552" y="25777"/>
                </a:moveTo>
                <a:cubicBezTo>
                  <a:pt x="134273" y="22056"/>
                  <a:pt x="134273" y="16014"/>
                  <a:pt x="130552" y="12293"/>
                </a:cubicBezTo>
                <a:cubicBezTo>
                  <a:pt x="126831" y="8573"/>
                  <a:pt x="120789" y="8573"/>
                  <a:pt x="117068" y="12293"/>
                </a:cubicBezTo>
                <a:lnTo>
                  <a:pt x="2768" y="126593"/>
                </a:lnTo>
                <a:cubicBezTo>
                  <a:pt x="-952" y="130314"/>
                  <a:pt x="-952" y="136356"/>
                  <a:pt x="2768" y="140077"/>
                </a:cubicBezTo>
                <a:cubicBezTo>
                  <a:pt x="6489" y="143798"/>
                  <a:pt x="12531" y="143798"/>
                  <a:pt x="16252" y="140077"/>
                </a:cubicBezTo>
                <a:lnTo>
                  <a:pt x="130552" y="25777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45" name="Text 43"/>
          <p:cNvSpPr/>
          <p:nvPr/>
        </p:nvSpPr>
        <p:spPr>
          <a:xfrm>
            <a:off x="838200" y="4876800"/>
            <a:ext cx="3629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Rabatte: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Exklusive Ambassador-Rabatte für Freunde &amp; Familie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00075" y="51816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21818" y="57150"/>
                </a:moveTo>
                <a:cubicBezTo>
                  <a:pt x="30004" y="29617"/>
                  <a:pt x="55513" y="9525"/>
                  <a:pt x="85725" y="9525"/>
                </a:cubicBezTo>
                <a:lnTo>
                  <a:pt x="104775" y="9525"/>
                </a:lnTo>
                <a:cubicBezTo>
                  <a:pt x="110044" y="9525"/>
                  <a:pt x="114300" y="13781"/>
                  <a:pt x="114300" y="19050"/>
                </a:cubicBezTo>
                <a:cubicBezTo>
                  <a:pt x="114300" y="24319"/>
                  <a:pt x="110044" y="28575"/>
                  <a:pt x="104775" y="28575"/>
                </a:cubicBezTo>
                <a:lnTo>
                  <a:pt x="85725" y="28575"/>
                </a:lnTo>
                <a:cubicBezTo>
                  <a:pt x="66199" y="28575"/>
                  <a:pt x="49411" y="40332"/>
                  <a:pt x="42059" y="57150"/>
                </a:cubicBezTo>
                <a:lnTo>
                  <a:pt x="80962" y="57150"/>
                </a:lnTo>
                <a:cubicBezTo>
                  <a:pt x="84921" y="57150"/>
                  <a:pt x="88106" y="60335"/>
                  <a:pt x="88106" y="64294"/>
                </a:cubicBezTo>
                <a:cubicBezTo>
                  <a:pt x="88106" y="68253"/>
                  <a:pt x="84921" y="71438"/>
                  <a:pt x="80962" y="71438"/>
                </a:cubicBezTo>
                <a:lnTo>
                  <a:pt x="38338" y="71438"/>
                </a:lnTo>
                <a:cubicBezTo>
                  <a:pt x="38189" y="73015"/>
                  <a:pt x="38100" y="74593"/>
                  <a:pt x="38100" y="76200"/>
                </a:cubicBezTo>
                <a:cubicBezTo>
                  <a:pt x="38100" y="77807"/>
                  <a:pt x="38189" y="79385"/>
                  <a:pt x="38338" y="80962"/>
                </a:cubicBezTo>
                <a:lnTo>
                  <a:pt x="80962" y="80962"/>
                </a:lnTo>
                <a:cubicBezTo>
                  <a:pt x="84921" y="80962"/>
                  <a:pt x="88106" y="84147"/>
                  <a:pt x="88106" y="88106"/>
                </a:cubicBezTo>
                <a:cubicBezTo>
                  <a:pt x="88106" y="92065"/>
                  <a:pt x="84921" y="95250"/>
                  <a:pt x="80962" y="95250"/>
                </a:cubicBezTo>
                <a:lnTo>
                  <a:pt x="42059" y="95250"/>
                </a:lnTo>
                <a:cubicBezTo>
                  <a:pt x="49411" y="112068"/>
                  <a:pt x="66199" y="123825"/>
                  <a:pt x="85725" y="123825"/>
                </a:cubicBezTo>
                <a:lnTo>
                  <a:pt x="104775" y="123825"/>
                </a:lnTo>
                <a:cubicBezTo>
                  <a:pt x="110044" y="123825"/>
                  <a:pt x="114300" y="128081"/>
                  <a:pt x="114300" y="133350"/>
                </a:cubicBezTo>
                <a:cubicBezTo>
                  <a:pt x="114300" y="138619"/>
                  <a:pt x="110044" y="142875"/>
                  <a:pt x="104775" y="142875"/>
                </a:cubicBezTo>
                <a:lnTo>
                  <a:pt x="85725" y="142875"/>
                </a:lnTo>
                <a:cubicBezTo>
                  <a:pt x="55513" y="142875"/>
                  <a:pt x="30004" y="122783"/>
                  <a:pt x="21818" y="95250"/>
                </a:cubicBezTo>
                <a:lnTo>
                  <a:pt x="11906" y="95250"/>
                </a:lnTo>
                <a:cubicBezTo>
                  <a:pt x="7947" y="95250"/>
                  <a:pt x="4763" y="92065"/>
                  <a:pt x="4763" y="88106"/>
                </a:cubicBezTo>
                <a:cubicBezTo>
                  <a:pt x="4763" y="84147"/>
                  <a:pt x="7947" y="80962"/>
                  <a:pt x="11906" y="80962"/>
                </a:cubicBezTo>
                <a:lnTo>
                  <a:pt x="19229" y="80962"/>
                </a:lnTo>
                <a:cubicBezTo>
                  <a:pt x="19020" y="77837"/>
                  <a:pt x="19020" y="74563"/>
                  <a:pt x="19229" y="71438"/>
                </a:cubicBezTo>
                <a:lnTo>
                  <a:pt x="11906" y="71438"/>
                </a:lnTo>
                <a:cubicBezTo>
                  <a:pt x="7947" y="71438"/>
                  <a:pt x="4763" y="68253"/>
                  <a:pt x="4763" y="64294"/>
                </a:cubicBezTo>
                <a:cubicBezTo>
                  <a:pt x="4763" y="60335"/>
                  <a:pt x="7947" y="57150"/>
                  <a:pt x="11906" y="57150"/>
                </a:cubicBezTo>
                <a:lnTo>
                  <a:pt x="21818" y="57150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47" name="Text 45"/>
          <p:cNvSpPr/>
          <p:nvPr/>
        </p:nvSpPr>
        <p:spPr>
          <a:xfrm>
            <a:off x="838200" y="5143500"/>
            <a:ext cx="3019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Affiliate: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Provision auf Verkäufe über Tracking-Links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581025" y="54483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92125" y="-5626"/>
                </a:moveTo>
                <a:cubicBezTo>
                  <a:pt x="90904" y="-8007"/>
                  <a:pt x="88434" y="-9525"/>
                  <a:pt x="85755" y="-9525"/>
                </a:cubicBezTo>
                <a:cubicBezTo>
                  <a:pt x="83076" y="-9525"/>
                  <a:pt x="80605" y="-8007"/>
                  <a:pt x="79385" y="-5626"/>
                </a:cubicBezTo>
                <a:lnTo>
                  <a:pt x="57477" y="37296"/>
                </a:lnTo>
                <a:lnTo>
                  <a:pt x="9882" y="44857"/>
                </a:lnTo>
                <a:cubicBezTo>
                  <a:pt x="7233" y="45274"/>
                  <a:pt x="5030" y="47149"/>
                  <a:pt x="4197" y="49709"/>
                </a:cubicBezTo>
                <a:cubicBezTo>
                  <a:pt x="3364" y="52268"/>
                  <a:pt x="4048" y="55066"/>
                  <a:pt x="5923" y="56971"/>
                </a:cubicBezTo>
                <a:lnTo>
                  <a:pt x="39975" y="91053"/>
                </a:lnTo>
                <a:lnTo>
                  <a:pt x="32474" y="138648"/>
                </a:lnTo>
                <a:cubicBezTo>
                  <a:pt x="32058" y="141297"/>
                  <a:pt x="33159" y="143976"/>
                  <a:pt x="35332" y="145554"/>
                </a:cubicBezTo>
                <a:cubicBezTo>
                  <a:pt x="37505" y="147131"/>
                  <a:pt x="40362" y="147370"/>
                  <a:pt x="42773" y="146149"/>
                </a:cubicBezTo>
                <a:lnTo>
                  <a:pt x="85755" y="124301"/>
                </a:lnTo>
                <a:lnTo>
                  <a:pt x="128707" y="146149"/>
                </a:lnTo>
                <a:cubicBezTo>
                  <a:pt x="131088" y="147370"/>
                  <a:pt x="133975" y="147131"/>
                  <a:pt x="136148" y="145554"/>
                </a:cubicBezTo>
                <a:cubicBezTo>
                  <a:pt x="138321" y="143976"/>
                  <a:pt x="139422" y="141327"/>
                  <a:pt x="139005" y="138648"/>
                </a:cubicBezTo>
                <a:lnTo>
                  <a:pt x="131475" y="91053"/>
                </a:lnTo>
                <a:lnTo>
                  <a:pt x="165527" y="56971"/>
                </a:lnTo>
                <a:cubicBezTo>
                  <a:pt x="167432" y="55066"/>
                  <a:pt x="168086" y="52268"/>
                  <a:pt x="167253" y="49709"/>
                </a:cubicBezTo>
                <a:cubicBezTo>
                  <a:pt x="166420" y="47149"/>
                  <a:pt x="164247" y="45274"/>
                  <a:pt x="161568" y="44857"/>
                </a:cubicBezTo>
                <a:lnTo>
                  <a:pt x="114002" y="37296"/>
                </a:lnTo>
                <a:lnTo>
                  <a:pt x="92125" y="-5626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49" name="Text 47"/>
          <p:cNvSpPr/>
          <p:nvPr/>
        </p:nvSpPr>
        <p:spPr>
          <a:xfrm>
            <a:off x="838200" y="5410200"/>
            <a:ext cx="3333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Recognition: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Public Shoutouts, Ambassador of the Month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172200" y="4038600"/>
            <a:ext cx="5638800" cy="2362200"/>
          </a:xfrm>
          <a:custGeom>
            <a:avLst/>
            <a:gdLst/>
            <a:ahLst/>
            <a:cxnLst/>
            <a:rect l="l" t="t" r="r" b="b"/>
            <a:pathLst>
              <a:path w="5638800" h="2362200">
                <a:moveTo>
                  <a:pt x="76205" y="0"/>
                </a:moveTo>
                <a:lnTo>
                  <a:pt x="5562595" y="0"/>
                </a:lnTo>
                <a:cubicBezTo>
                  <a:pt x="5604654" y="0"/>
                  <a:pt x="5638800" y="34146"/>
                  <a:pt x="5638800" y="76205"/>
                </a:cubicBezTo>
                <a:lnTo>
                  <a:pt x="5638800" y="2285995"/>
                </a:lnTo>
                <a:cubicBezTo>
                  <a:pt x="5638800" y="2328082"/>
                  <a:pt x="5604682" y="2362200"/>
                  <a:pt x="5562595" y="2362200"/>
                </a:cubicBezTo>
                <a:lnTo>
                  <a:pt x="76205" y="2362200"/>
                </a:lnTo>
                <a:cubicBezTo>
                  <a:pt x="34146" y="2362200"/>
                  <a:pt x="0" y="2328054"/>
                  <a:pt x="0" y="22859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51" name="Text 49"/>
          <p:cNvSpPr/>
          <p:nvPr/>
        </p:nvSpPr>
        <p:spPr>
          <a:xfrm>
            <a:off x="6362700" y="4229100"/>
            <a:ext cx="5343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Programm-Struktur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362700" y="4629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3" name="Text 51"/>
          <p:cNvSpPr/>
          <p:nvPr/>
        </p:nvSpPr>
        <p:spPr>
          <a:xfrm>
            <a:off x="6329363" y="46291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781800" y="4610100"/>
            <a:ext cx="1790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Rekrutierung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781800" y="4800600"/>
            <a:ext cx="17811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Identifikation passender Advocates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362700" y="50482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7" name="Text 55"/>
          <p:cNvSpPr/>
          <p:nvPr/>
        </p:nvSpPr>
        <p:spPr>
          <a:xfrm>
            <a:off x="6329363" y="50482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6781800" y="5029200"/>
            <a:ext cx="1666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Onboarding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781800" y="5219700"/>
            <a:ext cx="16573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Brand Training, Guidelines, Tools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6362700" y="54673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61" name="Text 59"/>
          <p:cNvSpPr/>
          <p:nvPr/>
        </p:nvSpPr>
        <p:spPr>
          <a:xfrm>
            <a:off x="6329363" y="54673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6781800" y="5448300"/>
            <a:ext cx="1600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Aktivierung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6781800" y="5638800"/>
            <a:ext cx="15906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Content-Erstellung, Campaigns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6362700" y="58864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65" name="Text 63"/>
          <p:cNvSpPr/>
          <p:nvPr/>
        </p:nvSpPr>
        <p:spPr>
          <a:xfrm>
            <a:off x="6329363" y="58864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6781800" y="5867400"/>
            <a:ext cx="1685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Messung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6781800" y="6057900"/>
            <a:ext cx="16764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Tracking, Feedback, Optimierung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40576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spc="90" kern="0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OFFLINE MARKETING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41719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Physische Touchpoints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228725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" name="Text 3"/>
          <p:cNvSpPr/>
          <p:nvPr/>
        </p:nvSpPr>
        <p:spPr>
          <a:xfrm>
            <a:off x="381000" y="1419225"/>
            <a:ext cx="40767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Offline Marketing schafft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taktile Erlebnisse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und persönliche Verbindungen, die digitale Kanäle ergänzen. Besonders wichtig für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F3A36"/>
                </a:solidFill>
                <a:highlight>
                  <a:srgbClr val="C9A36A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Boomer und Gen X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2390775"/>
            <a:ext cx="4000500" cy="1905000"/>
          </a:xfrm>
          <a:custGeom>
            <a:avLst/>
            <a:gdLst/>
            <a:ahLst/>
            <a:cxnLst/>
            <a:rect l="l" t="t" r="r" b="b"/>
            <a:pathLst>
              <a:path w="4000500" h="1905000">
                <a:moveTo>
                  <a:pt x="76200" y="0"/>
                </a:moveTo>
                <a:lnTo>
                  <a:pt x="3924300" y="0"/>
                </a:lnTo>
                <a:cubicBezTo>
                  <a:pt x="3966356" y="0"/>
                  <a:pt x="4000500" y="34144"/>
                  <a:pt x="4000500" y="76200"/>
                </a:cubicBezTo>
                <a:lnTo>
                  <a:pt x="4000500" y="1828800"/>
                </a:lnTo>
                <a:cubicBezTo>
                  <a:pt x="4000500" y="1870856"/>
                  <a:pt x="3966356" y="1905000"/>
                  <a:pt x="3924300" y="1905000"/>
                </a:cubicBezTo>
                <a:lnTo>
                  <a:pt x="76200" y="1905000"/>
                </a:lnTo>
                <a:cubicBezTo>
                  <a:pt x="34144" y="1905000"/>
                  <a:pt x="0" y="1870856"/>
                  <a:pt x="0" y="1828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571500" y="2581275"/>
            <a:ext cx="3705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Pop-Up Strategie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1500" y="2962275"/>
            <a:ext cx="3686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Ziel-Events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71500" y="3190875"/>
            <a:ext cx="1333500" cy="228600"/>
          </a:xfrm>
          <a:custGeom>
            <a:avLst/>
            <a:gdLst/>
            <a:ahLst/>
            <a:cxnLst/>
            <a:rect l="l" t="t" r="r" b="b"/>
            <a:pathLst>
              <a:path w="1333500" h="228600">
                <a:moveTo>
                  <a:pt x="38101" y="0"/>
                </a:moveTo>
                <a:lnTo>
                  <a:pt x="1295399" y="0"/>
                </a:lnTo>
                <a:cubicBezTo>
                  <a:pt x="1316442" y="0"/>
                  <a:pt x="1333500" y="17058"/>
                  <a:pt x="1333500" y="38101"/>
                </a:cubicBezTo>
                <a:lnTo>
                  <a:pt x="1333500" y="190499"/>
                </a:lnTo>
                <a:cubicBezTo>
                  <a:pt x="1333500" y="211542"/>
                  <a:pt x="1316442" y="228600"/>
                  <a:pt x="12953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571500" y="3190875"/>
            <a:ext cx="13906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Nachhaltigkeits-Messen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1943497" y="3190875"/>
            <a:ext cx="704850" cy="228600"/>
          </a:xfrm>
          <a:custGeom>
            <a:avLst/>
            <a:gdLst/>
            <a:ahLst/>
            <a:cxnLst/>
            <a:rect l="l" t="t" r="r" b="b"/>
            <a:pathLst>
              <a:path w="704850" h="228600">
                <a:moveTo>
                  <a:pt x="38101" y="0"/>
                </a:moveTo>
                <a:lnTo>
                  <a:pt x="666749" y="0"/>
                </a:lnTo>
                <a:cubicBezTo>
                  <a:pt x="687792" y="0"/>
                  <a:pt x="704850" y="17058"/>
                  <a:pt x="704850" y="38101"/>
                </a:cubicBezTo>
                <a:lnTo>
                  <a:pt x="704850" y="190499"/>
                </a:lnTo>
                <a:cubicBezTo>
                  <a:pt x="704850" y="211542"/>
                  <a:pt x="687792" y="228600"/>
                  <a:pt x="6667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943497" y="3190875"/>
            <a:ext cx="7620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Bio-Märkte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71500" y="3495675"/>
            <a:ext cx="3686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Erlebnis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1500" y="3724275"/>
            <a:ext cx="36861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Interaktive Produkt-Präsentation, Impact-Visualisierung, Fotowand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1000" y="4448175"/>
            <a:ext cx="4000500" cy="1924050"/>
          </a:xfrm>
          <a:custGeom>
            <a:avLst/>
            <a:gdLst/>
            <a:ahLst/>
            <a:cxnLst/>
            <a:rect l="l" t="t" r="r" b="b"/>
            <a:pathLst>
              <a:path w="4000500" h="1924050">
                <a:moveTo>
                  <a:pt x="76192" y="0"/>
                </a:moveTo>
                <a:lnTo>
                  <a:pt x="3924308" y="0"/>
                </a:lnTo>
                <a:cubicBezTo>
                  <a:pt x="3966388" y="0"/>
                  <a:pt x="4000500" y="34112"/>
                  <a:pt x="4000500" y="76192"/>
                </a:cubicBezTo>
                <a:lnTo>
                  <a:pt x="4000500" y="1847858"/>
                </a:lnTo>
                <a:cubicBezTo>
                  <a:pt x="4000500" y="1889938"/>
                  <a:pt x="3966388" y="1924050"/>
                  <a:pt x="3924308" y="1924050"/>
                </a:cubicBezTo>
                <a:lnTo>
                  <a:pt x="76192" y="1924050"/>
                </a:lnTo>
                <a:cubicBezTo>
                  <a:pt x="34112" y="1924050"/>
                  <a:pt x="0" y="1889938"/>
                  <a:pt x="0" y="1847858"/>
                </a:cubicBezTo>
                <a:lnTo>
                  <a:pt x="0" y="76192"/>
                </a:lnTo>
                <a:cubicBezTo>
                  <a:pt x="0" y="34141"/>
                  <a:pt x="34141" y="0"/>
                  <a:pt x="76192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16" name="Text 14"/>
          <p:cNvSpPr/>
          <p:nvPr/>
        </p:nvSpPr>
        <p:spPr>
          <a:xfrm>
            <a:off x="571500" y="4638675"/>
            <a:ext cx="3705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9A36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Verpackung als Marketing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71500" y="5019675"/>
            <a:ext cx="36861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Die Verpackung ist ein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kostenloser Werbeträger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der den Kauf bestätigt und zum Teilen animiert.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71500" y="5567363"/>
            <a:ext cx="1000125" cy="266700"/>
          </a:xfrm>
          <a:custGeom>
            <a:avLst/>
            <a:gdLst/>
            <a:ahLst/>
            <a:cxnLst/>
            <a:rect l="l" t="t" r="r" b="b"/>
            <a:pathLst>
              <a:path w="1000125" h="266700">
                <a:moveTo>
                  <a:pt x="133350" y="0"/>
                </a:moveTo>
                <a:lnTo>
                  <a:pt x="866775" y="0"/>
                </a:lnTo>
                <a:cubicBezTo>
                  <a:pt x="940373" y="0"/>
                  <a:pt x="1000125" y="59752"/>
                  <a:pt x="1000125" y="133350"/>
                </a:cubicBezTo>
                <a:lnTo>
                  <a:pt x="1000125" y="133350"/>
                </a:lnTo>
                <a:cubicBezTo>
                  <a:pt x="1000125" y="206948"/>
                  <a:pt x="940373" y="266700"/>
                  <a:pt x="8667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571500" y="5567363"/>
            <a:ext cx="10668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Impact-Story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1650405" y="5567363"/>
            <a:ext cx="1428750" cy="266700"/>
          </a:xfrm>
          <a:custGeom>
            <a:avLst/>
            <a:gdLst/>
            <a:ahLst/>
            <a:cxnLst/>
            <a:rect l="l" t="t" r="r" b="b"/>
            <a:pathLst>
              <a:path w="1428750" h="266700">
                <a:moveTo>
                  <a:pt x="133350" y="0"/>
                </a:moveTo>
                <a:lnTo>
                  <a:pt x="1295400" y="0"/>
                </a:lnTo>
                <a:cubicBezTo>
                  <a:pt x="1368998" y="0"/>
                  <a:pt x="1428750" y="59752"/>
                  <a:pt x="1428750" y="133350"/>
                </a:cubicBezTo>
                <a:lnTo>
                  <a:pt x="1428750" y="133350"/>
                </a:lnTo>
                <a:cubicBezTo>
                  <a:pt x="1428750" y="206948"/>
                  <a:pt x="1368998" y="266700"/>
                  <a:pt x="12954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1650405" y="5567363"/>
            <a:ext cx="149542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QR-Code zu Content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71500" y="5910263"/>
            <a:ext cx="1228725" cy="266700"/>
          </a:xfrm>
          <a:custGeom>
            <a:avLst/>
            <a:gdLst/>
            <a:ahLst/>
            <a:cxnLst/>
            <a:rect l="l" t="t" r="r" b="b"/>
            <a:pathLst>
              <a:path w="1228725" h="266700">
                <a:moveTo>
                  <a:pt x="133350" y="0"/>
                </a:moveTo>
                <a:lnTo>
                  <a:pt x="1095375" y="0"/>
                </a:lnTo>
                <a:cubicBezTo>
                  <a:pt x="1168973" y="0"/>
                  <a:pt x="1228725" y="59752"/>
                  <a:pt x="1228725" y="133350"/>
                </a:cubicBezTo>
                <a:lnTo>
                  <a:pt x="1228725" y="133350"/>
                </a:lnTo>
                <a:cubicBezTo>
                  <a:pt x="1228725" y="206948"/>
                  <a:pt x="1168973" y="266700"/>
                  <a:pt x="10953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571500" y="5910263"/>
            <a:ext cx="12954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Shareable Design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686300" y="381000"/>
            <a:ext cx="7124700" cy="2400300"/>
          </a:xfrm>
          <a:custGeom>
            <a:avLst/>
            <a:gdLst/>
            <a:ahLst/>
            <a:cxnLst/>
            <a:rect l="l" t="t" r="r" b="b"/>
            <a:pathLst>
              <a:path w="7124700" h="2400300">
                <a:moveTo>
                  <a:pt x="76210" y="0"/>
                </a:moveTo>
                <a:lnTo>
                  <a:pt x="7048490" y="0"/>
                </a:lnTo>
                <a:cubicBezTo>
                  <a:pt x="7090580" y="0"/>
                  <a:pt x="7124700" y="34120"/>
                  <a:pt x="7124700" y="76210"/>
                </a:cubicBezTo>
                <a:lnTo>
                  <a:pt x="7124700" y="2324090"/>
                </a:lnTo>
                <a:cubicBezTo>
                  <a:pt x="7124700" y="2366180"/>
                  <a:pt x="7090580" y="2400300"/>
                  <a:pt x="7048490" y="2400300"/>
                </a:cubicBezTo>
                <a:lnTo>
                  <a:pt x="76210" y="2400300"/>
                </a:lnTo>
                <a:cubicBezTo>
                  <a:pt x="34120" y="2400300"/>
                  <a:pt x="0" y="2366180"/>
                  <a:pt x="0" y="2324090"/>
                </a:cubicBezTo>
                <a:lnTo>
                  <a:pt x="0" y="76210"/>
                </a:lnTo>
                <a:cubicBezTo>
                  <a:pt x="0" y="34148"/>
                  <a:pt x="34148" y="0"/>
                  <a:pt x="7621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4900613" y="6096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1423" y="26901"/>
                </a:moveTo>
                <a:cubicBezTo>
                  <a:pt x="13990" y="18008"/>
                  <a:pt x="22138" y="11906"/>
                  <a:pt x="31403" y="11906"/>
                </a:cubicBezTo>
                <a:lnTo>
                  <a:pt x="159395" y="11906"/>
                </a:lnTo>
                <a:cubicBezTo>
                  <a:pt x="168659" y="11906"/>
                  <a:pt x="176808" y="18008"/>
                  <a:pt x="179412" y="26901"/>
                </a:cubicBezTo>
                <a:lnTo>
                  <a:pt x="188119" y="56741"/>
                </a:lnTo>
                <a:cubicBezTo>
                  <a:pt x="192881" y="73000"/>
                  <a:pt x="180640" y="89297"/>
                  <a:pt x="163711" y="89297"/>
                </a:cubicBezTo>
                <a:cubicBezTo>
                  <a:pt x="153925" y="89297"/>
                  <a:pt x="145331" y="83753"/>
                  <a:pt x="141089" y="75493"/>
                </a:cubicBezTo>
                <a:cubicBezTo>
                  <a:pt x="136773" y="83641"/>
                  <a:pt x="128215" y="89297"/>
                  <a:pt x="118244" y="89297"/>
                </a:cubicBezTo>
                <a:cubicBezTo>
                  <a:pt x="108347" y="89297"/>
                  <a:pt x="99752" y="83716"/>
                  <a:pt x="95436" y="75530"/>
                </a:cubicBezTo>
                <a:cubicBezTo>
                  <a:pt x="91120" y="83716"/>
                  <a:pt x="82525" y="89297"/>
                  <a:pt x="72628" y="89297"/>
                </a:cubicBezTo>
                <a:cubicBezTo>
                  <a:pt x="62657" y="89297"/>
                  <a:pt x="54099" y="83679"/>
                  <a:pt x="49783" y="75493"/>
                </a:cubicBezTo>
                <a:cubicBezTo>
                  <a:pt x="45541" y="83716"/>
                  <a:pt x="36947" y="89297"/>
                  <a:pt x="27161" y="89297"/>
                </a:cubicBezTo>
                <a:cubicBezTo>
                  <a:pt x="10195" y="89297"/>
                  <a:pt x="-2009" y="73037"/>
                  <a:pt x="2753" y="56741"/>
                </a:cubicBezTo>
                <a:lnTo>
                  <a:pt x="11423" y="26901"/>
                </a:lnTo>
                <a:close/>
                <a:moveTo>
                  <a:pt x="35868" y="130969"/>
                </a:moveTo>
                <a:lnTo>
                  <a:pt x="154930" y="130969"/>
                </a:lnTo>
                <a:lnTo>
                  <a:pt x="154930" y="106263"/>
                </a:lnTo>
                <a:cubicBezTo>
                  <a:pt x="157758" y="106859"/>
                  <a:pt x="160697" y="107156"/>
                  <a:pt x="163674" y="107156"/>
                </a:cubicBezTo>
                <a:cubicBezTo>
                  <a:pt x="168994" y="107156"/>
                  <a:pt x="174092" y="106189"/>
                  <a:pt x="178743" y="104477"/>
                </a:cubicBezTo>
                <a:lnTo>
                  <a:pt x="178743" y="160734"/>
                </a:lnTo>
                <a:cubicBezTo>
                  <a:pt x="178743" y="170594"/>
                  <a:pt x="170743" y="178594"/>
                  <a:pt x="160883" y="178594"/>
                </a:cubicBezTo>
                <a:lnTo>
                  <a:pt x="29914" y="178594"/>
                </a:lnTo>
                <a:cubicBezTo>
                  <a:pt x="20055" y="178594"/>
                  <a:pt x="12055" y="170594"/>
                  <a:pt x="12055" y="160734"/>
                </a:cubicBezTo>
                <a:lnTo>
                  <a:pt x="12055" y="104477"/>
                </a:lnTo>
                <a:cubicBezTo>
                  <a:pt x="16706" y="106189"/>
                  <a:pt x="21766" y="107156"/>
                  <a:pt x="27124" y="107156"/>
                </a:cubicBezTo>
                <a:cubicBezTo>
                  <a:pt x="30138" y="107156"/>
                  <a:pt x="33040" y="106859"/>
                  <a:pt x="35868" y="106263"/>
                </a:cubicBezTo>
                <a:lnTo>
                  <a:pt x="35868" y="130969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6" name="Text 24"/>
          <p:cNvSpPr/>
          <p:nvPr/>
        </p:nvSpPr>
        <p:spPr>
          <a:xfrm>
            <a:off x="5114925" y="571500"/>
            <a:ext cx="6600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Partnerschaften &amp; Distribution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876800" y="1028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4991100" y="1143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69800" y="27652"/>
                </a:moveTo>
                <a:cubicBezTo>
                  <a:pt x="74057" y="40422"/>
                  <a:pt x="69711" y="53310"/>
                  <a:pt x="60097" y="56465"/>
                </a:cubicBezTo>
                <a:cubicBezTo>
                  <a:pt x="50483" y="59621"/>
                  <a:pt x="39231" y="51822"/>
                  <a:pt x="34975" y="39052"/>
                </a:cubicBezTo>
                <a:cubicBezTo>
                  <a:pt x="30718" y="26283"/>
                  <a:pt x="35064" y="13395"/>
                  <a:pt x="44678" y="10239"/>
                </a:cubicBezTo>
                <a:cubicBezTo>
                  <a:pt x="54293" y="7084"/>
                  <a:pt x="65544" y="14883"/>
                  <a:pt x="69800" y="27652"/>
                </a:cubicBezTo>
                <a:close/>
                <a:moveTo>
                  <a:pt x="29885" y="59115"/>
                </a:moveTo>
                <a:cubicBezTo>
                  <a:pt x="35510" y="68759"/>
                  <a:pt x="34141" y="79980"/>
                  <a:pt x="26849" y="84147"/>
                </a:cubicBezTo>
                <a:cubicBezTo>
                  <a:pt x="19556" y="88315"/>
                  <a:pt x="9079" y="83880"/>
                  <a:pt x="3483" y="74235"/>
                </a:cubicBezTo>
                <a:cubicBezTo>
                  <a:pt x="-2113" y="64591"/>
                  <a:pt x="-774" y="53370"/>
                  <a:pt x="6519" y="49203"/>
                </a:cubicBezTo>
                <a:cubicBezTo>
                  <a:pt x="13811" y="45035"/>
                  <a:pt x="24289" y="49470"/>
                  <a:pt x="29885" y="59115"/>
                </a:cubicBezTo>
                <a:close/>
                <a:moveTo>
                  <a:pt x="20598" y="119420"/>
                </a:moveTo>
                <a:cubicBezTo>
                  <a:pt x="36195" y="77361"/>
                  <a:pt x="63907" y="66675"/>
                  <a:pt x="76200" y="66675"/>
                </a:cubicBezTo>
                <a:cubicBezTo>
                  <a:pt x="88493" y="66675"/>
                  <a:pt x="116205" y="77361"/>
                  <a:pt x="131802" y="119420"/>
                </a:cubicBezTo>
                <a:cubicBezTo>
                  <a:pt x="132874" y="122307"/>
                  <a:pt x="133350" y="125403"/>
                  <a:pt x="133350" y="128498"/>
                </a:cubicBezTo>
                <a:lnTo>
                  <a:pt x="133350" y="128974"/>
                </a:lnTo>
                <a:cubicBezTo>
                  <a:pt x="133350" y="136654"/>
                  <a:pt x="127129" y="142875"/>
                  <a:pt x="119449" y="142875"/>
                </a:cubicBezTo>
                <a:cubicBezTo>
                  <a:pt x="116026" y="142875"/>
                  <a:pt x="112633" y="142458"/>
                  <a:pt x="109329" y="141625"/>
                </a:cubicBezTo>
                <a:lnTo>
                  <a:pt x="83135" y="135076"/>
                </a:lnTo>
                <a:cubicBezTo>
                  <a:pt x="78581" y="133945"/>
                  <a:pt x="73819" y="133945"/>
                  <a:pt x="69265" y="135076"/>
                </a:cubicBezTo>
                <a:lnTo>
                  <a:pt x="43071" y="141625"/>
                </a:lnTo>
                <a:cubicBezTo>
                  <a:pt x="39767" y="142458"/>
                  <a:pt x="36374" y="142875"/>
                  <a:pt x="32951" y="142875"/>
                </a:cubicBezTo>
                <a:cubicBezTo>
                  <a:pt x="25271" y="142875"/>
                  <a:pt x="19050" y="136654"/>
                  <a:pt x="19050" y="128974"/>
                </a:cubicBezTo>
                <a:lnTo>
                  <a:pt x="19050" y="128498"/>
                </a:lnTo>
                <a:cubicBezTo>
                  <a:pt x="19050" y="125403"/>
                  <a:pt x="19526" y="122307"/>
                  <a:pt x="20598" y="119420"/>
                </a:cubicBezTo>
                <a:close/>
                <a:moveTo>
                  <a:pt x="125551" y="84147"/>
                </a:moveTo>
                <a:cubicBezTo>
                  <a:pt x="118259" y="79980"/>
                  <a:pt x="116890" y="68759"/>
                  <a:pt x="122515" y="59115"/>
                </a:cubicBezTo>
                <a:cubicBezTo>
                  <a:pt x="128141" y="49470"/>
                  <a:pt x="138589" y="45035"/>
                  <a:pt x="145881" y="49203"/>
                </a:cubicBezTo>
                <a:cubicBezTo>
                  <a:pt x="153174" y="53370"/>
                  <a:pt x="154543" y="64591"/>
                  <a:pt x="148917" y="74235"/>
                </a:cubicBezTo>
                <a:cubicBezTo>
                  <a:pt x="143292" y="83880"/>
                  <a:pt x="132844" y="88315"/>
                  <a:pt x="125551" y="84147"/>
                </a:cubicBezTo>
                <a:close/>
                <a:moveTo>
                  <a:pt x="92303" y="56465"/>
                </a:moveTo>
                <a:cubicBezTo>
                  <a:pt x="82689" y="53310"/>
                  <a:pt x="78343" y="40422"/>
                  <a:pt x="82600" y="27652"/>
                </a:cubicBezTo>
                <a:cubicBezTo>
                  <a:pt x="86856" y="14883"/>
                  <a:pt x="98108" y="7084"/>
                  <a:pt x="107722" y="10239"/>
                </a:cubicBezTo>
                <a:cubicBezTo>
                  <a:pt x="117336" y="13395"/>
                  <a:pt x="121682" y="26283"/>
                  <a:pt x="117425" y="39052"/>
                </a:cubicBezTo>
                <a:cubicBezTo>
                  <a:pt x="113169" y="51822"/>
                  <a:pt x="101918" y="59621"/>
                  <a:pt x="92303" y="56465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9" name="Text 27"/>
          <p:cNvSpPr/>
          <p:nvPr/>
        </p:nvSpPr>
        <p:spPr>
          <a:xfrm>
            <a:off x="5372100" y="990600"/>
            <a:ext cx="4791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Zoo-Shops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372100" y="1257300"/>
            <a:ext cx="4781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Produkte in Zoos und Tierparks platzieren - perfekte Zielgruppen-Überschneidung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876800" y="160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4991100" y="17145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80933" y="6013"/>
                </a:moveTo>
                <a:cubicBezTo>
                  <a:pt x="78016" y="4346"/>
                  <a:pt x="74414" y="4346"/>
                  <a:pt x="71467" y="6013"/>
                </a:cubicBezTo>
                <a:lnTo>
                  <a:pt x="4792" y="44113"/>
                </a:lnTo>
                <a:cubicBezTo>
                  <a:pt x="1042" y="46256"/>
                  <a:pt x="-804" y="50661"/>
                  <a:pt x="298" y="54828"/>
                </a:cubicBezTo>
                <a:cubicBezTo>
                  <a:pt x="1399" y="58995"/>
                  <a:pt x="5209" y="61912"/>
                  <a:pt x="9525" y="61912"/>
                </a:cubicBezTo>
                <a:lnTo>
                  <a:pt x="19050" y="61912"/>
                </a:lnTo>
                <a:lnTo>
                  <a:pt x="19050" y="123825"/>
                </a:lnTo>
                <a:lnTo>
                  <a:pt x="19050" y="123825"/>
                </a:lnTo>
                <a:lnTo>
                  <a:pt x="3810" y="135255"/>
                </a:lnTo>
                <a:cubicBezTo>
                  <a:pt x="1399" y="137041"/>
                  <a:pt x="0" y="139869"/>
                  <a:pt x="0" y="142875"/>
                </a:cubicBezTo>
                <a:cubicBezTo>
                  <a:pt x="0" y="148144"/>
                  <a:pt x="4256" y="152400"/>
                  <a:pt x="9525" y="152400"/>
                </a:cubicBezTo>
                <a:lnTo>
                  <a:pt x="142875" y="152400"/>
                </a:lnTo>
                <a:cubicBezTo>
                  <a:pt x="148144" y="152400"/>
                  <a:pt x="152400" y="148144"/>
                  <a:pt x="152400" y="142875"/>
                </a:cubicBezTo>
                <a:cubicBezTo>
                  <a:pt x="152400" y="139869"/>
                  <a:pt x="151001" y="137041"/>
                  <a:pt x="148590" y="135255"/>
                </a:cubicBezTo>
                <a:lnTo>
                  <a:pt x="133350" y="123825"/>
                </a:lnTo>
                <a:lnTo>
                  <a:pt x="133350" y="61912"/>
                </a:lnTo>
                <a:lnTo>
                  <a:pt x="142875" y="61912"/>
                </a:lnTo>
                <a:cubicBezTo>
                  <a:pt x="147191" y="61912"/>
                  <a:pt x="150971" y="58995"/>
                  <a:pt x="152073" y="54828"/>
                </a:cubicBezTo>
                <a:cubicBezTo>
                  <a:pt x="153174" y="50661"/>
                  <a:pt x="151328" y="46256"/>
                  <a:pt x="147578" y="44113"/>
                </a:cubicBezTo>
                <a:lnTo>
                  <a:pt x="80903" y="6013"/>
                </a:lnTo>
                <a:close/>
                <a:moveTo>
                  <a:pt x="119062" y="61912"/>
                </a:moveTo>
                <a:lnTo>
                  <a:pt x="119062" y="123825"/>
                </a:lnTo>
                <a:lnTo>
                  <a:pt x="100013" y="123825"/>
                </a:lnTo>
                <a:lnTo>
                  <a:pt x="100013" y="61912"/>
                </a:lnTo>
                <a:lnTo>
                  <a:pt x="119062" y="61912"/>
                </a:lnTo>
                <a:close/>
                <a:moveTo>
                  <a:pt x="85725" y="61912"/>
                </a:moveTo>
                <a:lnTo>
                  <a:pt x="85725" y="123825"/>
                </a:lnTo>
                <a:lnTo>
                  <a:pt x="66675" y="123825"/>
                </a:lnTo>
                <a:lnTo>
                  <a:pt x="66675" y="61912"/>
                </a:lnTo>
                <a:lnTo>
                  <a:pt x="85725" y="61912"/>
                </a:lnTo>
                <a:close/>
                <a:moveTo>
                  <a:pt x="52388" y="61912"/>
                </a:moveTo>
                <a:lnTo>
                  <a:pt x="52388" y="123825"/>
                </a:lnTo>
                <a:lnTo>
                  <a:pt x="33338" y="123825"/>
                </a:lnTo>
                <a:lnTo>
                  <a:pt x="33338" y="61912"/>
                </a:lnTo>
                <a:lnTo>
                  <a:pt x="52388" y="61912"/>
                </a:lnTo>
                <a:close/>
                <a:moveTo>
                  <a:pt x="76200" y="28575"/>
                </a:moveTo>
                <a:cubicBezTo>
                  <a:pt x="81457" y="28575"/>
                  <a:pt x="85725" y="32843"/>
                  <a:pt x="85725" y="38100"/>
                </a:cubicBezTo>
                <a:cubicBezTo>
                  <a:pt x="85725" y="43357"/>
                  <a:pt x="81457" y="47625"/>
                  <a:pt x="76200" y="47625"/>
                </a:cubicBezTo>
                <a:cubicBezTo>
                  <a:pt x="70943" y="47625"/>
                  <a:pt x="66675" y="43357"/>
                  <a:pt x="66675" y="38100"/>
                </a:cubicBezTo>
                <a:cubicBezTo>
                  <a:pt x="66675" y="32843"/>
                  <a:pt x="70943" y="28575"/>
                  <a:pt x="76200" y="28575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3" name="Text 31"/>
          <p:cNvSpPr/>
          <p:nvPr/>
        </p:nvSpPr>
        <p:spPr>
          <a:xfrm>
            <a:off x="5372100" y="1562100"/>
            <a:ext cx="3495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Naturkundemuseen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372100" y="1828800"/>
            <a:ext cx="3486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Bildungs-orientierte Besucher, hohe Affinität zu Artenschutz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876800" y="2171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4981575" y="22860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85725" y="0"/>
                </a:moveTo>
                <a:cubicBezTo>
                  <a:pt x="87690" y="0"/>
                  <a:pt x="89565" y="804"/>
                  <a:pt x="90904" y="2232"/>
                </a:cubicBezTo>
                <a:lnTo>
                  <a:pt x="133767" y="47476"/>
                </a:lnTo>
                <a:lnTo>
                  <a:pt x="133916" y="47625"/>
                </a:lnTo>
                <a:lnTo>
                  <a:pt x="157163" y="47625"/>
                </a:lnTo>
                <a:cubicBezTo>
                  <a:pt x="162431" y="47625"/>
                  <a:pt x="166688" y="51881"/>
                  <a:pt x="166688" y="57150"/>
                </a:cubicBezTo>
                <a:cubicBezTo>
                  <a:pt x="166688" y="61466"/>
                  <a:pt x="163830" y="65097"/>
                  <a:pt x="159901" y="66288"/>
                </a:cubicBezTo>
                <a:lnTo>
                  <a:pt x="146179" y="127962"/>
                </a:lnTo>
                <a:cubicBezTo>
                  <a:pt x="144244" y="136684"/>
                  <a:pt x="136505" y="142875"/>
                  <a:pt x="127575" y="142875"/>
                </a:cubicBezTo>
                <a:lnTo>
                  <a:pt x="43845" y="142875"/>
                </a:lnTo>
                <a:cubicBezTo>
                  <a:pt x="34915" y="142875"/>
                  <a:pt x="27176" y="136684"/>
                  <a:pt x="25241" y="127962"/>
                </a:cubicBezTo>
                <a:lnTo>
                  <a:pt x="11549" y="66288"/>
                </a:lnTo>
                <a:cubicBezTo>
                  <a:pt x="7620" y="65127"/>
                  <a:pt x="4763" y="61466"/>
                  <a:pt x="4763" y="57150"/>
                </a:cubicBezTo>
                <a:cubicBezTo>
                  <a:pt x="4763" y="51881"/>
                  <a:pt x="9019" y="47625"/>
                  <a:pt x="14288" y="47625"/>
                </a:cubicBezTo>
                <a:lnTo>
                  <a:pt x="37534" y="47625"/>
                </a:lnTo>
                <a:lnTo>
                  <a:pt x="37683" y="47476"/>
                </a:lnTo>
                <a:lnTo>
                  <a:pt x="80546" y="2232"/>
                </a:lnTo>
                <a:cubicBezTo>
                  <a:pt x="81885" y="804"/>
                  <a:pt x="83760" y="0"/>
                  <a:pt x="85725" y="0"/>
                </a:cubicBezTo>
                <a:close/>
                <a:moveTo>
                  <a:pt x="85725" y="17532"/>
                </a:moveTo>
                <a:lnTo>
                  <a:pt x="57210" y="47625"/>
                </a:lnTo>
                <a:lnTo>
                  <a:pt x="114240" y="47625"/>
                </a:lnTo>
                <a:lnTo>
                  <a:pt x="85725" y="17532"/>
                </a:lnTo>
                <a:close/>
                <a:moveTo>
                  <a:pt x="61912" y="78581"/>
                </a:moveTo>
                <a:cubicBezTo>
                  <a:pt x="61912" y="74622"/>
                  <a:pt x="58728" y="71438"/>
                  <a:pt x="54769" y="71438"/>
                </a:cubicBezTo>
                <a:cubicBezTo>
                  <a:pt x="50810" y="71438"/>
                  <a:pt x="47625" y="74622"/>
                  <a:pt x="47625" y="78581"/>
                </a:cubicBezTo>
                <a:lnTo>
                  <a:pt x="47625" y="111919"/>
                </a:lnTo>
                <a:cubicBezTo>
                  <a:pt x="47625" y="115878"/>
                  <a:pt x="50810" y="119062"/>
                  <a:pt x="54769" y="119062"/>
                </a:cubicBezTo>
                <a:cubicBezTo>
                  <a:pt x="58728" y="119062"/>
                  <a:pt x="61912" y="115878"/>
                  <a:pt x="61912" y="111919"/>
                </a:cubicBezTo>
                <a:lnTo>
                  <a:pt x="61912" y="78581"/>
                </a:lnTo>
                <a:close/>
                <a:moveTo>
                  <a:pt x="85725" y="71438"/>
                </a:moveTo>
                <a:cubicBezTo>
                  <a:pt x="81766" y="71438"/>
                  <a:pt x="78581" y="74622"/>
                  <a:pt x="78581" y="78581"/>
                </a:cubicBezTo>
                <a:lnTo>
                  <a:pt x="78581" y="111919"/>
                </a:lnTo>
                <a:cubicBezTo>
                  <a:pt x="78581" y="115878"/>
                  <a:pt x="81766" y="119062"/>
                  <a:pt x="85725" y="119062"/>
                </a:cubicBezTo>
                <a:cubicBezTo>
                  <a:pt x="89684" y="119062"/>
                  <a:pt x="92869" y="115878"/>
                  <a:pt x="92869" y="111919"/>
                </a:cubicBezTo>
                <a:lnTo>
                  <a:pt x="92869" y="78581"/>
                </a:lnTo>
                <a:cubicBezTo>
                  <a:pt x="92869" y="74622"/>
                  <a:pt x="89684" y="71438"/>
                  <a:pt x="85725" y="71438"/>
                </a:cubicBezTo>
                <a:close/>
                <a:moveTo>
                  <a:pt x="123825" y="78581"/>
                </a:moveTo>
                <a:cubicBezTo>
                  <a:pt x="123825" y="74622"/>
                  <a:pt x="120640" y="71438"/>
                  <a:pt x="116681" y="71438"/>
                </a:cubicBezTo>
                <a:cubicBezTo>
                  <a:pt x="112722" y="71438"/>
                  <a:pt x="109537" y="74622"/>
                  <a:pt x="109537" y="78581"/>
                </a:cubicBezTo>
                <a:lnTo>
                  <a:pt x="109537" y="111919"/>
                </a:lnTo>
                <a:cubicBezTo>
                  <a:pt x="109537" y="115878"/>
                  <a:pt x="112722" y="119062"/>
                  <a:pt x="116681" y="119062"/>
                </a:cubicBezTo>
                <a:cubicBezTo>
                  <a:pt x="120640" y="119062"/>
                  <a:pt x="123825" y="115878"/>
                  <a:pt x="123825" y="111919"/>
                </a:cubicBezTo>
                <a:lnTo>
                  <a:pt x="123825" y="78581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7" name="Text 35"/>
          <p:cNvSpPr/>
          <p:nvPr/>
        </p:nvSpPr>
        <p:spPr>
          <a:xfrm>
            <a:off x="5372100" y="2133600"/>
            <a:ext cx="3152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Bio-Läden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372100" y="2400300"/>
            <a:ext cx="3143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Conscious Consumer treffen, lokale Präsenz aufbauen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686300" y="2933700"/>
            <a:ext cx="3486150" cy="1485900"/>
          </a:xfrm>
          <a:custGeom>
            <a:avLst/>
            <a:gdLst/>
            <a:ahLst/>
            <a:cxnLst/>
            <a:rect l="l" t="t" r="r" b="b"/>
            <a:pathLst>
              <a:path w="3486150" h="1485900">
                <a:moveTo>
                  <a:pt x="76197" y="0"/>
                </a:moveTo>
                <a:lnTo>
                  <a:pt x="3409953" y="0"/>
                </a:lnTo>
                <a:cubicBezTo>
                  <a:pt x="3452035" y="0"/>
                  <a:pt x="3486150" y="34115"/>
                  <a:pt x="3486150" y="76197"/>
                </a:cubicBezTo>
                <a:lnTo>
                  <a:pt x="3486150" y="1409703"/>
                </a:lnTo>
                <a:cubicBezTo>
                  <a:pt x="3486150" y="1451785"/>
                  <a:pt x="3452035" y="1485900"/>
                  <a:pt x="3409953" y="1485900"/>
                </a:cubicBezTo>
                <a:lnTo>
                  <a:pt x="76197" y="1485900"/>
                </a:lnTo>
                <a:cubicBezTo>
                  <a:pt x="34115" y="1485900"/>
                  <a:pt x="0" y="1451785"/>
                  <a:pt x="0" y="14097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C9A36A">
              <a:alpha val="10196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4838700" y="3086100"/>
            <a:ext cx="3257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Workshops &amp; Vorträge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4838700" y="33909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Schulen &amp; Universitäten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4838700" y="36195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Artenschutz-Workshops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4838700" y="38481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Nachhaltigkeits-Events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4838700" y="40767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Firmen-Präsentationen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324850" y="2933700"/>
            <a:ext cx="3486150" cy="1485900"/>
          </a:xfrm>
          <a:custGeom>
            <a:avLst/>
            <a:gdLst/>
            <a:ahLst/>
            <a:cxnLst/>
            <a:rect l="l" t="t" r="r" b="b"/>
            <a:pathLst>
              <a:path w="3486150" h="1485900">
                <a:moveTo>
                  <a:pt x="76197" y="0"/>
                </a:moveTo>
                <a:lnTo>
                  <a:pt x="3409953" y="0"/>
                </a:lnTo>
                <a:cubicBezTo>
                  <a:pt x="3452035" y="0"/>
                  <a:pt x="3486150" y="34115"/>
                  <a:pt x="3486150" y="76197"/>
                </a:cubicBezTo>
                <a:lnTo>
                  <a:pt x="3486150" y="1409703"/>
                </a:lnTo>
                <a:cubicBezTo>
                  <a:pt x="3486150" y="1451785"/>
                  <a:pt x="3452035" y="1485900"/>
                  <a:pt x="3409953" y="1485900"/>
                </a:cubicBezTo>
                <a:lnTo>
                  <a:pt x="76197" y="1485900"/>
                </a:lnTo>
                <a:cubicBezTo>
                  <a:pt x="34115" y="1485900"/>
                  <a:pt x="0" y="1451785"/>
                  <a:pt x="0" y="14097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C9A36A">
              <a:alpha val="10196"/>
            </a:srgbClr>
          </a:solidFill>
          <a:ln/>
        </p:spPr>
      </p:sp>
      <p:sp>
        <p:nvSpPr>
          <p:cNvPr id="46" name="Text 44"/>
          <p:cNvSpPr/>
          <p:nvPr/>
        </p:nvSpPr>
        <p:spPr>
          <a:xfrm>
            <a:off x="8477250" y="3086100"/>
            <a:ext cx="3257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Print-Materialien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477250" y="33909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Flyer mit QR-Codes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8477250" y="36195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Postkarten (Shareable)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8477250" y="38481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Impact-Broschüren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477250" y="40767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Sticker &amp; Goodies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4686300" y="4572000"/>
            <a:ext cx="7124700" cy="1257300"/>
          </a:xfrm>
          <a:custGeom>
            <a:avLst/>
            <a:gdLst/>
            <a:ahLst/>
            <a:cxnLst/>
            <a:rect l="l" t="t" r="r" b="b"/>
            <a:pathLst>
              <a:path w="7124700" h="1257300">
                <a:moveTo>
                  <a:pt x="76205" y="0"/>
                </a:moveTo>
                <a:lnTo>
                  <a:pt x="7048495" y="0"/>
                </a:lnTo>
                <a:cubicBezTo>
                  <a:pt x="7090582" y="0"/>
                  <a:pt x="7124700" y="34118"/>
                  <a:pt x="7124700" y="76205"/>
                </a:cubicBezTo>
                <a:lnTo>
                  <a:pt x="7124700" y="1181095"/>
                </a:lnTo>
                <a:cubicBezTo>
                  <a:pt x="7124700" y="1223182"/>
                  <a:pt x="7090582" y="1257300"/>
                  <a:pt x="7048495" y="1257300"/>
                </a:cubicBezTo>
                <a:lnTo>
                  <a:pt x="76205" y="1257300"/>
                </a:lnTo>
                <a:cubicBezTo>
                  <a:pt x="34118" y="1257300"/>
                  <a:pt x="0" y="1223182"/>
                  <a:pt x="0" y="11810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52" name="Text 50"/>
          <p:cNvSpPr/>
          <p:nvPr/>
        </p:nvSpPr>
        <p:spPr>
          <a:xfrm>
            <a:off x="4876800" y="4762500"/>
            <a:ext cx="6829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Event-Sponsoring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4876800" y="5143500"/>
            <a:ext cx="6819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Sponsoring von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Artenschutz-Events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Umwelt-Konferenzen, Nachhaltigkeits-Festivals. Brand Visibility + Credibility durch Association.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4850" y="374850"/>
            <a:ext cx="11498527" cy="1499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85" b="1" spc="89" kern="0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MESSUNG &amp; KONTROLLE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4850" y="599760"/>
            <a:ext cx="11610982" cy="374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56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KPIs &amp; 90-Tage Roadmap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74850" y="1049580"/>
            <a:ext cx="11517270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Daten-getriebene Optimierung für nachhaltigen Erfolg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74850" y="1443173"/>
            <a:ext cx="2745777" cy="1480658"/>
          </a:xfrm>
          <a:custGeom>
            <a:avLst/>
            <a:gdLst/>
            <a:ahLst/>
            <a:cxnLst/>
            <a:rect l="l" t="t" r="r" b="b"/>
            <a:pathLst>
              <a:path w="2745777" h="1480658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1405692"/>
                </a:lnTo>
                <a:cubicBezTo>
                  <a:pt x="2745777" y="1447095"/>
                  <a:pt x="2712214" y="1480658"/>
                  <a:pt x="2670811" y="1480658"/>
                </a:cubicBezTo>
                <a:lnTo>
                  <a:pt x="74966" y="1480658"/>
                </a:lnTo>
                <a:cubicBezTo>
                  <a:pt x="33563" y="1480658"/>
                  <a:pt x="0" y="1447095"/>
                  <a:pt x="0" y="1405692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114" dist="9371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74850" y="1443173"/>
            <a:ext cx="2745777" cy="37485"/>
          </a:xfrm>
          <a:custGeom>
            <a:avLst/>
            <a:gdLst/>
            <a:ahLst/>
            <a:cxnLst/>
            <a:rect l="l" t="t" r="r" b="b"/>
            <a:pathLst>
              <a:path w="2745777" h="37485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37485"/>
                </a:lnTo>
                <a:lnTo>
                  <a:pt x="0" y="37485"/>
                </a:ln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7" name="Shape 5"/>
          <p:cNvSpPr/>
          <p:nvPr/>
        </p:nvSpPr>
        <p:spPr>
          <a:xfrm>
            <a:off x="536504" y="1630598"/>
            <a:ext cx="210853" cy="187425"/>
          </a:xfrm>
          <a:custGeom>
            <a:avLst/>
            <a:gdLst/>
            <a:ahLst/>
            <a:cxnLst/>
            <a:rect l="l" t="t" r="r" b="b"/>
            <a:pathLst>
              <a:path w="210853" h="187425">
                <a:moveTo>
                  <a:pt x="105427" y="11714"/>
                </a:moveTo>
                <a:cubicBezTo>
                  <a:pt x="75849" y="11714"/>
                  <a:pt x="52164" y="25185"/>
                  <a:pt x="34923" y="41219"/>
                </a:cubicBezTo>
                <a:cubicBezTo>
                  <a:pt x="17791" y="57143"/>
                  <a:pt x="6333" y="76141"/>
                  <a:pt x="879" y="89210"/>
                </a:cubicBezTo>
                <a:cubicBezTo>
                  <a:pt x="-329" y="92102"/>
                  <a:pt x="-329" y="95323"/>
                  <a:pt x="879" y="98215"/>
                </a:cubicBezTo>
                <a:cubicBezTo>
                  <a:pt x="6333" y="111284"/>
                  <a:pt x="17791" y="130319"/>
                  <a:pt x="34923" y="146206"/>
                </a:cubicBezTo>
                <a:cubicBezTo>
                  <a:pt x="52164" y="162203"/>
                  <a:pt x="75849" y="175711"/>
                  <a:pt x="105427" y="175711"/>
                </a:cubicBezTo>
                <a:cubicBezTo>
                  <a:pt x="135005" y="175711"/>
                  <a:pt x="158689" y="162240"/>
                  <a:pt x="175931" y="146206"/>
                </a:cubicBezTo>
                <a:cubicBezTo>
                  <a:pt x="193062" y="130282"/>
                  <a:pt x="204520" y="111284"/>
                  <a:pt x="209975" y="98215"/>
                </a:cubicBezTo>
                <a:cubicBezTo>
                  <a:pt x="211183" y="95323"/>
                  <a:pt x="211183" y="92102"/>
                  <a:pt x="209975" y="89210"/>
                </a:cubicBezTo>
                <a:cubicBezTo>
                  <a:pt x="204520" y="76141"/>
                  <a:pt x="193062" y="57106"/>
                  <a:pt x="175931" y="41219"/>
                </a:cubicBezTo>
                <a:cubicBezTo>
                  <a:pt x="158689" y="25222"/>
                  <a:pt x="135005" y="11714"/>
                  <a:pt x="105427" y="11714"/>
                </a:cubicBezTo>
                <a:close/>
                <a:moveTo>
                  <a:pt x="52713" y="93713"/>
                </a:moveTo>
                <a:cubicBezTo>
                  <a:pt x="52713" y="64619"/>
                  <a:pt x="76333" y="40999"/>
                  <a:pt x="105427" y="40999"/>
                </a:cubicBezTo>
                <a:cubicBezTo>
                  <a:pt x="134520" y="40999"/>
                  <a:pt x="158140" y="64619"/>
                  <a:pt x="158140" y="93713"/>
                </a:cubicBezTo>
                <a:cubicBezTo>
                  <a:pt x="158140" y="122806"/>
                  <a:pt x="134520" y="146426"/>
                  <a:pt x="105427" y="146426"/>
                </a:cubicBezTo>
                <a:cubicBezTo>
                  <a:pt x="76333" y="146426"/>
                  <a:pt x="52713" y="122806"/>
                  <a:pt x="52713" y="93713"/>
                </a:cubicBezTo>
                <a:close/>
                <a:moveTo>
                  <a:pt x="105427" y="70284"/>
                </a:moveTo>
                <a:cubicBezTo>
                  <a:pt x="105427" y="83206"/>
                  <a:pt x="94921" y="93713"/>
                  <a:pt x="81998" y="93713"/>
                </a:cubicBezTo>
                <a:cubicBezTo>
                  <a:pt x="77789" y="93713"/>
                  <a:pt x="73835" y="92614"/>
                  <a:pt x="70394" y="90638"/>
                </a:cubicBezTo>
                <a:cubicBezTo>
                  <a:pt x="70028" y="94628"/>
                  <a:pt x="70358" y="98728"/>
                  <a:pt x="71456" y="102791"/>
                </a:cubicBezTo>
                <a:cubicBezTo>
                  <a:pt x="76471" y="121533"/>
                  <a:pt x="95762" y="132662"/>
                  <a:pt x="114505" y="127647"/>
                </a:cubicBezTo>
                <a:cubicBezTo>
                  <a:pt x="133248" y="122632"/>
                  <a:pt x="144376" y="103340"/>
                  <a:pt x="139361" y="84598"/>
                </a:cubicBezTo>
                <a:cubicBezTo>
                  <a:pt x="134895" y="67868"/>
                  <a:pt x="119044" y="57216"/>
                  <a:pt x="102352" y="58680"/>
                </a:cubicBezTo>
                <a:cubicBezTo>
                  <a:pt x="104292" y="62085"/>
                  <a:pt x="105427" y="66038"/>
                  <a:pt x="105427" y="70284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8" name="Text 6"/>
          <p:cNvSpPr/>
          <p:nvPr/>
        </p:nvSpPr>
        <p:spPr>
          <a:xfrm>
            <a:off x="834042" y="1611855"/>
            <a:ext cx="702844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Awareness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24790" y="191173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Reichweite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24790" y="213664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Impressions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24790" y="236155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Brand Mentions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24790" y="258646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Share of Voice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273691" y="1443173"/>
            <a:ext cx="2745777" cy="1480658"/>
          </a:xfrm>
          <a:custGeom>
            <a:avLst/>
            <a:gdLst/>
            <a:ahLst/>
            <a:cxnLst/>
            <a:rect l="l" t="t" r="r" b="b"/>
            <a:pathLst>
              <a:path w="2745777" h="1480658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1405692"/>
                </a:lnTo>
                <a:cubicBezTo>
                  <a:pt x="2745777" y="1447095"/>
                  <a:pt x="2712214" y="1480658"/>
                  <a:pt x="2670811" y="1480658"/>
                </a:cubicBezTo>
                <a:lnTo>
                  <a:pt x="74966" y="1480658"/>
                </a:lnTo>
                <a:cubicBezTo>
                  <a:pt x="33563" y="1480658"/>
                  <a:pt x="0" y="1447095"/>
                  <a:pt x="0" y="1405692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114" dist="9371" dir="5400000">
              <a:srgbClr val="000000">
                <a:alpha val="10196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273691" y="1443173"/>
            <a:ext cx="2745777" cy="37485"/>
          </a:xfrm>
          <a:custGeom>
            <a:avLst/>
            <a:gdLst/>
            <a:ahLst/>
            <a:cxnLst/>
            <a:rect l="l" t="t" r="r" b="b"/>
            <a:pathLst>
              <a:path w="2745777" h="37485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37485"/>
                </a:lnTo>
                <a:lnTo>
                  <a:pt x="0" y="37485"/>
                </a:ln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15" name="Shape 13"/>
          <p:cNvSpPr/>
          <p:nvPr/>
        </p:nvSpPr>
        <p:spPr>
          <a:xfrm>
            <a:off x="3447059" y="1630598"/>
            <a:ext cx="187425" cy="187425"/>
          </a:xfrm>
          <a:custGeom>
            <a:avLst/>
            <a:gdLst/>
            <a:ahLst/>
            <a:cxnLst/>
            <a:rect l="l" t="t" r="r" b="b"/>
            <a:pathLst>
              <a:path w="187425" h="187425">
                <a:moveTo>
                  <a:pt x="88222" y="31884"/>
                </a:moveTo>
                <a:lnTo>
                  <a:pt x="93713" y="39462"/>
                </a:lnTo>
                <a:lnTo>
                  <a:pt x="99203" y="31884"/>
                </a:lnTo>
                <a:cubicBezTo>
                  <a:pt x="108355" y="19218"/>
                  <a:pt x="123071" y="11714"/>
                  <a:pt x="138702" y="11714"/>
                </a:cubicBezTo>
                <a:cubicBezTo>
                  <a:pt x="165608" y="11714"/>
                  <a:pt x="187425" y="33532"/>
                  <a:pt x="187425" y="60437"/>
                </a:cubicBezTo>
                <a:lnTo>
                  <a:pt x="187425" y="61389"/>
                </a:lnTo>
                <a:cubicBezTo>
                  <a:pt x="187425" y="102461"/>
                  <a:pt x="136213" y="150160"/>
                  <a:pt x="109490" y="170549"/>
                </a:cubicBezTo>
                <a:cubicBezTo>
                  <a:pt x="104951" y="173990"/>
                  <a:pt x="99387" y="175711"/>
                  <a:pt x="93713" y="175711"/>
                </a:cubicBezTo>
                <a:cubicBezTo>
                  <a:pt x="88039" y="175711"/>
                  <a:pt x="82438" y="174027"/>
                  <a:pt x="77935" y="170549"/>
                </a:cubicBezTo>
                <a:cubicBezTo>
                  <a:pt x="51212" y="150160"/>
                  <a:pt x="0" y="102461"/>
                  <a:pt x="0" y="61389"/>
                </a:cubicBezTo>
                <a:lnTo>
                  <a:pt x="0" y="60437"/>
                </a:lnTo>
                <a:cubicBezTo>
                  <a:pt x="0" y="33532"/>
                  <a:pt x="21817" y="11714"/>
                  <a:pt x="48723" y="11714"/>
                </a:cubicBezTo>
                <a:cubicBezTo>
                  <a:pt x="64354" y="11714"/>
                  <a:pt x="79070" y="19218"/>
                  <a:pt x="88222" y="31884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16" name="Text 14"/>
          <p:cNvSpPr/>
          <p:nvPr/>
        </p:nvSpPr>
        <p:spPr>
          <a:xfrm>
            <a:off x="3732882" y="1611855"/>
            <a:ext cx="824670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Engagement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423631" y="191173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Likes &amp; Shares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423631" y="213664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Kommentare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423631" y="236155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Engagement Rate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423631" y="258646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UGC-Volumen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172532" y="1443173"/>
            <a:ext cx="2745777" cy="1480658"/>
          </a:xfrm>
          <a:custGeom>
            <a:avLst/>
            <a:gdLst/>
            <a:ahLst/>
            <a:cxnLst/>
            <a:rect l="l" t="t" r="r" b="b"/>
            <a:pathLst>
              <a:path w="2745777" h="1480658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1405692"/>
                </a:lnTo>
                <a:cubicBezTo>
                  <a:pt x="2745777" y="1447095"/>
                  <a:pt x="2712214" y="1480658"/>
                  <a:pt x="2670811" y="1480658"/>
                </a:cubicBezTo>
                <a:lnTo>
                  <a:pt x="74966" y="1480658"/>
                </a:lnTo>
                <a:cubicBezTo>
                  <a:pt x="33563" y="1480658"/>
                  <a:pt x="0" y="1447095"/>
                  <a:pt x="0" y="1405692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114" dist="9371" dir="5400000">
              <a:srgbClr val="000000">
                <a:alpha val="10196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172532" y="1443173"/>
            <a:ext cx="2745777" cy="37485"/>
          </a:xfrm>
          <a:custGeom>
            <a:avLst/>
            <a:gdLst/>
            <a:ahLst/>
            <a:cxnLst/>
            <a:rect l="l" t="t" r="r" b="b"/>
            <a:pathLst>
              <a:path w="2745777" h="37485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37485"/>
                </a:lnTo>
                <a:lnTo>
                  <a:pt x="0" y="37485"/>
                </a:ln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23" name="Shape 21"/>
          <p:cNvSpPr/>
          <p:nvPr/>
        </p:nvSpPr>
        <p:spPr>
          <a:xfrm>
            <a:off x="6322472" y="1630598"/>
            <a:ext cx="234281" cy="187425"/>
          </a:xfrm>
          <a:custGeom>
            <a:avLst/>
            <a:gdLst/>
            <a:ahLst/>
            <a:cxnLst/>
            <a:rect l="l" t="t" r="r" b="b"/>
            <a:pathLst>
              <a:path w="234281" h="187425">
                <a:moveTo>
                  <a:pt x="8786" y="-5857"/>
                </a:moveTo>
                <a:cubicBezTo>
                  <a:pt x="3917" y="-5857"/>
                  <a:pt x="0" y="-1940"/>
                  <a:pt x="0" y="2929"/>
                </a:cubicBezTo>
                <a:cubicBezTo>
                  <a:pt x="0" y="7797"/>
                  <a:pt x="3917" y="11714"/>
                  <a:pt x="8786" y="11714"/>
                </a:cubicBezTo>
                <a:lnTo>
                  <a:pt x="25368" y="11714"/>
                </a:lnTo>
                <a:cubicBezTo>
                  <a:pt x="26796" y="11714"/>
                  <a:pt x="28004" y="12739"/>
                  <a:pt x="28260" y="14130"/>
                </a:cubicBezTo>
                <a:lnTo>
                  <a:pt x="47332" y="118934"/>
                </a:lnTo>
                <a:cubicBezTo>
                  <a:pt x="49602" y="131454"/>
                  <a:pt x="60510" y="140569"/>
                  <a:pt x="73250" y="140569"/>
                </a:cubicBezTo>
                <a:lnTo>
                  <a:pt x="166925" y="140569"/>
                </a:lnTo>
                <a:cubicBezTo>
                  <a:pt x="171794" y="140569"/>
                  <a:pt x="175711" y="136652"/>
                  <a:pt x="175711" y="131783"/>
                </a:cubicBezTo>
                <a:cubicBezTo>
                  <a:pt x="175711" y="126915"/>
                  <a:pt x="171794" y="122998"/>
                  <a:pt x="166925" y="122998"/>
                </a:cubicBezTo>
                <a:lnTo>
                  <a:pt x="73250" y="122998"/>
                </a:lnTo>
                <a:cubicBezTo>
                  <a:pt x="69003" y="122998"/>
                  <a:pt x="65379" y="119959"/>
                  <a:pt x="64610" y="115786"/>
                </a:cubicBezTo>
                <a:lnTo>
                  <a:pt x="62743" y="105427"/>
                </a:lnTo>
                <a:lnTo>
                  <a:pt x="173881" y="105427"/>
                </a:lnTo>
                <a:cubicBezTo>
                  <a:pt x="185155" y="105427"/>
                  <a:pt x="194820" y="97410"/>
                  <a:pt x="196906" y="86318"/>
                </a:cubicBezTo>
                <a:lnTo>
                  <a:pt x="208254" y="25588"/>
                </a:lnTo>
                <a:cubicBezTo>
                  <a:pt x="209609" y="18376"/>
                  <a:pt x="204081" y="11714"/>
                  <a:pt x="196723" y="11714"/>
                </a:cubicBezTo>
                <a:lnTo>
                  <a:pt x="45648" y="11714"/>
                </a:lnTo>
                <a:lnTo>
                  <a:pt x="45502" y="10982"/>
                </a:lnTo>
                <a:cubicBezTo>
                  <a:pt x="43745" y="1245"/>
                  <a:pt x="35252" y="-5857"/>
                  <a:pt x="25332" y="-5857"/>
                </a:cubicBezTo>
                <a:lnTo>
                  <a:pt x="8786" y="-5857"/>
                </a:lnTo>
                <a:close/>
                <a:moveTo>
                  <a:pt x="76141" y="187425"/>
                </a:moveTo>
                <a:cubicBezTo>
                  <a:pt x="85839" y="187425"/>
                  <a:pt x="93713" y="179552"/>
                  <a:pt x="93713" y="169854"/>
                </a:cubicBezTo>
                <a:cubicBezTo>
                  <a:pt x="93713" y="160156"/>
                  <a:pt x="85839" y="152283"/>
                  <a:pt x="76141" y="152283"/>
                </a:cubicBezTo>
                <a:cubicBezTo>
                  <a:pt x="66444" y="152283"/>
                  <a:pt x="58570" y="160156"/>
                  <a:pt x="58570" y="169854"/>
                </a:cubicBezTo>
                <a:cubicBezTo>
                  <a:pt x="58570" y="179552"/>
                  <a:pt x="66444" y="187425"/>
                  <a:pt x="76141" y="187425"/>
                </a:cubicBezTo>
                <a:close/>
                <a:moveTo>
                  <a:pt x="158140" y="187425"/>
                </a:moveTo>
                <a:cubicBezTo>
                  <a:pt x="167838" y="187425"/>
                  <a:pt x="175711" y="179552"/>
                  <a:pt x="175711" y="169854"/>
                </a:cubicBezTo>
                <a:cubicBezTo>
                  <a:pt x="175711" y="160156"/>
                  <a:pt x="167838" y="152283"/>
                  <a:pt x="158140" y="152283"/>
                </a:cubicBezTo>
                <a:cubicBezTo>
                  <a:pt x="148442" y="152283"/>
                  <a:pt x="140569" y="160156"/>
                  <a:pt x="140569" y="169854"/>
                </a:cubicBezTo>
                <a:cubicBezTo>
                  <a:pt x="140569" y="179552"/>
                  <a:pt x="148442" y="187425"/>
                  <a:pt x="158140" y="187425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24" name="Text 22"/>
          <p:cNvSpPr/>
          <p:nvPr/>
        </p:nvSpPr>
        <p:spPr>
          <a:xfrm>
            <a:off x="6631723" y="1611855"/>
            <a:ext cx="730958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Conversion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322472" y="191173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Website Traffic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322472" y="213664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Conversion Rate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322472" y="236155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Umsatz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322472" y="258646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CAC (Cost per Acquisition)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9071373" y="1443173"/>
            <a:ext cx="2745777" cy="1480658"/>
          </a:xfrm>
          <a:custGeom>
            <a:avLst/>
            <a:gdLst/>
            <a:ahLst/>
            <a:cxnLst/>
            <a:rect l="l" t="t" r="r" b="b"/>
            <a:pathLst>
              <a:path w="2745777" h="1480658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1405692"/>
                </a:lnTo>
                <a:cubicBezTo>
                  <a:pt x="2745777" y="1447095"/>
                  <a:pt x="2712214" y="1480658"/>
                  <a:pt x="2670811" y="1480658"/>
                </a:cubicBezTo>
                <a:lnTo>
                  <a:pt x="74966" y="1480658"/>
                </a:lnTo>
                <a:cubicBezTo>
                  <a:pt x="33563" y="1480658"/>
                  <a:pt x="0" y="1447095"/>
                  <a:pt x="0" y="1405692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114" dist="9371" dir="5400000">
              <a:srgbClr val="000000">
                <a:alpha val="10196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9071373" y="1443173"/>
            <a:ext cx="2745777" cy="37485"/>
          </a:xfrm>
          <a:custGeom>
            <a:avLst/>
            <a:gdLst/>
            <a:ahLst/>
            <a:cxnLst/>
            <a:rect l="l" t="t" r="r" b="b"/>
            <a:pathLst>
              <a:path w="2745777" h="37485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37485"/>
                </a:lnTo>
                <a:lnTo>
                  <a:pt x="0" y="37485"/>
                </a:ln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1" name="Shape 29"/>
          <p:cNvSpPr/>
          <p:nvPr/>
        </p:nvSpPr>
        <p:spPr>
          <a:xfrm>
            <a:off x="9221313" y="1630598"/>
            <a:ext cx="234281" cy="187425"/>
          </a:xfrm>
          <a:custGeom>
            <a:avLst/>
            <a:gdLst/>
            <a:ahLst/>
            <a:cxnLst/>
            <a:rect l="l" t="t" r="r" b="b"/>
            <a:pathLst>
              <a:path w="234281" h="187425">
                <a:moveTo>
                  <a:pt x="117141" y="5857"/>
                </a:moveTo>
                <a:cubicBezTo>
                  <a:pt x="138152" y="5857"/>
                  <a:pt x="155211" y="22916"/>
                  <a:pt x="155211" y="43928"/>
                </a:cubicBezTo>
                <a:cubicBezTo>
                  <a:pt x="155211" y="64940"/>
                  <a:pt x="138152" y="81998"/>
                  <a:pt x="117141" y="81998"/>
                </a:cubicBezTo>
                <a:cubicBezTo>
                  <a:pt x="96129" y="81998"/>
                  <a:pt x="79070" y="64940"/>
                  <a:pt x="79070" y="43928"/>
                </a:cubicBezTo>
                <a:cubicBezTo>
                  <a:pt x="79070" y="22916"/>
                  <a:pt x="96129" y="5857"/>
                  <a:pt x="117141" y="5857"/>
                </a:cubicBezTo>
                <a:close/>
                <a:moveTo>
                  <a:pt x="35142" y="32214"/>
                </a:moveTo>
                <a:cubicBezTo>
                  <a:pt x="49689" y="32214"/>
                  <a:pt x="61499" y="44024"/>
                  <a:pt x="61499" y="58570"/>
                </a:cubicBezTo>
                <a:cubicBezTo>
                  <a:pt x="61499" y="73117"/>
                  <a:pt x="49689" y="84927"/>
                  <a:pt x="35142" y="84927"/>
                </a:cubicBezTo>
                <a:cubicBezTo>
                  <a:pt x="20596" y="84927"/>
                  <a:pt x="8786" y="73117"/>
                  <a:pt x="8786" y="58570"/>
                </a:cubicBezTo>
                <a:cubicBezTo>
                  <a:pt x="8786" y="44024"/>
                  <a:pt x="20596" y="32214"/>
                  <a:pt x="35142" y="32214"/>
                </a:cubicBezTo>
                <a:close/>
                <a:moveTo>
                  <a:pt x="0" y="152283"/>
                </a:moveTo>
                <a:cubicBezTo>
                  <a:pt x="0" y="126402"/>
                  <a:pt x="20975" y="105427"/>
                  <a:pt x="46856" y="105427"/>
                </a:cubicBezTo>
                <a:cubicBezTo>
                  <a:pt x="51542" y="105427"/>
                  <a:pt x="56081" y="106122"/>
                  <a:pt x="60364" y="107403"/>
                </a:cubicBezTo>
                <a:cubicBezTo>
                  <a:pt x="48321" y="120875"/>
                  <a:pt x="40999" y="138665"/>
                  <a:pt x="40999" y="158140"/>
                </a:cubicBezTo>
                <a:lnTo>
                  <a:pt x="40999" y="163997"/>
                </a:lnTo>
                <a:cubicBezTo>
                  <a:pt x="40999" y="168170"/>
                  <a:pt x="41878" y="172124"/>
                  <a:pt x="43452" y="175711"/>
                </a:cubicBezTo>
                <a:lnTo>
                  <a:pt x="11714" y="175711"/>
                </a:lnTo>
                <a:cubicBezTo>
                  <a:pt x="5235" y="175711"/>
                  <a:pt x="0" y="170476"/>
                  <a:pt x="0" y="163997"/>
                </a:cubicBezTo>
                <a:lnTo>
                  <a:pt x="0" y="152283"/>
                </a:lnTo>
                <a:close/>
                <a:moveTo>
                  <a:pt x="190829" y="175711"/>
                </a:moveTo>
                <a:cubicBezTo>
                  <a:pt x="192404" y="172124"/>
                  <a:pt x="193282" y="168170"/>
                  <a:pt x="193282" y="163997"/>
                </a:cubicBezTo>
                <a:lnTo>
                  <a:pt x="193282" y="158140"/>
                </a:lnTo>
                <a:cubicBezTo>
                  <a:pt x="193282" y="138665"/>
                  <a:pt x="185961" y="120875"/>
                  <a:pt x="173917" y="107403"/>
                </a:cubicBezTo>
                <a:cubicBezTo>
                  <a:pt x="178200" y="106122"/>
                  <a:pt x="182739" y="105427"/>
                  <a:pt x="187425" y="105427"/>
                </a:cubicBezTo>
                <a:cubicBezTo>
                  <a:pt x="213306" y="105427"/>
                  <a:pt x="234281" y="126402"/>
                  <a:pt x="234281" y="152283"/>
                </a:cubicBezTo>
                <a:lnTo>
                  <a:pt x="234281" y="163997"/>
                </a:lnTo>
                <a:cubicBezTo>
                  <a:pt x="234281" y="170476"/>
                  <a:pt x="229047" y="175711"/>
                  <a:pt x="222567" y="175711"/>
                </a:cubicBezTo>
                <a:lnTo>
                  <a:pt x="190829" y="175711"/>
                </a:lnTo>
                <a:close/>
                <a:moveTo>
                  <a:pt x="172782" y="58570"/>
                </a:moveTo>
                <a:cubicBezTo>
                  <a:pt x="172782" y="44024"/>
                  <a:pt x="184592" y="32214"/>
                  <a:pt x="199139" y="32214"/>
                </a:cubicBezTo>
                <a:cubicBezTo>
                  <a:pt x="213686" y="32214"/>
                  <a:pt x="225496" y="44024"/>
                  <a:pt x="225496" y="58570"/>
                </a:cubicBezTo>
                <a:cubicBezTo>
                  <a:pt x="225496" y="73117"/>
                  <a:pt x="213686" y="84927"/>
                  <a:pt x="199139" y="84927"/>
                </a:cubicBezTo>
                <a:cubicBezTo>
                  <a:pt x="184592" y="84927"/>
                  <a:pt x="172782" y="73117"/>
                  <a:pt x="172782" y="58570"/>
                </a:cubicBezTo>
                <a:close/>
                <a:moveTo>
                  <a:pt x="58570" y="158140"/>
                </a:moveTo>
                <a:cubicBezTo>
                  <a:pt x="58570" y="125780"/>
                  <a:pt x="84781" y="99570"/>
                  <a:pt x="117141" y="99570"/>
                </a:cubicBezTo>
                <a:cubicBezTo>
                  <a:pt x="149501" y="99570"/>
                  <a:pt x="175711" y="125780"/>
                  <a:pt x="175711" y="158140"/>
                </a:cubicBezTo>
                <a:lnTo>
                  <a:pt x="175711" y="163997"/>
                </a:lnTo>
                <a:cubicBezTo>
                  <a:pt x="175711" y="170476"/>
                  <a:pt x="170476" y="175711"/>
                  <a:pt x="163997" y="175711"/>
                </a:cubicBezTo>
                <a:lnTo>
                  <a:pt x="70284" y="175711"/>
                </a:lnTo>
                <a:cubicBezTo>
                  <a:pt x="63805" y="175711"/>
                  <a:pt x="58570" y="170476"/>
                  <a:pt x="58570" y="163997"/>
                </a:cubicBezTo>
                <a:lnTo>
                  <a:pt x="58570" y="158140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2" name="Text 30"/>
          <p:cNvSpPr/>
          <p:nvPr/>
        </p:nvSpPr>
        <p:spPr>
          <a:xfrm>
            <a:off x="9530564" y="1611855"/>
            <a:ext cx="506048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Loyalty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9221313" y="191173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Wiederholungskäufe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221313" y="213664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NPS Score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221313" y="236155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CLV (Customer Lifetime Value)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9221313" y="2586466"/>
            <a:ext cx="2511496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Churn Rate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393593" y="3073771"/>
            <a:ext cx="3692274" cy="2286586"/>
          </a:xfrm>
          <a:custGeom>
            <a:avLst/>
            <a:gdLst/>
            <a:ahLst/>
            <a:cxnLst/>
            <a:rect l="l" t="t" r="r" b="b"/>
            <a:pathLst>
              <a:path w="3692274" h="2286586">
                <a:moveTo>
                  <a:pt x="37485" y="0"/>
                </a:moveTo>
                <a:lnTo>
                  <a:pt x="3617296" y="0"/>
                </a:lnTo>
                <a:cubicBezTo>
                  <a:pt x="3658705" y="0"/>
                  <a:pt x="3692274" y="33568"/>
                  <a:pt x="3692274" y="74977"/>
                </a:cubicBezTo>
                <a:lnTo>
                  <a:pt x="3692274" y="2211609"/>
                </a:lnTo>
                <a:cubicBezTo>
                  <a:pt x="3692274" y="2253017"/>
                  <a:pt x="3658705" y="2286586"/>
                  <a:pt x="3617296" y="2286586"/>
                </a:cubicBezTo>
                <a:lnTo>
                  <a:pt x="37485" y="2286586"/>
                </a:lnTo>
                <a:cubicBezTo>
                  <a:pt x="16783" y="2286586"/>
                  <a:pt x="0" y="2269803"/>
                  <a:pt x="0" y="2249101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C9A36A">
              <a:alpha val="10196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393593" y="3073771"/>
            <a:ext cx="37485" cy="2286586"/>
          </a:xfrm>
          <a:custGeom>
            <a:avLst/>
            <a:gdLst/>
            <a:ahLst/>
            <a:cxnLst/>
            <a:rect l="l" t="t" r="r" b="b"/>
            <a:pathLst>
              <a:path w="37485" h="2286586">
                <a:moveTo>
                  <a:pt x="37485" y="0"/>
                </a:moveTo>
                <a:lnTo>
                  <a:pt x="37485" y="0"/>
                </a:lnTo>
                <a:lnTo>
                  <a:pt x="37485" y="2286586"/>
                </a:lnTo>
                <a:lnTo>
                  <a:pt x="37485" y="2286586"/>
                </a:lnTo>
                <a:cubicBezTo>
                  <a:pt x="16783" y="2286586"/>
                  <a:pt x="0" y="2269803"/>
                  <a:pt x="0" y="2249101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9" name="Shape 37"/>
          <p:cNvSpPr/>
          <p:nvPr/>
        </p:nvSpPr>
        <p:spPr>
          <a:xfrm>
            <a:off x="599760" y="3261196"/>
            <a:ext cx="449820" cy="449820"/>
          </a:xfrm>
          <a:custGeom>
            <a:avLst/>
            <a:gdLst/>
            <a:ahLst/>
            <a:cxnLst/>
            <a:rect l="l" t="t" r="r" b="b"/>
            <a:pathLst>
              <a:path w="449820" h="449820">
                <a:moveTo>
                  <a:pt x="224910" y="0"/>
                </a:moveTo>
                <a:lnTo>
                  <a:pt x="224910" y="0"/>
                </a:lnTo>
                <a:cubicBezTo>
                  <a:pt x="349124" y="0"/>
                  <a:pt x="449820" y="100696"/>
                  <a:pt x="449820" y="224910"/>
                </a:cubicBezTo>
                <a:lnTo>
                  <a:pt x="449820" y="224910"/>
                </a:lnTo>
                <a:cubicBezTo>
                  <a:pt x="449820" y="349124"/>
                  <a:pt x="349124" y="449820"/>
                  <a:pt x="224910" y="449820"/>
                </a:cubicBezTo>
                <a:lnTo>
                  <a:pt x="224910" y="449820"/>
                </a:lnTo>
                <a:cubicBezTo>
                  <a:pt x="100696" y="449820"/>
                  <a:pt x="0" y="349124"/>
                  <a:pt x="0" y="224910"/>
                </a:cubicBezTo>
                <a:lnTo>
                  <a:pt x="0" y="224910"/>
                </a:lnTo>
                <a:cubicBezTo>
                  <a:pt x="0" y="100696"/>
                  <a:pt x="100696" y="0"/>
                  <a:pt x="22491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40" name="Text 38"/>
          <p:cNvSpPr/>
          <p:nvPr/>
        </p:nvSpPr>
        <p:spPr>
          <a:xfrm>
            <a:off x="552904" y="3261196"/>
            <a:ext cx="543533" cy="449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76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1162035" y="3354909"/>
            <a:ext cx="674730" cy="2623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76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Monat 1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599760" y="3823471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Foundation Phase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599760" y="4085866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Branding &amp; Design finalisieren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599760" y="4310776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Website Launch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599760" y="4535686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Social Media Kanäle einrichten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599760" y="4760596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Erste Content-Pipeline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599760" y="4985507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Pressemitteilung vorbereiten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4258649" y="3073771"/>
            <a:ext cx="3692274" cy="2286586"/>
          </a:xfrm>
          <a:custGeom>
            <a:avLst/>
            <a:gdLst/>
            <a:ahLst/>
            <a:cxnLst/>
            <a:rect l="l" t="t" r="r" b="b"/>
            <a:pathLst>
              <a:path w="3692274" h="2286586">
                <a:moveTo>
                  <a:pt x="37485" y="0"/>
                </a:moveTo>
                <a:lnTo>
                  <a:pt x="3617296" y="0"/>
                </a:lnTo>
                <a:cubicBezTo>
                  <a:pt x="3658705" y="0"/>
                  <a:pt x="3692274" y="33568"/>
                  <a:pt x="3692274" y="74977"/>
                </a:cubicBezTo>
                <a:lnTo>
                  <a:pt x="3692274" y="2211609"/>
                </a:lnTo>
                <a:cubicBezTo>
                  <a:pt x="3692274" y="2253017"/>
                  <a:pt x="3658705" y="2286586"/>
                  <a:pt x="3617296" y="2286586"/>
                </a:cubicBezTo>
                <a:lnTo>
                  <a:pt x="37485" y="2286586"/>
                </a:lnTo>
                <a:cubicBezTo>
                  <a:pt x="16783" y="2286586"/>
                  <a:pt x="0" y="2269803"/>
                  <a:pt x="0" y="2249101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6D6864">
              <a:alpha val="10196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4258649" y="3073771"/>
            <a:ext cx="37485" cy="2286586"/>
          </a:xfrm>
          <a:custGeom>
            <a:avLst/>
            <a:gdLst/>
            <a:ahLst/>
            <a:cxnLst/>
            <a:rect l="l" t="t" r="r" b="b"/>
            <a:pathLst>
              <a:path w="37485" h="2286586">
                <a:moveTo>
                  <a:pt x="37485" y="0"/>
                </a:moveTo>
                <a:lnTo>
                  <a:pt x="37485" y="0"/>
                </a:lnTo>
                <a:lnTo>
                  <a:pt x="37485" y="2286586"/>
                </a:lnTo>
                <a:lnTo>
                  <a:pt x="37485" y="2286586"/>
                </a:lnTo>
                <a:cubicBezTo>
                  <a:pt x="16783" y="2286586"/>
                  <a:pt x="0" y="2269803"/>
                  <a:pt x="0" y="2249101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50" name="Shape 48"/>
          <p:cNvSpPr/>
          <p:nvPr/>
        </p:nvSpPr>
        <p:spPr>
          <a:xfrm>
            <a:off x="4464816" y="3261196"/>
            <a:ext cx="449820" cy="449820"/>
          </a:xfrm>
          <a:custGeom>
            <a:avLst/>
            <a:gdLst/>
            <a:ahLst/>
            <a:cxnLst/>
            <a:rect l="l" t="t" r="r" b="b"/>
            <a:pathLst>
              <a:path w="449820" h="449820">
                <a:moveTo>
                  <a:pt x="224910" y="0"/>
                </a:moveTo>
                <a:lnTo>
                  <a:pt x="224910" y="0"/>
                </a:lnTo>
                <a:cubicBezTo>
                  <a:pt x="349124" y="0"/>
                  <a:pt x="449820" y="100696"/>
                  <a:pt x="449820" y="224910"/>
                </a:cubicBezTo>
                <a:lnTo>
                  <a:pt x="449820" y="224910"/>
                </a:lnTo>
                <a:cubicBezTo>
                  <a:pt x="449820" y="349124"/>
                  <a:pt x="349124" y="449820"/>
                  <a:pt x="224910" y="449820"/>
                </a:cubicBezTo>
                <a:lnTo>
                  <a:pt x="224910" y="449820"/>
                </a:lnTo>
                <a:cubicBezTo>
                  <a:pt x="100696" y="449820"/>
                  <a:pt x="0" y="349124"/>
                  <a:pt x="0" y="224910"/>
                </a:cubicBezTo>
                <a:lnTo>
                  <a:pt x="0" y="224910"/>
                </a:lnTo>
                <a:cubicBezTo>
                  <a:pt x="0" y="100696"/>
                  <a:pt x="100696" y="0"/>
                  <a:pt x="224910" y="0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51" name="Text 49"/>
          <p:cNvSpPr/>
          <p:nvPr/>
        </p:nvSpPr>
        <p:spPr>
          <a:xfrm>
            <a:off x="4417960" y="3261196"/>
            <a:ext cx="543533" cy="449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76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5027091" y="3354909"/>
            <a:ext cx="712215" cy="2623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76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Monat 2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4464816" y="3823471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 &amp; Community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4464816" y="4085866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Content-Kalender etablieren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4464816" y="4310776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Erste Influencer-Kontakte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4464816" y="4535686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Community Spaces aufbauen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4464816" y="4760596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E-Mail Marketing starten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4464816" y="4985507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Erste Micro-Ambassadors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8123803" y="3073771"/>
            <a:ext cx="3692274" cy="2286586"/>
          </a:xfrm>
          <a:custGeom>
            <a:avLst/>
            <a:gdLst/>
            <a:ahLst/>
            <a:cxnLst/>
            <a:rect l="l" t="t" r="r" b="b"/>
            <a:pathLst>
              <a:path w="3692274" h="2286586">
                <a:moveTo>
                  <a:pt x="37485" y="0"/>
                </a:moveTo>
                <a:lnTo>
                  <a:pt x="3617296" y="0"/>
                </a:lnTo>
                <a:cubicBezTo>
                  <a:pt x="3658705" y="0"/>
                  <a:pt x="3692274" y="33568"/>
                  <a:pt x="3692274" y="74977"/>
                </a:cubicBezTo>
                <a:lnTo>
                  <a:pt x="3692274" y="2211609"/>
                </a:lnTo>
                <a:cubicBezTo>
                  <a:pt x="3692274" y="2253017"/>
                  <a:pt x="3658705" y="2286586"/>
                  <a:pt x="3617296" y="2286586"/>
                </a:cubicBezTo>
                <a:lnTo>
                  <a:pt x="37485" y="2286586"/>
                </a:lnTo>
                <a:cubicBezTo>
                  <a:pt x="16783" y="2286586"/>
                  <a:pt x="0" y="2269803"/>
                  <a:pt x="0" y="2249101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3F3A36">
              <a:alpha val="10196"/>
            </a:srgbClr>
          </a:solidFill>
          <a:ln/>
        </p:spPr>
      </p:sp>
      <p:sp>
        <p:nvSpPr>
          <p:cNvPr id="60" name="Shape 58"/>
          <p:cNvSpPr/>
          <p:nvPr/>
        </p:nvSpPr>
        <p:spPr>
          <a:xfrm>
            <a:off x="8123803" y="3073771"/>
            <a:ext cx="37485" cy="2286586"/>
          </a:xfrm>
          <a:custGeom>
            <a:avLst/>
            <a:gdLst/>
            <a:ahLst/>
            <a:cxnLst/>
            <a:rect l="l" t="t" r="r" b="b"/>
            <a:pathLst>
              <a:path w="37485" h="2286586">
                <a:moveTo>
                  <a:pt x="37485" y="0"/>
                </a:moveTo>
                <a:lnTo>
                  <a:pt x="37485" y="0"/>
                </a:lnTo>
                <a:lnTo>
                  <a:pt x="37485" y="2286586"/>
                </a:lnTo>
                <a:lnTo>
                  <a:pt x="37485" y="2286586"/>
                </a:lnTo>
                <a:cubicBezTo>
                  <a:pt x="16783" y="2286586"/>
                  <a:pt x="0" y="2269803"/>
                  <a:pt x="0" y="2249101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61" name="Shape 59"/>
          <p:cNvSpPr/>
          <p:nvPr/>
        </p:nvSpPr>
        <p:spPr>
          <a:xfrm>
            <a:off x="8329970" y="3261196"/>
            <a:ext cx="449820" cy="449820"/>
          </a:xfrm>
          <a:custGeom>
            <a:avLst/>
            <a:gdLst/>
            <a:ahLst/>
            <a:cxnLst/>
            <a:rect l="l" t="t" r="r" b="b"/>
            <a:pathLst>
              <a:path w="449820" h="449820">
                <a:moveTo>
                  <a:pt x="224910" y="0"/>
                </a:moveTo>
                <a:lnTo>
                  <a:pt x="224910" y="0"/>
                </a:lnTo>
                <a:cubicBezTo>
                  <a:pt x="349124" y="0"/>
                  <a:pt x="449820" y="100696"/>
                  <a:pt x="449820" y="224910"/>
                </a:cubicBezTo>
                <a:lnTo>
                  <a:pt x="449820" y="224910"/>
                </a:lnTo>
                <a:cubicBezTo>
                  <a:pt x="449820" y="349124"/>
                  <a:pt x="349124" y="449820"/>
                  <a:pt x="224910" y="449820"/>
                </a:cubicBezTo>
                <a:lnTo>
                  <a:pt x="224910" y="449820"/>
                </a:lnTo>
                <a:cubicBezTo>
                  <a:pt x="100696" y="449820"/>
                  <a:pt x="0" y="349124"/>
                  <a:pt x="0" y="224910"/>
                </a:cubicBezTo>
                <a:lnTo>
                  <a:pt x="0" y="224910"/>
                </a:lnTo>
                <a:cubicBezTo>
                  <a:pt x="0" y="100696"/>
                  <a:pt x="100696" y="0"/>
                  <a:pt x="224910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62" name="Text 60"/>
          <p:cNvSpPr/>
          <p:nvPr/>
        </p:nvSpPr>
        <p:spPr>
          <a:xfrm>
            <a:off x="8283114" y="3261196"/>
            <a:ext cx="543533" cy="449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76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8892245" y="3354909"/>
            <a:ext cx="712215" cy="2623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76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Monat 3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8329970" y="3823471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Skalierung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8329970" y="4085866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Erste Paid Ads kampagnen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8329970" y="4310776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PR-Outreach intensivieren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8329970" y="4535686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Erstes Pop-Up Event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8329970" y="4760596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Award-Bewerbungen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8329970" y="4985507"/>
            <a:ext cx="3364280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Performance Review &amp; Optimierung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374850" y="5510297"/>
            <a:ext cx="5650865" cy="974610"/>
          </a:xfrm>
          <a:custGeom>
            <a:avLst/>
            <a:gdLst/>
            <a:ahLst/>
            <a:cxnLst/>
            <a:rect l="l" t="t" r="r" b="b"/>
            <a:pathLst>
              <a:path w="5650865" h="974610">
                <a:moveTo>
                  <a:pt x="74967" y="0"/>
                </a:moveTo>
                <a:lnTo>
                  <a:pt x="5575898" y="0"/>
                </a:lnTo>
                <a:cubicBezTo>
                  <a:pt x="5617302" y="0"/>
                  <a:pt x="5650865" y="33564"/>
                  <a:pt x="5650865" y="74967"/>
                </a:cubicBezTo>
                <a:lnTo>
                  <a:pt x="5650865" y="899643"/>
                </a:lnTo>
                <a:cubicBezTo>
                  <a:pt x="5650865" y="941046"/>
                  <a:pt x="5617302" y="974610"/>
                  <a:pt x="5575898" y="974610"/>
                </a:cubicBezTo>
                <a:lnTo>
                  <a:pt x="74967" y="974610"/>
                </a:lnTo>
                <a:cubicBezTo>
                  <a:pt x="33564" y="974610"/>
                  <a:pt x="0" y="941046"/>
                  <a:pt x="0" y="899643"/>
                </a:cubicBezTo>
                <a:lnTo>
                  <a:pt x="0" y="74967"/>
                </a:lnTo>
                <a:cubicBezTo>
                  <a:pt x="0" y="33564"/>
                  <a:pt x="33564" y="0"/>
                  <a:pt x="7496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114" dist="9371" dir="5400000">
              <a:srgbClr val="000000">
                <a:alpha val="10196"/>
              </a:srgbClr>
            </a:outerShdw>
          </a:effectLst>
        </p:spPr>
      </p:sp>
      <p:sp>
        <p:nvSpPr>
          <p:cNvPr id="71" name="Text 69"/>
          <p:cNvSpPr/>
          <p:nvPr/>
        </p:nvSpPr>
        <p:spPr>
          <a:xfrm>
            <a:off x="524790" y="5660237"/>
            <a:ext cx="5425955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Tracking Tools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524790" y="5960117"/>
            <a:ext cx="1171407" cy="262395"/>
          </a:xfrm>
          <a:custGeom>
            <a:avLst/>
            <a:gdLst/>
            <a:ahLst/>
            <a:cxnLst/>
            <a:rect l="l" t="t" r="r" b="b"/>
            <a:pathLst>
              <a:path w="1171407" h="262395">
                <a:moveTo>
                  <a:pt x="131198" y="0"/>
                </a:moveTo>
                <a:lnTo>
                  <a:pt x="1040209" y="0"/>
                </a:lnTo>
                <a:cubicBezTo>
                  <a:pt x="1112667" y="0"/>
                  <a:pt x="1171407" y="58739"/>
                  <a:pt x="1171407" y="131198"/>
                </a:cubicBezTo>
                <a:lnTo>
                  <a:pt x="1171407" y="131198"/>
                </a:lnTo>
                <a:cubicBezTo>
                  <a:pt x="1171407" y="203656"/>
                  <a:pt x="1112667" y="262395"/>
                  <a:pt x="1040209" y="262395"/>
                </a:cubicBezTo>
                <a:lnTo>
                  <a:pt x="131198" y="262395"/>
                </a:lnTo>
                <a:cubicBezTo>
                  <a:pt x="58788" y="262395"/>
                  <a:pt x="0" y="203607"/>
                  <a:pt x="0" y="131198"/>
                </a:cubicBezTo>
                <a:lnTo>
                  <a:pt x="0" y="131198"/>
                </a:lnTo>
                <a:cubicBezTo>
                  <a:pt x="0" y="58788"/>
                  <a:pt x="58788" y="0"/>
                  <a:pt x="131198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73" name="Text 71"/>
          <p:cNvSpPr/>
          <p:nvPr/>
        </p:nvSpPr>
        <p:spPr>
          <a:xfrm>
            <a:off x="524790" y="5960117"/>
            <a:ext cx="1237005" cy="262395"/>
          </a:xfrm>
          <a:prstGeom prst="rect">
            <a:avLst/>
          </a:prstGeom>
          <a:noFill/>
          <a:ln/>
        </p:spPr>
        <p:txBody>
          <a:bodyPr wrap="square" lIns="112455" tIns="37485" rIns="112455" bIns="37485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Google Analytics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1772534" y="5960117"/>
            <a:ext cx="1340089" cy="262395"/>
          </a:xfrm>
          <a:custGeom>
            <a:avLst/>
            <a:gdLst/>
            <a:ahLst/>
            <a:cxnLst/>
            <a:rect l="l" t="t" r="r" b="b"/>
            <a:pathLst>
              <a:path w="1340089" h="262395">
                <a:moveTo>
                  <a:pt x="131198" y="0"/>
                </a:moveTo>
                <a:lnTo>
                  <a:pt x="1208892" y="0"/>
                </a:lnTo>
                <a:cubicBezTo>
                  <a:pt x="1281350" y="0"/>
                  <a:pt x="1340089" y="58739"/>
                  <a:pt x="1340089" y="131198"/>
                </a:cubicBezTo>
                <a:lnTo>
                  <a:pt x="1340089" y="131198"/>
                </a:lnTo>
                <a:cubicBezTo>
                  <a:pt x="1340089" y="203656"/>
                  <a:pt x="1281350" y="262395"/>
                  <a:pt x="1208892" y="262395"/>
                </a:cubicBezTo>
                <a:lnTo>
                  <a:pt x="131198" y="262395"/>
                </a:lnTo>
                <a:cubicBezTo>
                  <a:pt x="58788" y="262395"/>
                  <a:pt x="0" y="203607"/>
                  <a:pt x="0" y="131198"/>
                </a:cubicBezTo>
                <a:lnTo>
                  <a:pt x="0" y="131198"/>
                </a:lnTo>
                <a:cubicBezTo>
                  <a:pt x="0" y="58788"/>
                  <a:pt x="58788" y="0"/>
                  <a:pt x="131198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75" name="Text 73"/>
          <p:cNvSpPr/>
          <p:nvPr/>
        </p:nvSpPr>
        <p:spPr>
          <a:xfrm>
            <a:off x="1772534" y="5960117"/>
            <a:ext cx="1405688" cy="262395"/>
          </a:xfrm>
          <a:prstGeom prst="rect">
            <a:avLst/>
          </a:prstGeom>
          <a:noFill/>
          <a:ln/>
        </p:spPr>
        <p:txBody>
          <a:bodyPr wrap="square" lIns="112455" tIns="37485" rIns="112455" bIns="37485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Meta Business Suite</a:t>
            </a:r>
            <a:endParaRPr lang="en-US" sz="1600" dirty="0"/>
          </a:p>
        </p:txBody>
      </p:sp>
      <p:sp>
        <p:nvSpPr>
          <p:cNvPr id="76" name="Shape 74"/>
          <p:cNvSpPr/>
          <p:nvPr/>
        </p:nvSpPr>
        <p:spPr>
          <a:xfrm>
            <a:off x="3191009" y="5960117"/>
            <a:ext cx="946497" cy="262395"/>
          </a:xfrm>
          <a:custGeom>
            <a:avLst/>
            <a:gdLst/>
            <a:ahLst/>
            <a:cxnLst/>
            <a:rect l="l" t="t" r="r" b="b"/>
            <a:pathLst>
              <a:path w="946497" h="262395">
                <a:moveTo>
                  <a:pt x="131198" y="0"/>
                </a:moveTo>
                <a:lnTo>
                  <a:pt x="815299" y="0"/>
                </a:lnTo>
                <a:cubicBezTo>
                  <a:pt x="887757" y="0"/>
                  <a:pt x="946497" y="58739"/>
                  <a:pt x="946497" y="131198"/>
                </a:cubicBezTo>
                <a:lnTo>
                  <a:pt x="946497" y="131198"/>
                </a:lnTo>
                <a:cubicBezTo>
                  <a:pt x="946497" y="203656"/>
                  <a:pt x="887757" y="262395"/>
                  <a:pt x="815299" y="262395"/>
                </a:cubicBezTo>
                <a:lnTo>
                  <a:pt x="131198" y="262395"/>
                </a:lnTo>
                <a:cubicBezTo>
                  <a:pt x="58788" y="262395"/>
                  <a:pt x="0" y="203607"/>
                  <a:pt x="0" y="131198"/>
                </a:cubicBezTo>
                <a:lnTo>
                  <a:pt x="0" y="131198"/>
                </a:lnTo>
                <a:cubicBezTo>
                  <a:pt x="0" y="58788"/>
                  <a:pt x="58788" y="0"/>
                  <a:pt x="131198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77" name="Text 75"/>
          <p:cNvSpPr/>
          <p:nvPr/>
        </p:nvSpPr>
        <p:spPr>
          <a:xfrm>
            <a:off x="3191009" y="5960117"/>
            <a:ext cx="1012095" cy="262395"/>
          </a:xfrm>
          <a:prstGeom prst="rect">
            <a:avLst/>
          </a:prstGeom>
          <a:noFill/>
          <a:ln/>
        </p:spPr>
        <p:txBody>
          <a:bodyPr wrap="square" lIns="112455" tIns="37485" rIns="112455" bIns="37485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CRM System</a:t>
            </a:r>
            <a:endParaRPr lang="en-US" sz="1600" dirty="0"/>
          </a:p>
        </p:txBody>
      </p:sp>
      <p:sp>
        <p:nvSpPr>
          <p:cNvPr id="78" name="Shape 76"/>
          <p:cNvSpPr/>
          <p:nvPr/>
        </p:nvSpPr>
        <p:spPr>
          <a:xfrm>
            <a:off x="4215795" y="5960117"/>
            <a:ext cx="1433802" cy="262395"/>
          </a:xfrm>
          <a:custGeom>
            <a:avLst/>
            <a:gdLst/>
            <a:ahLst/>
            <a:cxnLst/>
            <a:rect l="l" t="t" r="r" b="b"/>
            <a:pathLst>
              <a:path w="1433802" h="262395">
                <a:moveTo>
                  <a:pt x="131198" y="0"/>
                </a:moveTo>
                <a:lnTo>
                  <a:pt x="1302604" y="0"/>
                </a:lnTo>
                <a:cubicBezTo>
                  <a:pt x="1375063" y="0"/>
                  <a:pt x="1433802" y="58739"/>
                  <a:pt x="1433802" y="131198"/>
                </a:cubicBezTo>
                <a:lnTo>
                  <a:pt x="1433802" y="131198"/>
                </a:lnTo>
                <a:cubicBezTo>
                  <a:pt x="1433802" y="203656"/>
                  <a:pt x="1375063" y="262395"/>
                  <a:pt x="1302604" y="262395"/>
                </a:cubicBezTo>
                <a:lnTo>
                  <a:pt x="131198" y="262395"/>
                </a:lnTo>
                <a:cubicBezTo>
                  <a:pt x="58788" y="262395"/>
                  <a:pt x="0" y="203607"/>
                  <a:pt x="0" y="131198"/>
                </a:cubicBezTo>
                <a:lnTo>
                  <a:pt x="0" y="131198"/>
                </a:lnTo>
                <a:cubicBezTo>
                  <a:pt x="0" y="58788"/>
                  <a:pt x="58788" y="0"/>
                  <a:pt x="131198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79" name="Text 77"/>
          <p:cNvSpPr/>
          <p:nvPr/>
        </p:nvSpPr>
        <p:spPr>
          <a:xfrm>
            <a:off x="4215795" y="5960117"/>
            <a:ext cx="1499400" cy="262395"/>
          </a:xfrm>
          <a:prstGeom prst="rect">
            <a:avLst/>
          </a:prstGeom>
          <a:noFill/>
          <a:ln/>
        </p:spPr>
        <p:txBody>
          <a:bodyPr wrap="square" lIns="112455" tIns="37485" rIns="112455" bIns="37485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Social Listening Tools</a:t>
            </a:r>
            <a:endParaRPr lang="en-US" sz="1600" dirty="0"/>
          </a:p>
        </p:txBody>
      </p:sp>
      <p:sp>
        <p:nvSpPr>
          <p:cNvPr id="80" name="Shape 78"/>
          <p:cNvSpPr/>
          <p:nvPr/>
        </p:nvSpPr>
        <p:spPr>
          <a:xfrm>
            <a:off x="6172532" y="5510297"/>
            <a:ext cx="5650865" cy="974610"/>
          </a:xfrm>
          <a:custGeom>
            <a:avLst/>
            <a:gdLst/>
            <a:ahLst/>
            <a:cxnLst/>
            <a:rect l="l" t="t" r="r" b="b"/>
            <a:pathLst>
              <a:path w="5650865" h="974610">
                <a:moveTo>
                  <a:pt x="74967" y="0"/>
                </a:moveTo>
                <a:lnTo>
                  <a:pt x="5575898" y="0"/>
                </a:lnTo>
                <a:cubicBezTo>
                  <a:pt x="5617302" y="0"/>
                  <a:pt x="5650865" y="33564"/>
                  <a:pt x="5650865" y="74967"/>
                </a:cubicBezTo>
                <a:lnTo>
                  <a:pt x="5650865" y="899643"/>
                </a:lnTo>
                <a:cubicBezTo>
                  <a:pt x="5650865" y="941046"/>
                  <a:pt x="5617302" y="974610"/>
                  <a:pt x="5575898" y="974610"/>
                </a:cubicBezTo>
                <a:lnTo>
                  <a:pt x="74967" y="974610"/>
                </a:lnTo>
                <a:cubicBezTo>
                  <a:pt x="33564" y="974610"/>
                  <a:pt x="0" y="941046"/>
                  <a:pt x="0" y="899643"/>
                </a:cubicBezTo>
                <a:lnTo>
                  <a:pt x="0" y="74967"/>
                </a:lnTo>
                <a:cubicBezTo>
                  <a:pt x="0" y="33564"/>
                  <a:pt x="33564" y="0"/>
                  <a:pt x="7496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114" dist="9371" dir="5400000">
              <a:srgbClr val="000000">
                <a:alpha val="10196"/>
              </a:srgbClr>
            </a:outerShdw>
          </a:effectLst>
        </p:spPr>
      </p:sp>
      <p:sp>
        <p:nvSpPr>
          <p:cNvPr id="81" name="Text 79"/>
          <p:cNvSpPr/>
          <p:nvPr/>
        </p:nvSpPr>
        <p:spPr>
          <a:xfrm>
            <a:off x="6322472" y="5660237"/>
            <a:ext cx="5425955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A/B Testing</a:t>
            </a:r>
            <a:endParaRPr lang="en-US" sz="1600" dirty="0"/>
          </a:p>
        </p:txBody>
      </p:sp>
      <p:sp>
        <p:nvSpPr>
          <p:cNvPr id="82" name="Text 80"/>
          <p:cNvSpPr/>
          <p:nvPr/>
        </p:nvSpPr>
        <p:spPr>
          <a:xfrm>
            <a:off x="6322472" y="5960117"/>
            <a:ext cx="5416584" cy="374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Kontinuierliche Tests von Headlines, Creatives, CTAs, Audience Segments für kontinuierliche Optimierung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shutterstock.com/97e67a2d0230740f5aa705be52aa1b6cd2394ccd.jpg">    </p:cNvPr>
          <p:cNvPicPr>
            <a:picLocks noChangeAspect="1"/>
          </p:cNvPicPr>
          <p:nvPr/>
        </p:nvPicPr>
        <p:blipFill>
          <a:blip r:embed="rId1"/>
          <a:srcRect l="0" r="0" t="2060" b="206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3F3A36">
                  <a:alpha val="90000"/>
                </a:srgbClr>
              </a:gs>
              <a:gs pos="50000">
                <a:srgbClr val="3F3A36">
                  <a:alpha val="80000"/>
                </a:srgbClr>
              </a:gs>
              <a:gs pos="100000">
                <a:srgbClr val="C9A36A">
                  <a:alpha val="7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018881" y="71438"/>
            <a:ext cx="2152650" cy="381000"/>
          </a:xfrm>
          <a:custGeom>
            <a:avLst/>
            <a:gdLst/>
            <a:ahLst/>
            <a:cxnLst/>
            <a:rect l="l" t="t" r="r" b="b"/>
            <a:pathLst>
              <a:path w="2152650" h="381000">
                <a:moveTo>
                  <a:pt x="0" y="0"/>
                </a:moveTo>
                <a:lnTo>
                  <a:pt x="2152650" y="0"/>
                </a:lnTo>
                <a:lnTo>
                  <a:pt x="215265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" name="Text 2"/>
          <p:cNvSpPr/>
          <p:nvPr/>
        </p:nvSpPr>
        <p:spPr>
          <a:xfrm>
            <a:off x="5209381" y="147638"/>
            <a:ext cx="1771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spc="120" kern="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ZUSAMMENFASSUNG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695700" y="681038"/>
            <a:ext cx="480060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F4F3F1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Der UNSELTEN-Weg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486400" y="1624013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8" name="Text 5"/>
          <p:cNvSpPr/>
          <p:nvPr/>
        </p:nvSpPr>
        <p:spPr>
          <a:xfrm>
            <a:off x="1771650" y="2271713"/>
            <a:ext cx="864870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UNSELTEN's Erfolg basiert auf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authentischer Mission</a:t>
            </a:r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emotionaler Storytelling und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Community-First-Ansatz</a:t>
            </a:r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Die Kombination aus digitaler Sichtbarkeit und physischem Impact schafft eine einzigartige Markenposition.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828800" y="3690937"/>
            <a:ext cx="2695575" cy="1485900"/>
          </a:xfrm>
          <a:custGeom>
            <a:avLst/>
            <a:gdLst/>
            <a:ahLst/>
            <a:cxnLst/>
            <a:rect l="l" t="t" r="r" b="b"/>
            <a:pathLst>
              <a:path w="2695575" h="1485900">
                <a:moveTo>
                  <a:pt x="76197" y="0"/>
                </a:moveTo>
                <a:lnTo>
                  <a:pt x="2619378" y="0"/>
                </a:lnTo>
                <a:cubicBezTo>
                  <a:pt x="2661460" y="0"/>
                  <a:pt x="2695575" y="34115"/>
                  <a:pt x="2695575" y="76197"/>
                </a:cubicBezTo>
                <a:lnTo>
                  <a:pt x="2695575" y="1409703"/>
                </a:lnTo>
                <a:cubicBezTo>
                  <a:pt x="2695575" y="1451785"/>
                  <a:pt x="2661460" y="1485900"/>
                  <a:pt x="2619378" y="1485900"/>
                </a:cubicBezTo>
                <a:lnTo>
                  <a:pt x="76197" y="1485900"/>
                </a:lnTo>
                <a:cubicBezTo>
                  <a:pt x="34115" y="1485900"/>
                  <a:pt x="0" y="1451785"/>
                  <a:pt x="0" y="14097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F4F3F1">
              <a:alpha val="10196"/>
            </a:srgbClr>
          </a:solidFill>
          <a:ln/>
        </p:spPr>
      </p:sp>
      <p:sp>
        <p:nvSpPr>
          <p:cNvPr id="10" name="Shape 7"/>
          <p:cNvSpPr/>
          <p:nvPr/>
        </p:nvSpPr>
        <p:spPr>
          <a:xfrm>
            <a:off x="3003550" y="391953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61404" y="58333"/>
                </a:moveTo>
                <a:lnTo>
                  <a:pt x="171450" y="72197"/>
                </a:lnTo>
                <a:lnTo>
                  <a:pt x="181496" y="58333"/>
                </a:lnTo>
                <a:cubicBezTo>
                  <a:pt x="198239" y="35161"/>
                  <a:pt x="225162" y="21431"/>
                  <a:pt x="253759" y="21431"/>
                </a:cubicBezTo>
                <a:cubicBezTo>
                  <a:pt x="302984" y="21431"/>
                  <a:pt x="342900" y="61347"/>
                  <a:pt x="342900" y="110572"/>
                </a:cubicBezTo>
                <a:lnTo>
                  <a:pt x="342900" y="112313"/>
                </a:lnTo>
                <a:cubicBezTo>
                  <a:pt x="342900" y="187456"/>
                  <a:pt x="249205" y="274722"/>
                  <a:pt x="200315" y="312026"/>
                </a:cubicBezTo>
                <a:cubicBezTo>
                  <a:pt x="192011" y="318321"/>
                  <a:pt x="181831" y="321469"/>
                  <a:pt x="171450" y="321469"/>
                </a:cubicBezTo>
                <a:cubicBezTo>
                  <a:pt x="161069" y="321469"/>
                  <a:pt x="150822" y="318388"/>
                  <a:pt x="142585" y="312026"/>
                </a:cubicBezTo>
                <a:cubicBezTo>
                  <a:pt x="93695" y="274722"/>
                  <a:pt x="0" y="187456"/>
                  <a:pt x="0" y="112313"/>
                </a:cubicBezTo>
                <a:lnTo>
                  <a:pt x="0" y="110572"/>
                </a:lnTo>
                <a:cubicBezTo>
                  <a:pt x="0" y="61347"/>
                  <a:pt x="39916" y="21431"/>
                  <a:pt x="89141" y="21431"/>
                </a:cubicBezTo>
                <a:cubicBezTo>
                  <a:pt x="117738" y="21431"/>
                  <a:pt x="144661" y="35161"/>
                  <a:pt x="161404" y="58333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1" name="Text 8"/>
          <p:cNvSpPr/>
          <p:nvPr/>
        </p:nvSpPr>
        <p:spPr>
          <a:xfrm>
            <a:off x="2009775" y="4376738"/>
            <a:ext cx="2333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Authentizität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2019300" y="4719638"/>
            <a:ext cx="2314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4F3F1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Echte Stories, echte Impact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749800" y="3690937"/>
            <a:ext cx="2695575" cy="1485900"/>
          </a:xfrm>
          <a:custGeom>
            <a:avLst/>
            <a:gdLst/>
            <a:ahLst/>
            <a:cxnLst/>
            <a:rect l="l" t="t" r="r" b="b"/>
            <a:pathLst>
              <a:path w="2695575" h="1485900">
                <a:moveTo>
                  <a:pt x="76197" y="0"/>
                </a:moveTo>
                <a:lnTo>
                  <a:pt x="2619378" y="0"/>
                </a:lnTo>
                <a:cubicBezTo>
                  <a:pt x="2661460" y="0"/>
                  <a:pt x="2695575" y="34115"/>
                  <a:pt x="2695575" y="76197"/>
                </a:cubicBezTo>
                <a:lnTo>
                  <a:pt x="2695575" y="1409703"/>
                </a:lnTo>
                <a:cubicBezTo>
                  <a:pt x="2695575" y="1451785"/>
                  <a:pt x="2661460" y="1485900"/>
                  <a:pt x="2619378" y="1485900"/>
                </a:cubicBezTo>
                <a:lnTo>
                  <a:pt x="76197" y="1485900"/>
                </a:lnTo>
                <a:cubicBezTo>
                  <a:pt x="34115" y="1485900"/>
                  <a:pt x="0" y="1451785"/>
                  <a:pt x="0" y="14097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F4F3F1">
              <a:alpha val="1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5881688" y="3919537"/>
            <a:ext cx="428625" cy="342900"/>
          </a:xfrm>
          <a:custGeom>
            <a:avLst/>
            <a:gdLst/>
            <a:ahLst/>
            <a:cxnLst/>
            <a:rect l="l" t="t" r="r" b="b"/>
            <a:pathLst>
              <a:path w="428625" h="342900">
                <a:moveTo>
                  <a:pt x="214313" y="10716"/>
                </a:moveTo>
                <a:cubicBezTo>
                  <a:pt x="252754" y="10716"/>
                  <a:pt x="283964" y="41925"/>
                  <a:pt x="283964" y="80367"/>
                </a:cubicBezTo>
                <a:cubicBezTo>
                  <a:pt x="283964" y="118809"/>
                  <a:pt x="252754" y="150019"/>
                  <a:pt x="214313" y="150019"/>
                </a:cubicBezTo>
                <a:cubicBezTo>
                  <a:pt x="175871" y="150019"/>
                  <a:pt x="144661" y="118809"/>
                  <a:pt x="144661" y="80367"/>
                </a:cubicBezTo>
                <a:cubicBezTo>
                  <a:pt x="144661" y="41925"/>
                  <a:pt x="175871" y="10716"/>
                  <a:pt x="214313" y="10716"/>
                </a:cubicBezTo>
                <a:close/>
                <a:moveTo>
                  <a:pt x="64294" y="58936"/>
                </a:moveTo>
                <a:cubicBezTo>
                  <a:pt x="90907" y="58936"/>
                  <a:pt x="112514" y="80543"/>
                  <a:pt x="112514" y="107156"/>
                </a:cubicBezTo>
                <a:cubicBezTo>
                  <a:pt x="112514" y="133770"/>
                  <a:pt x="90907" y="155377"/>
                  <a:pt x="64294" y="155377"/>
                </a:cubicBezTo>
                <a:cubicBezTo>
                  <a:pt x="37680" y="155377"/>
                  <a:pt x="16073" y="133770"/>
                  <a:pt x="16073" y="107156"/>
                </a:cubicBezTo>
                <a:cubicBezTo>
                  <a:pt x="16073" y="80543"/>
                  <a:pt x="37680" y="58936"/>
                  <a:pt x="64294" y="58936"/>
                </a:cubicBezTo>
                <a:close/>
                <a:moveTo>
                  <a:pt x="0" y="278606"/>
                </a:moveTo>
                <a:cubicBezTo>
                  <a:pt x="0" y="231257"/>
                  <a:pt x="38375" y="192881"/>
                  <a:pt x="85725" y="192881"/>
                </a:cubicBezTo>
                <a:cubicBezTo>
                  <a:pt x="94298" y="192881"/>
                  <a:pt x="102602" y="194154"/>
                  <a:pt x="110438" y="196498"/>
                </a:cubicBezTo>
                <a:cubicBezTo>
                  <a:pt x="88404" y="221144"/>
                  <a:pt x="75009" y="253692"/>
                  <a:pt x="75009" y="289322"/>
                </a:cubicBezTo>
                <a:lnTo>
                  <a:pt x="75009" y="300038"/>
                </a:lnTo>
                <a:cubicBezTo>
                  <a:pt x="75009" y="307672"/>
                  <a:pt x="76617" y="314905"/>
                  <a:pt x="79497" y="321469"/>
                </a:cubicBezTo>
                <a:lnTo>
                  <a:pt x="21431" y="321469"/>
                </a:lnTo>
                <a:cubicBezTo>
                  <a:pt x="9577" y="321469"/>
                  <a:pt x="0" y="311892"/>
                  <a:pt x="0" y="300038"/>
                </a:cubicBezTo>
                <a:lnTo>
                  <a:pt x="0" y="278606"/>
                </a:lnTo>
                <a:close/>
                <a:moveTo>
                  <a:pt x="349128" y="321469"/>
                </a:moveTo>
                <a:cubicBezTo>
                  <a:pt x="352008" y="314905"/>
                  <a:pt x="353616" y="307672"/>
                  <a:pt x="353616" y="300038"/>
                </a:cubicBezTo>
                <a:lnTo>
                  <a:pt x="353616" y="289322"/>
                </a:lnTo>
                <a:cubicBezTo>
                  <a:pt x="353616" y="253692"/>
                  <a:pt x="340221" y="221144"/>
                  <a:pt x="318187" y="196498"/>
                </a:cubicBezTo>
                <a:cubicBezTo>
                  <a:pt x="326023" y="194154"/>
                  <a:pt x="334328" y="192881"/>
                  <a:pt x="342900" y="192881"/>
                </a:cubicBezTo>
                <a:cubicBezTo>
                  <a:pt x="390250" y="192881"/>
                  <a:pt x="428625" y="231257"/>
                  <a:pt x="428625" y="278606"/>
                </a:cubicBezTo>
                <a:lnTo>
                  <a:pt x="428625" y="300038"/>
                </a:lnTo>
                <a:cubicBezTo>
                  <a:pt x="428625" y="311892"/>
                  <a:pt x="419048" y="321469"/>
                  <a:pt x="407194" y="321469"/>
                </a:cubicBezTo>
                <a:lnTo>
                  <a:pt x="349128" y="321469"/>
                </a:lnTo>
                <a:close/>
                <a:moveTo>
                  <a:pt x="316111" y="107156"/>
                </a:moveTo>
                <a:cubicBezTo>
                  <a:pt x="316111" y="80543"/>
                  <a:pt x="337718" y="58936"/>
                  <a:pt x="364331" y="58936"/>
                </a:cubicBezTo>
                <a:cubicBezTo>
                  <a:pt x="390945" y="58936"/>
                  <a:pt x="412552" y="80543"/>
                  <a:pt x="412552" y="107156"/>
                </a:cubicBezTo>
                <a:cubicBezTo>
                  <a:pt x="412552" y="133770"/>
                  <a:pt x="390945" y="155377"/>
                  <a:pt x="364331" y="155377"/>
                </a:cubicBezTo>
                <a:cubicBezTo>
                  <a:pt x="337718" y="155377"/>
                  <a:pt x="316111" y="133770"/>
                  <a:pt x="316111" y="107156"/>
                </a:cubicBezTo>
                <a:close/>
                <a:moveTo>
                  <a:pt x="107156" y="289322"/>
                </a:moveTo>
                <a:cubicBezTo>
                  <a:pt x="107156" y="230118"/>
                  <a:pt x="155109" y="182166"/>
                  <a:pt x="214313" y="182166"/>
                </a:cubicBezTo>
                <a:cubicBezTo>
                  <a:pt x="273516" y="182166"/>
                  <a:pt x="321469" y="230118"/>
                  <a:pt x="321469" y="289322"/>
                </a:cubicBezTo>
                <a:lnTo>
                  <a:pt x="321469" y="300038"/>
                </a:lnTo>
                <a:cubicBezTo>
                  <a:pt x="321469" y="311892"/>
                  <a:pt x="311892" y="321469"/>
                  <a:pt x="300038" y="321469"/>
                </a:cubicBezTo>
                <a:lnTo>
                  <a:pt x="128588" y="321469"/>
                </a:lnTo>
                <a:cubicBezTo>
                  <a:pt x="116733" y="321469"/>
                  <a:pt x="107156" y="311892"/>
                  <a:pt x="107156" y="300038"/>
                </a:cubicBezTo>
                <a:lnTo>
                  <a:pt x="107156" y="289322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5" name="Text 12"/>
          <p:cNvSpPr/>
          <p:nvPr/>
        </p:nvSpPr>
        <p:spPr>
          <a:xfrm>
            <a:off x="4930775" y="4376738"/>
            <a:ext cx="2333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Community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4940300" y="4719638"/>
            <a:ext cx="2314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4F3F1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Advocates statt Käufer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7670800" y="3690937"/>
            <a:ext cx="2695575" cy="1485900"/>
          </a:xfrm>
          <a:custGeom>
            <a:avLst/>
            <a:gdLst/>
            <a:ahLst/>
            <a:cxnLst/>
            <a:rect l="l" t="t" r="r" b="b"/>
            <a:pathLst>
              <a:path w="2695575" h="1485900">
                <a:moveTo>
                  <a:pt x="76197" y="0"/>
                </a:moveTo>
                <a:lnTo>
                  <a:pt x="2619378" y="0"/>
                </a:lnTo>
                <a:cubicBezTo>
                  <a:pt x="2661460" y="0"/>
                  <a:pt x="2695575" y="34115"/>
                  <a:pt x="2695575" y="76197"/>
                </a:cubicBezTo>
                <a:lnTo>
                  <a:pt x="2695575" y="1409703"/>
                </a:lnTo>
                <a:cubicBezTo>
                  <a:pt x="2695575" y="1451785"/>
                  <a:pt x="2661460" y="1485900"/>
                  <a:pt x="2619378" y="1485900"/>
                </a:cubicBezTo>
                <a:lnTo>
                  <a:pt x="76197" y="1485900"/>
                </a:lnTo>
                <a:cubicBezTo>
                  <a:pt x="34115" y="1485900"/>
                  <a:pt x="0" y="1451785"/>
                  <a:pt x="0" y="14097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F4F3F1">
              <a:alpha val="10196"/>
            </a:srgbClr>
          </a:solidFill>
          <a:ln/>
        </p:spPr>
      </p:sp>
      <p:sp>
        <p:nvSpPr>
          <p:cNvPr id="18" name="Shape 15"/>
          <p:cNvSpPr/>
          <p:nvPr/>
        </p:nvSpPr>
        <p:spPr>
          <a:xfrm>
            <a:off x="8845550" y="391953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15642" y="4487"/>
                </a:moveTo>
                <a:cubicBezTo>
                  <a:pt x="319928" y="402"/>
                  <a:pt x="326157" y="-1072"/>
                  <a:pt x="331916" y="804"/>
                </a:cubicBezTo>
                <a:cubicBezTo>
                  <a:pt x="338480" y="3014"/>
                  <a:pt x="342900" y="9175"/>
                  <a:pt x="342900" y="16073"/>
                </a:cubicBezTo>
                <a:lnTo>
                  <a:pt x="342900" y="141245"/>
                </a:lnTo>
                <a:cubicBezTo>
                  <a:pt x="342900" y="229113"/>
                  <a:pt x="270503" y="300038"/>
                  <a:pt x="182969" y="300038"/>
                </a:cubicBezTo>
                <a:cubicBezTo>
                  <a:pt x="131400" y="300038"/>
                  <a:pt x="86931" y="266886"/>
                  <a:pt x="70790" y="220541"/>
                </a:cubicBezTo>
                <a:cubicBezTo>
                  <a:pt x="47082" y="241169"/>
                  <a:pt x="32147" y="271507"/>
                  <a:pt x="32147" y="305395"/>
                </a:cubicBezTo>
                <a:cubicBezTo>
                  <a:pt x="32147" y="314303"/>
                  <a:pt x="24981" y="321469"/>
                  <a:pt x="16073" y="321469"/>
                </a:cubicBezTo>
                <a:cubicBezTo>
                  <a:pt x="7166" y="321469"/>
                  <a:pt x="0" y="314303"/>
                  <a:pt x="0" y="305395"/>
                </a:cubicBezTo>
                <a:cubicBezTo>
                  <a:pt x="0" y="255233"/>
                  <a:pt x="25584" y="211031"/>
                  <a:pt x="64361" y="185045"/>
                </a:cubicBezTo>
                <a:cubicBezTo>
                  <a:pt x="88002" y="169240"/>
                  <a:pt x="116198" y="160734"/>
                  <a:pt x="144661" y="160734"/>
                </a:cubicBezTo>
                <a:lnTo>
                  <a:pt x="198239" y="160734"/>
                </a:lnTo>
                <a:cubicBezTo>
                  <a:pt x="207146" y="160734"/>
                  <a:pt x="214313" y="153568"/>
                  <a:pt x="214313" y="144661"/>
                </a:cubicBezTo>
                <a:cubicBezTo>
                  <a:pt x="214313" y="135754"/>
                  <a:pt x="207146" y="128588"/>
                  <a:pt x="198239" y="128588"/>
                </a:cubicBezTo>
                <a:lnTo>
                  <a:pt x="144661" y="128588"/>
                </a:lnTo>
                <a:cubicBezTo>
                  <a:pt x="118073" y="128588"/>
                  <a:pt x="92891" y="134481"/>
                  <a:pt x="70321" y="144996"/>
                </a:cubicBezTo>
                <a:cubicBezTo>
                  <a:pt x="85926" y="98115"/>
                  <a:pt x="130061" y="64294"/>
                  <a:pt x="182166" y="64294"/>
                </a:cubicBezTo>
                <a:cubicBezTo>
                  <a:pt x="226635" y="64294"/>
                  <a:pt x="259720" y="49493"/>
                  <a:pt x="281754" y="34826"/>
                </a:cubicBezTo>
                <a:cubicBezTo>
                  <a:pt x="294613" y="26253"/>
                  <a:pt x="305529" y="16006"/>
                  <a:pt x="315709" y="4487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9" name="Text 16"/>
          <p:cNvSpPr/>
          <p:nvPr/>
        </p:nvSpPr>
        <p:spPr>
          <a:xfrm>
            <a:off x="7851775" y="4376738"/>
            <a:ext cx="2333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7861300" y="4719638"/>
            <a:ext cx="2314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4F3F1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Messbarer Artenschutz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781175" y="5481638"/>
            <a:ext cx="86296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"Mit konsistenter Umsetzung dieser Strategie wird UNSELTEN nicht nur ein erfolgreiches Startup, sondern eine </a:t>
            </a:r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Bewegung für Artenschutz</a:t>
            </a:r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."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4885134" y="659606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8100" y="95250"/>
                </a:moveTo>
                <a:lnTo>
                  <a:pt x="7293" y="95250"/>
                </a:lnTo>
                <a:cubicBezTo>
                  <a:pt x="-119" y="95250"/>
                  <a:pt x="-4673" y="87184"/>
                  <a:pt x="-863" y="80814"/>
                </a:cubicBezTo>
                <a:lnTo>
                  <a:pt x="14883" y="54560"/>
                </a:lnTo>
                <a:cubicBezTo>
                  <a:pt x="17472" y="50244"/>
                  <a:pt x="22116" y="47625"/>
                  <a:pt x="27146" y="47625"/>
                </a:cubicBezTo>
                <a:lnTo>
                  <a:pt x="55424" y="47625"/>
                </a:lnTo>
                <a:cubicBezTo>
                  <a:pt x="78075" y="9257"/>
                  <a:pt x="111859" y="7322"/>
                  <a:pt x="134451" y="10626"/>
                </a:cubicBezTo>
                <a:cubicBezTo>
                  <a:pt x="138261" y="11192"/>
                  <a:pt x="141238" y="14168"/>
                  <a:pt x="141774" y="17949"/>
                </a:cubicBezTo>
                <a:cubicBezTo>
                  <a:pt x="145078" y="40541"/>
                  <a:pt x="143143" y="74325"/>
                  <a:pt x="104775" y="96976"/>
                </a:cubicBezTo>
                <a:lnTo>
                  <a:pt x="104775" y="125254"/>
                </a:lnTo>
                <a:cubicBezTo>
                  <a:pt x="104775" y="130284"/>
                  <a:pt x="102156" y="134928"/>
                  <a:pt x="97840" y="137517"/>
                </a:cubicBezTo>
                <a:lnTo>
                  <a:pt x="71586" y="153263"/>
                </a:lnTo>
                <a:cubicBezTo>
                  <a:pt x="65246" y="157073"/>
                  <a:pt x="57150" y="152489"/>
                  <a:pt x="57150" y="145107"/>
                </a:cubicBezTo>
                <a:lnTo>
                  <a:pt x="57150" y="114300"/>
                </a:lnTo>
                <a:cubicBezTo>
                  <a:pt x="57150" y="103793"/>
                  <a:pt x="48607" y="95250"/>
                  <a:pt x="38100" y="95250"/>
                </a:cubicBezTo>
                <a:lnTo>
                  <a:pt x="38070" y="95250"/>
                </a:lnTo>
                <a:close/>
                <a:moveTo>
                  <a:pt x="119062" y="47625"/>
                </a:moveTo>
                <a:cubicBezTo>
                  <a:pt x="119062" y="39740"/>
                  <a:pt x="112660" y="33338"/>
                  <a:pt x="104775" y="33338"/>
                </a:cubicBezTo>
                <a:cubicBezTo>
                  <a:pt x="96890" y="33338"/>
                  <a:pt x="90488" y="39740"/>
                  <a:pt x="90488" y="47625"/>
                </a:cubicBezTo>
                <a:cubicBezTo>
                  <a:pt x="90488" y="55510"/>
                  <a:pt x="96890" y="61912"/>
                  <a:pt x="104775" y="61912"/>
                </a:cubicBezTo>
                <a:cubicBezTo>
                  <a:pt x="112660" y="61912"/>
                  <a:pt x="119062" y="55510"/>
                  <a:pt x="119062" y="47625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3" name="Text 20"/>
          <p:cNvSpPr/>
          <p:nvPr/>
        </p:nvSpPr>
        <p:spPr>
          <a:xfrm>
            <a:off x="5094684" y="6557963"/>
            <a:ext cx="409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4F3F1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2025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5716488" y="659606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69800" y="27652"/>
                </a:moveTo>
                <a:cubicBezTo>
                  <a:pt x="74057" y="40422"/>
                  <a:pt x="69711" y="53310"/>
                  <a:pt x="60097" y="56465"/>
                </a:cubicBezTo>
                <a:cubicBezTo>
                  <a:pt x="50483" y="59621"/>
                  <a:pt x="39231" y="51822"/>
                  <a:pt x="34975" y="39052"/>
                </a:cubicBezTo>
                <a:cubicBezTo>
                  <a:pt x="30718" y="26283"/>
                  <a:pt x="35064" y="13395"/>
                  <a:pt x="44678" y="10239"/>
                </a:cubicBezTo>
                <a:cubicBezTo>
                  <a:pt x="54293" y="7084"/>
                  <a:pt x="65544" y="14883"/>
                  <a:pt x="69800" y="27652"/>
                </a:cubicBezTo>
                <a:close/>
                <a:moveTo>
                  <a:pt x="29885" y="59115"/>
                </a:moveTo>
                <a:cubicBezTo>
                  <a:pt x="35510" y="68759"/>
                  <a:pt x="34141" y="79980"/>
                  <a:pt x="26849" y="84147"/>
                </a:cubicBezTo>
                <a:cubicBezTo>
                  <a:pt x="19556" y="88315"/>
                  <a:pt x="9079" y="83880"/>
                  <a:pt x="3483" y="74235"/>
                </a:cubicBezTo>
                <a:cubicBezTo>
                  <a:pt x="-2113" y="64591"/>
                  <a:pt x="-774" y="53370"/>
                  <a:pt x="6519" y="49203"/>
                </a:cubicBezTo>
                <a:cubicBezTo>
                  <a:pt x="13811" y="45035"/>
                  <a:pt x="24289" y="49470"/>
                  <a:pt x="29885" y="59115"/>
                </a:cubicBezTo>
                <a:close/>
                <a:moveTo>
                  <a:pt x="20598" y="119420"/>
                </a:moveTo>
                <a:cubicBezTo>
                  <a:pt x="36195" y="77361"/>
                  <a:pt x="63907" y="66675"/>
                  <a:pt x="76200" y="66675"/>
                </a:cubicBezTo>
                <a:cubicBezTo>
                  <a:pt x="88493" y="66675"/>
                  <a:pt x="116205" y="77361"/>
                  <a:pt x="131802" y="119420"/>
                </a:cubicBezTo>
                <a:cubicBezTo>
                  <a:pt x="132874" y="122307"/>
                  <a:pt x="133350" y="125403"/>
                  <a:pt x="133350" y="128498"/>
                </a:cubicBezTo>
                <a:lnTo>
                  <a:pt x="133350" y="128974"/>
                </a:lnTo>
                <a:cubicBezTo>
                  <a:pt x="133350" y="136654"/>
                  <a:pt x="127129" y="142875"/>
                  <a:pt x="119449" y="142875"/>
                </a:cubicBezTo>
                <a:cubicBezTo>
                  <a:pt x="116026" y="142875"/>
                  <a:pt x="112633" y="142458"/>
                  <a:pt x="109329" y="141625"/>
                </a:cubicBezTo>
                <a:lnTo>
                  <a:pt x="83135" y="135076"/>
                </a:lnTo>
                <a:cubicBezTo>
                  <a:pt x="78581" y="133945"/>
                  <a:pt x="73819" y="133945"/>
                  <a:pt x="69265" y="135076"/>
                </a:cubicBezTo>
                <a:lnTo>
                  <a:pt x="43071" y="141625"/>
                </a:lnTo>
                <a:cubicBezTo>
                  <a:pt x="39767" y="142458"/>
                  <a:pt x="36374" y="142875"/>
                  <a:pt x="32951" y="142875"/>
                </a:cubicBezTo>
                <a:cubicBezTo>
                  <a:pt x="25271" y="142875"/>
                  <a:pt x="19050" y="136654"/>
                  <a:pt x="19050" y="128974"/>
                </a:cubicBezTo>
                <a:lnTo>
                  <a:pt x="19050" y="128498"/>
                </a:lnTo>
                <a:cubicBezTo>
                  <a:pt x="19050" y="125403"/>
                  <a:pt x="19526" y="122307"/>
                  <a:pt x="20598" y="119420"/>
                </a:cubicBezTo>
                <a:close/>
                <a:moveTo>
                  <a:pt x="125551" y="84147"/>
                </a:moveTo>
                <a:cubicBezTo>
                  <a:pt x="118259" y="79980"/>
                  <a:pt x="116890" y="68759"/>
                  <a:pt x="122515" y="59115"/>
                </a:cubicBezTo>
                <a:cubicBezTo>
                  <a:pt x="128141" y="49470"/>
                  <a:pt x="138589" y="45035"/>
                  <a:pt x="145881" y="49203"/>
                </a:cubicBezTo>
                <a:cubicBezTo>
                  <a:pt x="153174" y="53370"/>
                  <a:pt x="154543" y="64591"/>
                  <a:pt x="148917" y="74235"/>
                </a:cubicBezTo>
                <a:cubicBezTo>
                  <a:pt x="143292" y="83880"/>
                  <a:pt x="132844" y="88315"/>
                  <a:pt x="125551" y="84147"/>
                </a:cubicBezTo>
                <a:close/>
                <a:moveTo>
                  <a:pt x="92303" y="56465"/>
                </a:moveTo>
                <a:cubicBezTo>
                  <a:pt x="82689" y="53310"/>
                  <a:pt x="78343" y="40422"/>
                  <a:pt x="82600" y="27652"/>
                </a:cubicBezTo>
                <a:cubicBezTo>
                  <a:pt x="86856" y="14883"/>
                  <a:pt x="98108" y="7084"/>
                  <a:pt x="107722" y="10239"/>
                </a:cubicBezTo>
                <a:cubicBezTo>
                  <a:pt x="117336" y="13395"/>
                  <a:pt x="121682" y="26283"/>
                  <a:pt x="117425" y="39052"/>
                </a:cubicBezTo>
                <a:cubicBezTo>
                  <a:pt x="113169" y="51822"/>
                  <a:pt x="101918" y="59621"/>
                  <a:pt x="92303" y="56465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5" name="Text 22"/>
          <p:cNvSpPr/>
          <p:nvPr/>
        </p:nvSpPr>
        <p:spPr>
          <a:xfrm>
            <a:off x="5926038" y="6557963"/>
            <a:ext cx="1438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4F3F1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Spirit of Unusual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533400"/>
            <a:ext cx="387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NAVIGATION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876300"/>
            <a:ext cx="40957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Strategie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Übersicht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253365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4381500"/>
            <a:ext cx="3810000" cy="1943100"/>
          </a:xfrm>
          <a:custGeom>
            <a:avLst/>
            <a:gdLst/>
            <a:ahLst/>
            <a:cxnLst/>
            <a:rect l="l" t="t" r="r" b="b"/>
            <a:pathLst>
              <a:path w="3810000" h="1943100">
                <a:moveTo>
                  <a:pt x="76208" y="0"/>
                </a:moveTo>
                <a:lnTo>
                  <a:pt x="3733792" y="0"/>
                </a:lnTo>
                <a:cubicBezTo>
                  <a:pt x="3775880" y="0"/>
                  <a:pt x="3810000" y="34120"/>
                  <a:pt x="3810000" y="76208"/>
                </a:cubicBezTo>
                <a:lnTo>
                  <a:pt x="3810000" y="1866892"/>
                </a:lnTo>
                <a:cubicBezTo>
                  <a:pt x="3810000" y="1908980"/>
                  <a:pt x="3775880" y="1943100"/>
                  <a:pt x="3733792" y="1943100"/>
                </a:cubicBezTo>
                <a:lnTo>
                  <a:pt x="76208" y="1943100"/>
                </a:lnTo>
                <a:cubicBezTo>
                  <a:pt x="34120" y="1943100"/>
                  <a:pt x="0" y="1908980"/>
                  <a:pt x="0" y="1866892"/>
                </a:cubicBezTo>
                <a:lnTo>
                  <a:pt x="0" y="76208"/>
                </a:lnTo>
                <a:cubicBezTo>
                  <a:pt x="0" y="34148"/>
                  <a:pt x="34148" y="0"/>
                  <a:pt x="76208" y="0"/>
                </a:cubicBezTo>
                <a:close/>
              </a:path>
            </a:pathLst>
          </a:custGeom>
          <a:solidFill>
            <a:srgbClr val="3F3A36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88181" y="4724400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163469" y="214313"/>
                </a:moveTo>
                <a:cubicBezTo>
                  <a:pt x="167543" y="201867"/>
                  <a:pt x="175692" y="190593"/>
                  <a:pt x="184900" y="180882"/>
                </a:cubicBezTo>
                <a:cubicBezTo>
                  <a:pt x="203150" y="161683"/>
                  <a:pt x="214312" y="135731"/>
                  <a:pt x="214312" y="107156"/>
                </a:cubicBezTo>
                <a:cubicBezTo>
                  <a:pt x="214312" y="47997"/>
                  <a:pt x="166315" y="0"/>
                  <a:pt x="107156" y="0"/>
                </a:cubicBezTo>
                <a:cubicBezTo>
                  <a:pt x="47997" y="0"/>
                  <a:pt x="0" y="47997"/>
                  <a:pt x="0" y="107156"/>
                </a:cubicBezTo>
                <a:cubicBezTo>
                  <a:pt x="0" y="135731"/>
                  <a:pt x="11162" y="161683"/>
                  <a:pt x="29412" y="180882"/>
                </a:cubicBezTo>
                <a:cubicBezTo>
                  <a:pt x="38621" y="190593"/>
                  <a:pt x="46825" y="201867"/>
                  <a:pt x="50843" y="214313"/>
                </a:cubicBezTo>
                <a:lnTo>
                  <a:pt x="163413" y="214313"/>
                </a:lnTo>
                <a:close/>
                <a:moveTo>
                  <a:pt x="160734" y="241102"/>
                </a:moveTo>
                <a:lnTo>
                  <a:pt x="53578" y="241102"/>
                </a:lnTo>
                <a:lnTo>
                  <a:pt x="53578" y="250031"/>
                </a:lnTo>
                <a:cubicBezTo>
                  <a:pt x="53578" y="274700"/>
                  <a:pt x="73558" y="294680"/>
                  <a:pt x="98227" y="294680"/>
                </a:cubicBezTo>
                <a:lnTo>
                  <a:pt x="116086" y="294680"/>
                </a:lnTo>
                <a:cubicBezTo>
                  <a:pt x="140754" y="294680"/>
                  <a:pt x="160734" y="274700"/>
                  <a:pt x="160734" y="250031"/>
                </a:cubicBezTo>
                <a:lnTo>
                  <a:pt x="160734" y="241102"/>
                </a:lnTo>
                <a:close/>
                <a:moveTo>
                  <a:pt x="102691" y="62508"/>
                </a:moveTo>
                <a:cubicBezTo>
                  <a:pt x="80479" y="62508"/>
                  <a:pt x="62508" y="80479"/>
                  <a:pt x="62508" y="102691"/>
                </a:cubicBezTo>
                <a:cubicBezTo>
                  <a:pt x="62508" y="110114"/>
                  <a:pt x="56536" y="116086"/>
                  <a:pt x="49113" y="116086"/>
                </a:cubicBezTo>
                <a:cubicBezTo>
                  <a:pt x="41690" y="116086"/>
                  <a:pt x="35719" y="110114"/>
                  <a:pt x="35719" y="102691"/>
                </a:cubicBezTo>
                <a:cubicBezTo>
                  <a:pt x="35719" y="65689"/>
                  <a:pt x="65689" y="35719"/>
                  <a:pt x="102691" y="35719"/>
                </a:cubicBezTo>
                <a:cubicBezTo>
                  <a:pt x="110114" y="35719"/>
                  <a:pt x="116086" y="41690"/>
                  <a:pt x="116086" y="49113"/>
                </a:cubicBezTo>
                <a:cubicBezTo>
                  <a:pt x="116086" y="56536"/>
                  <a:pt x="110114" y="62508"/>
                  <a:pt x="102691" y="62508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7" name="Text 5"/>
          <p:cNvSpPr/>
          <p:nvPr/>
        </p:nvSpPr>
        <p:spPr>
          <a:xfrm>
            <a:off x="1060549" y="4686300"/>
            <a:ext cx="2914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Strategischer Fokus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60549" y="5029200"/>
            <a:ext cx="2905125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4F3F1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Ein ganzheitlicher Marketingansatz, der digitale Exzellenz mit authentischer Storytelling verbindet, um eine Community von Artenschützern aufzubauen.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667250" y="457200"/>
            <a:ext cx="3409950" cy="800100"/>
          </a:xfrm>
          <a:custGeom>
            <a:avLst/>
            <a:gdLst/>
            <a:ahLst/>
            <a:cxnLst/>
            <a:rect l="l" t="t" r="r" b="b"/>
            <a:pathLst>
              <a:path w="3409950" h="800100">
                <a:moveTo>
                  <a:pt x="38100" y="0"/>
                </a:moveTo>
                <a:lnTo>
                  <a:pt x="3333748" y="0"/>
                </a:lnTo>
                <a:cubicBezTo>
                  <a:pt x="3375833" y="0"/>
                  <a:pt x="3409950" y="34117"/>
                  <a:pt x="3409950" y="76202"/>
                </a:cubicBezTo>
                <a:lnTo>
                  <a:pt x="3409950" y="723898"/>
                </a:lnTo>
                <a:cubicBezTo>
                  <a:pt x="3409950" y="765983"/>
                  <a:pt x="3375833" y="800100"/>
                  <a:pt x="333374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667250" y="457200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1" name="Shape 9"/>
          <p:cNvSpPr/>
          <p:nvPr/>
        </p:nvSpPr>
        <p:spPr>
          <a:xfrm>
            <a:off x="4838700" y="628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2" name="Text 10"/>
          <p:cNvSpPr/>
          <p:nvPr/>
        </p:nvSpPr>
        <p:spPr>
          <a:xfrm>
            <a:off x="4791075" y="6286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448300" y="609600"/>
            <a:ext cx="1695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Markenpositionierung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448300" y="876300"/>
            <a:ext cx="1685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Mission &amp; DNA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8401050" y="457200"/>
            <a:ext cx="3409950" cy="800100"/>
          </a:xfrm>
          <a:custGeom>
            <a:avLst/>
            <a:gdLst/>
            <a:ahLst/>
            <a:cxnLst/>
            <a:rect l="l" t="t" r="r" b="b"/>
            <a:pathLst>
              <a:path w="3409950" h="800100">
                <a:moveTo>
                  <a:pt x="38100" y="0"/>
                </a:moveTo>
                <a:lnTo>
                  <a:pt x="3333748" y="0"/>
                </a:lnTo>
                <a:cubicBezTo>
                  <a:pt x="3375833" y="0"/>
                  <a:pt x="3409950" y="34117"/>
                  <a:pt x="3409950" y="76202"/>
                </a:cubicBezTo>
                <a:lnTo>
                  <a:pt x="3409950" y="723898"/>
                </a:lnTo>
                <a:cubicBezTo>
                  <a:pt x="3409950" y="765983"/>
                  <a:pt x="3375833" y="800100"/>
                  <a:pt x="333374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8401050" y="457200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7" name="Shape 15"/>
          <p:cNvSpPr/>
          <p:nvPr/>
        </p:nvSpPr>
        <p:spPr>
          <a:xfrm>
            <a:off x="8572500" y="628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8" name="Text 16"/>
          <p:cNvSpPr/>
          <p:nvPr/>
        </p:nvSpPr>
        <p:spPr>
          <a:xfrm>
            <a:off x="8524875" y="6286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182100" y="609600"/>
            <a:ext cx="137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Zielgruppen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182100" y="876300"/>
            <a:ext cx="1362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Cross-Generational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667250" y="1485900"/>
            <a:ext cx="3409950" cy="800100"/>
          </a:xfrm>
          <a:custGeom>
            <a:avLst/>
            <a:gdLst/>
            <a:ahLst/>
            <a:cxnLst/>
            <a:rect l="l" t="t" r="r" b="b"/>
            <a:pathLst>
              <a:path w="3409950" h="800100">
                <a:moveTo>
                  <a:pt x="38100" y="0"/>
                </a:moveTo>
                <a:lnTo>
                  <a:pt x="3333748" y="0"/>
                </a:lnTo>
                <a:cubicBezTo>
                  <a:pt x="3375833" y="0"/>
                  <a:pt x="3409950" y="34117"/>
                  <a:pt x="3409950" y="76202"/>
                </a:cubicBezTo>
                <a:lnTo>
                  <a:pt x="3409950" y="723898"/>
                </a:lnTo>
                <a:cubicBezTo>
                  <a:pt x="3409950" y="765983"/>
                  <a:pt x="3375833" y="800100"/>
                  <a:pt x="333374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4667250" y="1485900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3" name="Shape 21"/>
          <p:cNvSpPr/>
          <p:nvPr/>
        </p:nvSpPr>
        <p:spPr>
          <a:xfrm>
            <a:off x="4838700" y="16573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4" name="Text 22"/>
          <p:cNvSpPr/>
          <p:nvPr/>
        </p:nvSpPr>
        <p:spPr>
          <a:xfrm>
            <a:off x="4791075" y="16573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448300" y="1638300"/>
            <a:ext cx="1400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Marketing-Kanäle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448300" y="1905000"/>
            <a:ext cx="1390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&amp; Offline Mix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8401050" y="1485900"/>
            <a:ext cx="3409950" cy="800100"/>
          </a:xfrm>
          <a:custGeom>
            <a:avLst/>
            <a:gdLst/>
            <a:ahLst/>
            <a:cxnLst/>
            <a:rect l="l" t="t" r="r" b="b"/>
            <a:pathLst>
              <a:path w="3409950" h="800100">
                <a:moveTo>
                  <a:pt x="38100" y="0"/>
                </a:moveTo>
                <a:lnTo>
                  <a:pt x="3333748" y="0"/>
                </a:lnTo>
                <a:cubicBezTo>
                  <a:pt x="3375833" y="0"/>
                  <a:pt x="3409950" y="34117"/>
                  <a:pt x="3409950" y="76202"/>
                </a:cubicBezTo>
                <a:lnTo>
                  <a:pt x="3409950" y="723898"/>
                </a:lnTo>
                <a:cubicBezTo>
                  <a:pt x="3409950" y="765983"/>
                  <a:pt x="3375833" y="800100"/>
                  <a:pt x="333374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8401050" y="1485900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9" name="Shape 27"/>
          <p:cNvSpPr/>
          <p:nvPr/>
        </p:nvSpPr>
        <p:spPr>
          <a:xfrm>
            <a:off x="8572500" y="16573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0" name="Text 28"/>
          <p:cNvSpPr/>
          <p:nvPr/>
        </p:nvSpPr>
        <p:spPr>
          <a:xfrm>
            <a:off x="8524875" y="16573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9182100" y="1638300"/>
            <a:ext cx="1428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Social Media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9182100" y="1905000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Plattform-Strategien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667250" y="2514600"/>
            <a:ext cx="3409950" cy="800100"/>
          </a:xfrm>
          <a:custGeom>
            <a:avLst/>
            <a:gdLst/>
            <a:ahLst/>
            <a:cxnLst/>
            <a:rect l="l" t="t" r="r" b="b"/>
            <a:pathLst>
              <a:path w="3409950" h="800100">
                <a:moveTo>
                  <a:pt x="38100" y="0"/>
                </a:moveTo>
                <a:lnTo>
                  <a:pt x="3333748" y="0"/>
                </a:lnTo>
                <a:cubicBezTo>
                  <a:pt x="3375833" y="0"/>
                  <a:pt x="3409950" y="34117"/>
                  <a:pt x="3409950" y="76202"/>
                </a:cubicBezTo>
                <a:lnTo>
                  <a:pt x="3409950" y="723898"/>
                </a:lnTo>
                <a:cubicBezTo>
                  <a:pt x="3409950" y="765983"/>
                  <a:pt x="3375833" y="800100"/>
                  <a:pt x="333374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4667250" y="2514600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5" name="Shape 33"/>
          <p:cNvSpPr/>
          <p:nvPr/>
        </p:nvSpPr>
        <p:spPr>
          <a:xfrm>
            <a:off x="4838700" y="26860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6" name="Text 34"/>
          <p:cNvSpPr/>
          <p:nvPr/>
        </p:nvSpPr>
        <p:spPr>
          <a:xfrm>
            <a:off x="4791075" y="26860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5448300" y="2667000"/>
            <a:ext cx="1714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 &amp; Storytelling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448300" y="2933700"/>
            <a:ext cx="1704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Emotionale Narrative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8401050" y="2514600"/>
            <a:ext cx="3409950" cy="800100"/>
          </a:xfrm>
          <a:custGeom>
            <a:avLst/>
            <a:gdLst/>
            <a:ahLst/>
            <a:cxnLst/>
            <a:rect l="l" t="t" r="r" b="b"/>
            <a:pathLst>
              <a:path w="3409950" h="800100">
                <a:moveTo>
                  <a:pt x="38100" y="0"/>
                </a:moveTo>
                <a:lnTo>
                  <a:pt x="3333748" y="0"/>
                </a:lnTo>
                <a:cubicBezTo>
                  <a:pt x="3375833" y="0"/>
                  <a:pt x="3409950" y="34117"/>
                  <a:pt x="3409950" y="76202"/>
                </a:cubicBezTo>
                <a:lnTo>
                  <a:pt x="3409950" y="723898"/>
                </a:lnTo>
                <a:cubicBezTo>
                  <a:pt x="3409950" y="765983"/>
                  <a:pt x="3375833" y="800100"/>
                  <a:pt x="333374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40" name="Shape 38"/>
          <p:cNvSpPr/>
          <p:nvPr/>
        </p:nvSpPr>
        <p:spPr>
          <a:xfrm>
            <a:off x="8401050" y="2514600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41" name="Shape 39"/>
          <p:cNvSpPr/>
          <p:nvPr/>
        </p:nvSpPr>
        <p:spPr>
          <a:xfrm>
            <a:off x="8572500" y="26860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42" name="Text 40"/>
          <p:cNvSpPr/>
          <p:nvPr/>
        </p:nvSpPr>
        <p:spPr>
          <a:xfrm>
            <a:off x="8524875" y="26860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9182100" y="2667000"/>
            <a:ext cx="1466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 &amp; Öffentlichkeit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9182100" y="2933700"/>
            <a:ext cx="1457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Earned Media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4667250" y="3543300"/>
            <a:ext cx="3409950" cy="800100"/>
          </a:xfrm>
          <a:custGeom>
            <a:avLst/>
            <a:gdLst/>
            <a:ahLst/>
            <a:cxnLst/>
            <a:rect l="l" t="t" r="r" b="b"/>
            <a:pathLst>
              <a:path w="3409950" h="800100">
                <a:moveTo>
                  <a:pt x="38100" y="0"/>
                </a:moveTo>
                <a:lnTo>
                  <a:pt x="3333748" y="0"/>
                </a:lnTo>
                <a:cubicBezTo>
                  <a:pt x="3375833" y="0"/>
                  <a:pt x="3409950" y="34117"/>
                  <a:pt x="3409950" y="76202"/>
                </a:cubicBezTo>
                <a:lnTo>
                  <a:pt x="3409950" y="723898"/>
                </a:lnTo>
                <a:cubicBezTo>
                  <a:pt x="3409950" y="765983"/>
                  <a:pt x="3375833" y="800100"/>
                  <a:pt x="333374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46" name="Shape 44"/>
          <p:cNvSpPr/>
          <p:nvPr/>
        </p:nvSpPr>
        <p:spPr>
          <a:xfrm>
            <a:off x="4667250" y="3543300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47" name="Shape 45"/>
          <p:cNvSpPr/>
          <p:nvPr/>
        </p:nvSpPr>
        <p:spPr>
          <a:xfrm>
            <a:off x="4838700" y="37147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48" name="Text 46"/>
          <p:cNvSpPr/>
          <p:nvPr/>
        </p:nvSpPr>
        <p:spPr>
          <a:xfrm>
            <a:off x="4791075" y="37147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07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5448300" y="3695700"/>
            <a:ext cx="158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Community Building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5448300" y="3962400"/>
            <a:ext cx="1571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Flywheel Modell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401050" y="3543300"/>
            <a:ext cx="3409950" cy="800100"/>
          </a:xfrm>
          <a:custGeom>
            <a:avLst/>
            <a:gdLst/>
            <a:ahLst/>
            <a:cxnLst/>
            <a:rect l="l" t="t" r="r" b="b"/>
            <a:pathLst>
              <a:path w="3409950" h="800100">
                <a:moveTo>
                  <a:pt x="38100" y="0"/>
                </a:moveTo>
                <a:lnTo>
                  <a:pt x="3333748" y="0"/>
                </a:lnTo>
                <a:cubicBezTo>
                  <a:pt x="3375833" y="0"/>
                  <a:pt x="3409950" y="34117"/>
                  <a:pt x="3409950" y="76202"/>
                </a:cubicBezTo>
                <a:lnTo>
                  <a:pt x="3409950" y="723898"/>
                </a:lnTo>
                <a:cubicBezTo>
                  <a:pt x="3409950" y="765983"/>
                  <a:pt x="3375833" y="800100"/>
                  <a:pt x="333374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52" name="Shape 50"/>
          <p:cNvSpPr/>
          <p:nvPr/>
        </p:nvSpPr>
        <p:spPr>
          <a:xfrm>
            <a:off x="8401050" y="3543300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3" name="Shape 51"/>
          <p:cNvSpPr/>
          <p:nvPr/>
        </p:nvSpPr>
        <p:spPr>
          <a:xfrm>
            <a:off x="8572500" y="37147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4" name="Text 52"/>
          <p:cNvSpPr/>
          <p:nvPr/>
        </p:nvSpPr>
        <p:spPr>
          <a:xfrm>
            <a:off x="8524875" y="37147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08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9182100" y="3695700"/>
            <a:ext cx="1552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Brand Ambassador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9182100" y="3962400"/>
            <a:ext cx="1543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Advocacy Programme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4667250" y="4572000"/>
            <a:ext cx="3409950" cy="800100"/>
          </a:xfrm>
          <a:custGeom>
            <a:avLst/>
            <a:gdLst/>
            <a:ahLst/>
            <a:cxnLst/>
            <a:rect l="l" t="t" r="r" b="b"/>
            <a:pathLst>
              <a:path w="3409950" h="800100">
                <a:moveTo>
                  <a:pt x="38100" y="0"/>
                </a:moveTo>
                <a:lnTo>
                  <a:pt x="3333748" y="0"/>
                </a:lnTo>
                <a:cubicBezTo>
                  <a:pt x="3375833" y="0"/>
                  <a:pt x="3409950" y="34117"/>
                  <a:pt x="3409950" y="76202"/>
                </a:cubicBezTo>
                <a:lnTo>
                  <a:pt x="3409950" y="723898"/>
                </a:lnTo>
                <a:cubicBezTo>
                  <a:pt x="3409950" y="765983"/>
                  <a:pt x="3375833" y="800100"/>
                  <a:pt x="333374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58" name="Shape 56"/>
          <p:cNvSpPr/>
          <p:nvPr/>
        </p:nvSpPr>
        <p:spPr>
          <a:xfrm>
            <a:off x="4667250" y="4572000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9" name="Shape 57"/>
          <p:cNvSpPr/>
          <p:nvPr/>
        </p:nvSpPr>
        <p:spPr>
          <a:xfrm>
            <a:off x="4838700" y="47434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60" name="Text 58"/>
          <p:cNvSpPr/>
          <p:nvPr/>
        </p:nvSpPr>
        <p:spPr>
          <a:xfrm>
            <a:off x="4791075" y="47434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09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5448300" y="4724400"/>
            <a:ext cx="1466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Influencer &amp; Koop.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5448300" y="4991100"/>
            <a:ext cx="1457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Partnerschaften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8401050" y="4572000"/>
            <a:ext cx="3409950" cy="800100"/>
          </a:xfrm>
          <a:custGeom>
            <a:avLst/>
            <a:gdLst/>
            <a:ahLst/>
            <a:cxnLst/>
            <a:rect l="l" t="t" r="r" b="b"/>
            <a:pathLst>
              <a:path w="3409950" h="800100">
                <a:moveTo>
                  <a:pt x="38100" y="0"/>
                </a:moveTo>
                <a:lnTo>
                  <a:pt x="3333748" y="0"/>
                </a:lnTo>
                <a:cubicBezTo>
                  <a:pt x="3375833" y="0"/>
                  <a:pt x="3409950" y="34117"/>
                  <a:pt x="3409950" y="76202"/>
                </a:cubicBezTo>
                <a:lnTo>
                  <a:pt x="3409950" y="723898"/>
                </a:lnTo>
                <a:cubicBezTo>
                  <a:pt x="3409950" y="765983"/>
                  <a:pt x="3375833" y="800100"/>
                  <a:pt x="333374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64" name="Shape 62"/>
          <p:cNvSpPr/>
          <p:nvPr/>
        </p:nvSpPr>
        <p:spPr>
          <a:xfrm>
            <a:off x="8401050" y="4572000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65" name="Shape 63"/>
          <p:cNvSpPr/>
          <p:nvPr/>
        </p:nvSpPr>
        <p:spPr>
          <a:xfrm>
            <a:off x="8572500" y="47434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66" name="Text 64"/>
          <p:cNvSpPr/>
          <p:nvPr/>
        </p:nvSpPr>
        <p:spPr>
          <a:xfrm>
            <a:off x="8524875" y="47434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9182100" y="4724400"/>
            <a:ext cx="1352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Offline Marketing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9182100" y="4991100"/>
            <a:ext cx="1343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Events &amp; Print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4667250" y="5600700"/>
            <a:ext cx="3409950" cy="800100"/>
          </a:xfrm>
          <a:custGeom>
            <a:avLst/>
            <a:gdLst/>
            <a:ahLst/>
            <a:cxnLst/>
            <a:rect l="l" t="t" r="r" b="b"/>
            <a:pathLst>
              <a:path w="3409950" h="800100">
                <a:moveTo>
                  <a:pt x="38100" y="0"/>
                </a:moveTo>
                <a:lnTo>
                  <a:pt x="3333748" y="0"/>
                </a:lnTo>
                <a:cubicBezTo>
                  <a:pt x="3375833" y="0"/>
                  <a:pt x="3409950" y="34117"/>
                  <a:pt x="3409950" y="76202"/>
                </a:cubicBezTo>
                <a:lnTo>
                  <a:pt x="3409950" y="723898"/>
                </a:lnTo>
                <a:cubicBezTo>
                  <a:pt x="3409950" y="765983"/>
                  <a:pt x="3375833" y="800100"/>
                  <a:pt x="333374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70" name="Shape 68"/>
          <p:cNvSpPr/>
          <p:nvPr/>
        </p:nvSpPr>
        <p:spPr>
          <a:xfrm>
            <a:off x="4667250" y="5600700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71" name="Shape 69"/>
          <p:cNvSpPr/>
          <p:nvPr/>
        </p:nvSpPr>
        <p:spPr>
          <a:xfrm>
            <a:off x="4838700" y="5772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72" name="Text 70"/>
          <p:cNvSpPr/>
          <p:nvPr/>
        </p:nvSpPr>
        <p:spPr>
          <a:xfrm>
            <a:off x="4791075" y="57721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11</a:t>
            </a:r>
            <a:endParaRPr lang="en-US" sz="1600" dirty="0"/>
          </a:p>
        </p:txBody>
      </p:sp>
      <p:sp>
        <p:nvSpPr>
          <p:cNvPr id="73" name="Text 71"/>
          <p:cNvSpPr/>
          <p:nvPr/>
        </p:nvSpPr>
        <p:spPr>
          <a:xfrm>
            <a:off x="5448300" y="5753100"/>
            <a:ext cx="1266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Messung &amp; KPIs</a:t>
            </a:r>
            <a:endParaRPr lang="en-US" sz="1600" dirty="0"/>
          </a:p>
        </p:txBody>
      </p:sp>
      <p:sp>
        <p:nvSpPr>
          <p:cNvPr id="74" name="Text 72"/>
          <p:cNvSpPr/>
          <p:nvPr/>
        </p:nvSpPr>
        <p:spPr>
          <a:xfrm>
            <a:off x="5448300" y="6019800"/>
            <a:ext cx="125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Erfolgskontrolle</a:t>
            </a:r>
            <a:endParaRPr lang="en-US" sz="1600" dirty="0"/>
          </a:p>
        </p:txBody>
      </p:sp>
      <p:sp>
        <p:nvSpPr>
          <p:cNvPr id="75" name="Shape 73"/>
          <p:cNvSpPr/>
          <p:nvPr/>
        </p:nvSpPr>
        <p:spPr>
          <a:xfrm>
            <a:off x="8401050" y="5600700"/>
            <a:ext cx="3409950" cy="800100"/>
          </a:xfrm>
          <a:custGeom>
            <a:avLst/>
            <a:gdLst/>
            <a:ahLst/>
            <a:cxnLst/>
            <a:rect l="l" t="t" r="r" b="b"/>
            <a:pathLst>
              <a:path w="3409950" h="800100">
                <a:moveTo>
                  <a:pt x="38100" y="0"/>
                </a:moveTo>
                <a:lnTo>
                  <a:pt x="3333748" y="0"/>
                </a:lnTo>
                <a:cubicBezTo>
                  <a:pt x="3375833" y="0"/>
                  <a:pt x="3409950" y="34117"/>
                  <a:pt x="3409950" y="76202"/>
                </a:cubicBezTo>
                <a:lnTo>
                  <a:pt x="3409950" y="723898"/>
                </a:lnTo>
                <a:cubicBezTo>
                  <a:pt x="3409950" y="765983"/>
                  <a:pt x="3375833" y="800100"/>
                  <a:pt x="333374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76" name="Shape 74"/>
          <p:cNvSpPr/>
          <p:nvPr/>
        </p:nvSpPr>
        <p:spPr>
          <a:xfrm>
            <a:off x="8401050" y="5600700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77" name="Shape 75"/>
          <p:cNvSpPr/>
          <p:nvPr/>
        </p:nvSpPr>
        <p:spPr>
          <a:xfrm>
            <a:off x="8572500" y="5772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78" name="Text 76"/>
          <p:cNvSpPr/>
          <p:nvPr/>
        </p:nvSpPr>
        <p:spPr>
          <a:xfrm>
            <a:off x="8524875" y="57721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12</a:t>
            </a:r>
            <a:endParaRPr lang="en-US" sz="1600" dirty="0"/>
          </a:p>
        </p:txBody>
      </p:sp>
      <p:sp>
        <p:nvSpPr>
          <p:cNvPr id="79" name="Text 77"/>
          <p:cNvSpPr/>
          <p:nvPr/>
        </p:nvSpPr>
        <p:spPr>
          <a:xfrm>
            <a:off x="9182100" y="5753100"/>
            <a:ext cx="121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Roadmap 2025</a:t>
            </a:r>
            <a:endParaRPr lang="en-US" sz="1600" dirty="0"/>
          </a:p>
        </p:txBody>
      </p:sp>
      <p:sp>
        <p:nvSpPr>
          <p:cNvPr id="80" name="Text 78"/>
          <p:cNvSpPr/>
          <p:nvPr/>
        </p:nvSpPr>
        <p:spPr>
          <a:xfrm>
            <a:off x="9182100" y="6019800"/>
            <a:ext cx="1209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90-Tage Plan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40576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spc="90" kern="0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MARKENPOSITIONIERUNG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41719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Die UNSELTEN-DNA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228725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" name="Text 3"/>
          <p:cNvSpPr/>
          <p:nvPr/>
        </p:nvSpPr>
        <p:spPr>
          <a:xfrm>
            <a:off x="381000" y="1419225"/>
            <a:ext cx="40767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UNSELTEN vereint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ungewöhnliche Produkte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mit einem höheren Zweck -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F3A36"/>
                </a:solidFill>
                <a:highlight>
                  <a:srgbClr val="C9A36A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 Artenschutz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Jeder Kauf wird zu einer bewussten Entscheidung für den Erhalt bedrohter Arten.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2390775"/>
            <a:ext cx="4000500" cy="1619250"/>
          </a:xfrm>
          <a:custGeom>
            <a:avLst/>
            <a:gdLst/>
            <a:ahLst/>
            <a:cxnLst/>
            <a:rect l="l" t="t" r="r" b="b"/>
            <a:pathLst>
              <a:path w="4000500" h="1619250">
                <a:moveTo>
                  <a:pt x="76202" y="0"/>
                </a:moveTo>
                <a:lnTo>
                  <a:pt x="3924298" y="0"/>
                </a:lnTo>
                <a:cubicBezTo>
                  <a:pt x="3966383" y="0"/>
                  <a:pt x="4000500" y="34117"/>
                  <a:pt x="4000500" y="76202"/>
                </a:cubicBezTo>
                <a:lnTo>
                  <a:pt x="4000500" y="1543048"/>
                </a:lnTo>
                <a:cubicBezTo>
                  <a:pt x="4000500" y="1585133"/>
                  <a:pt x="3966383" y="1619250"/>
                  <a:pt x="3924298" y="1619250"/>
                </a:cubicBezTo>
                <a:lnTo>
                  <a:pt x="76202" y="1619250"/>
                </a:lnTo>
                <a:cubicBezTo>
                  <a:pt x="34117" y="1619250"/>
                  <a:pt x="0" y="1585133"/>
                  <a:pt x="0" y="154304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7" name="Text 5"/>
          <p:cNvSpPr/>
          <p:nvPr/>
        </p:nvSpPr>
        <p:spPr>
          <a:xfrm>
            <a:off x="609600" y="2619375"/>
            <a:ext cx="3638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9A36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Kernbotschaft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09600" y="3038475"/>
            <a:ext cx="3619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"The Spirit of Unusual - Produkte, die begeistern und gleichzeitig einen messbaren Beitrag zum Artenschutz leisten."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00050" y="4162425"/>
            <a:ext cx="3981450" cy="1485900"/>
          </a:xfrm>
          <a:custGeom>
            <a:avLst/>
            <a:gdLst/>
            <a:ahLst/>
            <a:cxnLst/>
            <a:rect l="l" t="t" r="r" b="b"/>
            <a:pathLst>
              <a:path w="3981450" h="1485900">
                <a:moveTo>
                  <a:pt x="38100" y="0"/>
                </a:moveTo>
                <a:lnTo>
                  <a:pt x="3905253" y="0"/>
                </a:lnTo>
                <a:cubicBezTo>
                  <a:pt x="3947335" y="0"/>
                  <a:pt x="3981450" y="34115"/>
                  <a:pt x="3981450" y="76197"/>
                </a:cubicBezTo>
                <a:lnTo>
                  <a:pt x="3981450" y="1409703"/>
                </a:lnTo>
                <a:cubicBezTo>
                  <a:pt x="3981450" y="1451785"/>
                  <a:pt x="3947335" y="1485900"/>
                  <a:pt x="3905253" y="1485900"/>
                </a:cubicBez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0" name="Shape 8"/>
          <p:cNvSpPr/>
          <p:nvPr/>
        </p:nvSpPr>
        <p:spPr>
          <a:xfrm>
            <a:off x="400050" y="4162425"/>
            <a:ext cx="38100" cy="1485900"/>
          </a:xfrm>
          <a:custGeom>
            <a:avLst/>
            <a:gdLst/>
            <a:ahLst/>
            <a:cxnLst/>
            <a:rect l="l" t="t" r="r" b="b"/>
            <a:pathLst>
              <a:path w="38100" h="1485900">
                <a:moveTo>
                  <a:pt x="38100" y="0"/>
                </a:moveTo>
                <a:lnTo>
                  <a:pt x="38100" y="0"/>
                </a:lnTo>
                <a:lnTo>
                  <a:pt x="38100" y="1485900"/>
                </a:ln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1" name="Text 9"/>
          <p:cNvSpPr/>
          <p:nvPr/>
        </p:nvSpPr>
        <p:spPr>
          <a:xfrm>
            <a:off x="609600" y="4352925"/>
            <a:ext cx="3667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Warum Purpose-Driven Brands gewinnen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09600" y="4791075"/>
            <a:ext cx="609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C9A36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60%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191121" y="4733925"/>
            <a:ext cx="3076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der Verbraucher bevorzugen Marken mit sozialer Verantwortung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09600" y="5267325"/>
            <a:ext cx="3648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Quelle: Harvard Business Review 2023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686300" y="381000"/>
            <a:ext cx="7124700" cy="2514600"/>
          </a:xfrm>
          <a:custGeom>
            <a:avLst/>
            <a:gdLst/>
            <a:ahLst/>
            <a:cxnLst/>
            <a:rect l="l" t="t" r="r" b="b"/>
            <a:pathLst>
              <a:path w="7124700" h="2514600">
                <a:moveTo>
                  <a:pt x="76192" y="0"/>
                </a:moveTo>
                <a:lnTo>
                  <a:pt x="7048508" y="0"/>
                </a:lnTo>
                <a:cubicBezTo>
                  <a:pt x="7090588" y="0"/>
                  <a:pt x="7124700" y="34112"/>
                  <a:pt x="7124700" y="76192"/>
                </a:cubicBezTo>
                <a:lnTo>
                  <a:pt x="7124700" y="2438408"/>
                </a:lnTo>
                <a:cubicBezTo>
                  <a:pt x="7124700" y="2480488"/>
                  <a:pt x="7090588" y="2514600"/>
                  <a:pt x="7048508" y="2514600"/>
                </a:cubicBezTo>
                <a:lnTo>
                  <a:pt x="76192" y="2514600"/>
                </a:lnTo>
                <a:cubicBezTo>
                  <a:pt x="34112" y="2514600"/>
                  <a:pt x="0" y="2480488"/>
                  <a:pt x="0" y="2438408"/>
                </a:cubicBezTo>
                <a:lnTo>
                  <a:pt x="0" y="76192"/>
                </a:lnTo>
                <a:cubicBezTo>
                  <a:pt x="0" y="34141"/>
                  <a:pt x="34141" y="0"/>
                  <a:pt x="7619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900613" y="6096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3421" y="12576"/>
                </a:moveTo>
                <a:cubicBezTo>
                  <a:pt x="45095" y="10306"/>
                  <a:pt x="47774" y="8930"/>
                  <a:pt x="50602" y="8930"/>
                </a:cubicBezTo>
                <a:lnTo>
                  <a:pt x="139898" y="8930"/>
                </a:lnTo>
                <a:cubicBezTo>
                  <a:pt x="142726" y="8930"/>
                  <a:pt x="145405" y="10269"/>
                  <a:pt x="147079" y="12576"/>
                </a:cubicBezTo>
                <a:lnTo>
                  <a:pt x="188751" y="69131"/>
                </a:lnTo>
                <a:cubicBezTo>
                  <a:pt x="191281" y="72554"/>
                  <a:pt x="191021" y="77279"/>
                  <a:pt x="188193" y="80442"/>
                </a:cubicBezTo>
                <a:lnTo>
                  <a:pt x="101873" y="175692"/>
                </a:lnTo>
                <a:cubicBezTo>
                  <a:pt x="100199" y="177552"/>
                  <a:pt x="97780" y="178631"/>
                  <a:pt x="95250" y="178631"/>
                </a:cubicBezTo>
                <a:cubicBezTo>
                  <a:pt x="92720" y="178631"/>
                  <a:pt x="90339" y="177552"/>
                  <a:pt x="88627" y="175692"/>
                </a:cubicBezTo>
                <a:lnTo>
                  <a:pt x="2307" y="80442"/>
                </a:lnTo>
                <a:cubicBezTo>
                  <a:pt x="-558" y="77279"/>
                  <a:pt x="-781" y="72554"/>
                  <a:pt x="1749" y="69131"/>
                </a:cubicBezTo>
                <a:lnTo>
                  <a:pt x="43421" y="12576"/>
                </a:lnTo>
                <a:close/>
                <a:moveTo>
                  <a:pt x="57745" y="27384"/>
                </a:moveTo>
                <a:cubicBezTo>
                  <a:pt x="56517" y="28315"/>
                  <a:pt x="56183" y="29989"/>
                  <a:pt x="56964" y="31291"/>
                </a:cubicBezTo>
                <a:lnTo>
                  <a:pt x="78321" y="66898"/>
                </a:lnTo>
                <a:lnTo>
                  <a:pt x="23552" y="71438"/>
                </a:lnTo>
                <a:cubicBezTo>
                  <a:pt x="22027" y="71549"/>
                  <a:pt x="20836" y="72851"/>
                  <a:pt x="20836" y="74414"/>
                </a:cubicBezTo>
                <a:cubicBezTo>
                  <a:pt x="20836" y="75977"/>
                  <a:pt x="22027" y="77242"/>
                  <a:pt x="23552" y="77391"/>
                </a:cubicBezTo>
                <a:lnTo>
                  <a:pt x="94990" y="83344"/>
                </a:lnTo>
                <a:cubicBezTo>
                  <a:pt x="95138" y="83344"/>
                  <a:pt x="95324" y="83344"/>
                  <a:pt x="95473" y="83344"/>
                </a:cubicBezTo>
                <a:lnTo>
                  <a:pt x="166911" y="77391"/>
                </a:lnTo>
                <a:cubicBezTo>
                  <a:pt x="168436" y="77279"/>
                  <a:pt x="169627" y="75977"/>
                  <a:pt x="169627" y="74414"/>
                </a:cubicBezTo>
                <a:cubicBezTo>
                  <a:pt x="169627" y="72851"/>
                  <a:pt x="168436" y="71586"/>
                  <a:pt x="166911" y="71438"/>
                </a:cubicBezTo>
                <a:lnTo>
                  <a:pt x="112142" y="66861"/>
                </a:lnTo>
                <a:lnTo>
                  <a:pt x="133499" y="31291"/>
                </a:lnTo>
                <a:cubicBezTo>
                  <a:pt x="134280" y="29989"/>
                  <a:pt x="133945" y="28277"/>
                  <a:pt x="132717" y="27384"/>
                </a:cubicBezTo>
                <a:cubicBezTo>
                  <a:pt x="131490" y="26491"/>
                  <a:pt x="129778" y="26640"/>
                  <a:pt x="128736" y="27756"/>
                </a:cubicBezTo>
                <a:lnTo>
                  <a:pt x="95250" y="64071"/>
                </a:lnTo>
                <a:lnTo>
                  <a:pt x="61726" y="27756"/>
                </a:lnTo>
                <a:cubicBezTo>
                  <a:pt x="60685" y="26640"/>
                  <a:pt x="58973" y="26491"/>
                  <a:pt x="57745" y="27384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7" name="Text 15"/>
          <p:cNvSpPr/>
          <p:nvPr/>
        </p:nvSpPr>
        <p:spPr>
          <a:xfrm>
            <a:off x="5114925" y="571500"/>
            <a:ext cx="6600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Alleinstellungsmerkmale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876800" y="10287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4973241" y="111442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0" name="Text 18"/>
          <p:cNvSpPr/>
          <p:nvPr/>
        </p:nvSpPr>
        <p:spPr>
          <a:xfrm>
            <a:off x="5295900" y="990600"/>
            <a:ext cx="5667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Transparenter Impact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295900" y="1257300"/>
            <a:ext cx="5667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Jeder Kauf finanziert konkrete Artenschutzprojekte mit nachvollziehbaren Ergebnissen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876800" y="16383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4973241" y="172402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4" name="Text 22"/>
          <p:cNvSpPr/>
          <p:nvPr/>
        </p:nvSpPr>
        <p:spPr>
          <a:xfrm>
            <a:off x="5295900" y="1600200"/>
            <a:ext cx="5019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Ungewöhnliche Produkte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295900" y="1866900"/>
            <a:ext cx="5019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Einzigartige Designs, die Gespräche starten und Aufmerksamkeit generieren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876800" y="22479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4973241" y="233362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8" name="Text 26"/>
          <p:cNvSpPr/>
          <p:nvPr/>
        </p:nvSpPr>
        <p:spPr>
          <a:xfrm>
            <a:off x="5295900" y="220980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Community-First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295900" y="2476500"/>
            <a:ext cx="481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Kunden werden zu Advocates und Teil einer Bewegung, nicht nur Käufer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686300" y="3048000"/>
            <a:ext cx="2276475" cy="838200"/>
          </a:xfrm>
          <a:custGeom>
            <a:avLst/>
            <a:gdLst/>
            <a:ahLst/>
            <a:cxnLst/>
            <a:rect l="l" t="t" r="r" b="b"/>
            <a:pathLst>
              <a:path w="2276475" h="838200">
                <a:moveTo>
                  <a:pt x="76201" y="0"/>
                </a:moveTo>
                <a:lnTo>
                  <a:pt x="2200274" y="0"/>
                </a:lnTo>
                <a:cubicBezTo>
                  <a:pt x="2242359" y="0"/>
                  <a:pt x="2276475" y="34116"/>
                  <a:pt x="2276475" y="76201"/>
                </a:cubicBezTo>
                <a:lnTo>
                  <a:pt x="2276475" y="761999"/>
                </a:lnTo>
                <a:cubicBezTo>
                  <a:pt x="2276475" y="804084"/>
                  <a:pt x="2242359" y="838200"/>
                  <a:pt x="2200274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C9A36A">
              <a:alpha val="1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5708650" y="3200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7603" y="38889"/>
                </a:moveTo>
                <a:lnTo>
                  <a:pt x="114300" y="48131"/>
                </a:lnTo>
                <a:lnTo>
                  <a:pt x="120997" y="38889"/>
                </a:lnTo>
                <a:cubicBezTo>
                  <a:pt x="132159" y="23440"/>
                  <a:pt x="150108" y="14288"/>
                  <a:pt x="169173" y="14288"/>
                </a:cubicBezTo>
                <a:cubicBezTo>
                  <a:pt x="201990" y="14288"/>
                  <a:pt x="228600" y="40898"/>
                  <a:pt x="228600" y="73715"/>
                </a:cubicBezTo>
                <a:lnTo>
                  <a:pt x="228600" y="74875"/>
                </a:lnTo>
                <a:cubicBezTo>
                  <a:pt x="228600" y="124971"/>
                  <a:pt x="166137" y="183148"/>
                  <a:pt x="133543" y="208017"/>
                </a:cubicBezTo>
                <a:cubicBezTo>
                  <a:pt x="128007" y="212214"/>
                  <a:pt x="121221" y="214313"/>
                  <a:pt x="114300" y="214313"/>
                </a:cubicBezTo>
                <a:cubicBezTo>
                  <a:pt x="107379" y="214313"/>
                  <a:pt x="100548" y="212259"/>
                  <a:pt x="95057" y="208017"/>
                </a:cubicBezTo>
                <a:cubicBezTo>
                  <a:pt x="62463" y="183148"/>
                  <a:pt x="0" y="124971"/>
                  <a:pt x="0" y="74875"/>
                </a:cubicBezTo>
                <a:lnTo>
                  <a:pt x="0" y="73715"/>
                </a:lnTo>
                <a:cubicBezTo>
                  <a:pt x="0" y="40898"/>
                  <a:pt x="26610" y="14288"/>
                  <a:pt x="59427" y="14288"/>
                </a:cubicBezTo>
                <a:cubicBezTo>
                  <a:pt x="78492" y="14288"/>
                  <a:pt x="96441" y="23440"/>
                  <a:pt x="107603" y="38889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2" name="Text 30"/>
          <p:cNvSpPr/>
          <p:nvPr/>
        </p:nvSpPr>
        <p:spPr>
          <a:xfrm>
            <a:off x="4800600" y="3505200"/>
            <a:ext cx="2047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Authentizität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7112000" y="3048000"/>
            <a:ext cx="2276475" cy="838200"/>
          </a:xfrm>
          <a:custGeom>
            <a:avLst/>
            <a:gdLst/>
            <a:ahLst/>
            <a:cxnLst/>
            <a:rect l="l" t="t" r="r" b="b"/>
            <a:pathLst>
              <a:path w="2276475" h="838200">
                <a:moveTo>
                  <a:pt x="76201" y="0"/>
                </a:moveTo>
                <a:lnTo>
                  <a:pt x="2200274" y="0"/>
                </a:lnTo>
                <a:cubicBezTo>
                  <a:pt x="2242359" y="0"/>
                  <a:pt x="2276475" y="34116"/>
                  <a:pt x="2276475" y="76201"/>
                </a:cubicBezTo>
                <a:lnTo>
                  <a:pt x="2276475" y="761999"/>
                </a:lnTo>
                <a:cubicBezTo>
                  <a:pt x="2276475" y="804084"/>
                  <a:pt x="2242359" y="838200"/>
                  <a:pt x="2200274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C9A36A">
              <a:alpha val="10196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8120063" y="32004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28588" y="14288"/>
                </a:moveTo>
                <a:cubicBezTo>
                  <a:pt x="92512" y="14288"/>
                  <a:pt x="63624" y="30718"/>
                  <a:pt x="42595" y="50274"/>
                </a:cubicBezTo>
                <a:cubicBezTo>
                  <a:pt x="21699" y="69696"/>
                  <a:pt x="7724" y="92869"/>
                  <a:pt x="1072" y="108808"/>
                </a:cubicBezTo>
                <a:cubicBezTo>
                  <a:pt x="-402" y="112335"/>
                  <a:pt x="-402" y="116265"/>
                  <a:pt x="1072" y="119792"/>
                </a:cubicBezTo>
                <a:cubicBezTo>
                  <a:pt x="7724" y="135731"/>
                  <a:pt x="21699" y="158948"/>
                  <a:pt x="42595" y="178326"/>
                </a:cubicBezTo>
                <a:cubicBezTo>
                  <a:pt x="63624" y="197837"/>
                  <a:pt x="92512" y="214313"/>
                  <a:pt x="128588" y="214313"/>
                </a:cubicBezTo>
                <a:cubicBezTo>
                  <a:pt x="164663" y="214313"/>
                  <a:pt x="193551" y="197882"/>
                  <a:pt x="214580" y="178326"/>
                </a:cubicBezTo>
                <a:cubicBezTo>
                  <a:pt x="235476" y="158904"/>
                  <a:pt x="249451" y="135731"/>
                  <a:pt x="256103" y="119792"/>
                </a:cubicBezTo>
                <a:cubicBezTo>
                  <a:pt x="257577" y="116265"/>
                  <a:pt x="257577" y="112335"/>
                  <a:pt x="256103" y="108808"/>
                </a:cubicBezTo>
                <a:cubicBezTo>
                  <a:pt x="249451" y="92869"/>
                  <a:pt x="235476" y="69652"/>
                  <a:pt x="214580" y="50274"/>
                </a:cubicBezTo>
                <a:cubicBezTo>
                  <a:pt x="193551" y="30763"/>
                  <a:pt x="164663" y="14287"/>
                  <a:pt x="128588" y="14287"/>
                </a:cubicBezTo>
                <a:close/>
                <a:moveTo>
                  <a:pt x="64294" y="114300"/>
                </a:moveTo>
                <a:cubicBezTo>
                  <a:pt x="64294" y="78815"/>
                  <a:pt x="93103" y="50006"/>
                  <a:pt x="128588" y="50006"/>
                </a:cubicBezTo>
                <a:cubicBezTo>
                  <a:pt x="164072" y="50006"/>
                  <a:pt x="192881" y="78815"/>
                  <a:pt x="192881" y="114300"/>
                </a:cubicBezTo>
                <a:cubicBezTo>
                  <a:pt x="192881" y="149785"/>
                  <a:pt x="164072" y="178594"/>
                  <a:pt x="128588" y="178594"/>
                </a:cubicBezTo>
                <a:cubicBezTo>
                  <a:pt x="93103" y="178594"/>
                  <a:pt x="64294" y="149785"/>
                  <a:pt x="64294" y="114300"/>
                </a:cubicBezTo>
                <a:close/>
                <a:moveTo>
                  <a:pt x="128588" y="85725"/>
                </a:moveTo>
                <a:cubicBezTo>
                  <a:pt x="128588" y="101486"/>
                  <a:pt x="115773" y="114300"/>
                  <a:pt x="100013" y="114300"/>
                </a:cubicBezTo>
                <a:cubicBezTo>
                  <a:pt x="94878" y="114300"/>
                  <a:pt x="90056" y="112961"/>
                  <a:pt x="85859" y="110550"/>
                </a:cubicBezTo>
                <a:cubicBezTo>
                  <a:pt x="85412" y="115416"/>
                  <a:pt x="85814" y="120417"/>
                  <a:pt x="87154" y="125373"/>
                </a:cubicBezTo>
                <a:cubicBezTo>
                  <a:pt x="93271" y="148233"/>
                  <a:pt x="116800" y="161806"/>
                  <a:pt x="139660" y="155689"/>
                </a:cubicBezTo>
                <a:cubicBezTo>
                  <a:pt x="162520" y="149572"/>
                  <a:pt x="176093" y="126043"/>
                  <a:pt x="169977" y="103183"/>
                </a:cubicBezTo>
                <a:cubicBezTo>
                  <a:pt x="164529" y="82778"/>
                  <a:pt x="145197" y="69786"/>
                  <a:pt x="124837" y="71571"/>
                </a:cubicBezTo>
                <a:cubicBezTo>
                  <a:pt x="127203" y="75724"/>
                  <a:pt x="128588" y="80546"/>
                  <a:pt x="128588" y="85725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5" name="Text 33"/>
          <p:cNvSpPr/>
          <p:nvPr/>
        </p:nvSpPr>
        <p:spPr>
          <a:xfrm>
            <a:off x="7226300" y="3505200"/>
            <a:ext cx="2047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Transparenz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9537700" y="3048000"/>
            <a:ext cx="2276475" cy="838200"/>
          </a:xfrm>
          <a:custGeom>
            <a:avLst/>
            <a:gdLst/>
            <a:ahLst/>
            <a:cxnLst/>
            <a:rect l="l" t="t" r="r" b="b"/>
            <a:pathLst>
              <a:path w="2276475" h="838200">
                <a:moveTo>
                  <a:pt x="76201" y="0"/>
                </a:moveTo>
                <a:lnTo>
                  <a:pt x="2200274" y="0"/>
                </a:lnTo>
                <a:cubicBezTo>
                  <a:pt x="2242359" y="0"/>
                  <a:pt x="2276475" y="34116"/>
                  <a:pt x="2276475" y="76201"/>
                </a:cubicBezTo>
                <a:lnTo>
                  <a:pt x="2276475" y="761999"/>
                </a:lnTo>
                <a:cubicBezTo>
                  <a:pt x="2276475" y="804084"/>
                  <a:pt x="2242359" y="838200"/>
                  <a:pt x="2200274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C9A36A">
              <a:alpha val="1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10545763" y="32004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24837" y="13841"/>
                </a:moveTo>
                <a:cubicBezTo>
                  <a:pt x="118542" y="5135"/>
                  <a:pt x="108451" y="0"/>
                  <a:pt x="97735" y="0"/>
                </a:cubicBezTo>
                <a:cubicBezTo>
                  <a:pt x="79251" y="0"/>
                  <a:pt x="64294" y="14957"/>
                  <a:pt x="64294" y="33442"/>
                </a:cubicBezTo>
                <a:lnTo>
                  <a:pt x="64294" y="34513"/>
                </a:lnTo>
                <a:cubicBezTo>
                  <a:pt x="64294" y="63267"/>
                  <a:pt x="100905" y="94074"/>
                  <a:pt x="118854" y="107424"/>
                </a:cubicBezTo>
                <a:cubicBezTo>
                  <a:pt x="124658" y="111755"/>
                  <a:pt x="132472" y="111755"/>
                  <a:pt x="138276" y="107424"/>
                </a:cubicBezTo>
                <a:cubicBezTo>
                  <a:pt x="156225" y="94030"/>
                  <a:pt x="192837" y="63267"/>
                  <a:pt x="192837" y="34513"/>
                </a:cubicBezTo>
                <a:lnTo>
                  <a:pt x="192837" y="33442"/>
                </a:lnTo>
                <a:cubicBezTo>
                  <a:pt x="192837" y="14957"/>
                  <a:pt x="177879" y="0"/>
                  <a:pt x="159395" y="0"/>
                </a:cubicBezTo>
                <a:cubicBezTo>
                  <a:pt x="148679" y="0"/>
                  <a:pt x="138589" y="5135"/>
                  <a:pt x="132293" y="13841"/>
                </a:cubicBezTo>
                <a:lnTo>
                  <a:pt x="128588" y="19065"/>
                </a:lnTo>
                <a:lnTo>
                  <a:pt x="124837" y="13841"/>
                </a:lnTo>
                <a:close/>
                <a:moveTo>
                  <a:pt x="48801" y="152474"/>
                </a:moveTo>
                <a:lnTo>
                  <a:pt x="29781" y="171450"/>
                </a:lnTo>
                <a:lnTo>
                  <a:pt x="14288" y="171450"/>
                </a:lnTo>
                <a:cubicBezTo>
                  <a:pt x="6385" y="171450"/>
                  <a:pt x="0" y="177835"/>
                  <a:pt x="0" y="185738"/>
                </a:cubicBezTo>
                <a:lnTo>
                  <a:pt x="0" y="214313"/>
                </a:lnTo>
                <a:cubicBezTo>
                  <a:pt x="0" y="222215"/>
                  <a:pt x="6385" y="228600"/>
                  <a:pt x="14288" y="228600"/>
                </a:cubicBezTo>
                <a:lnTo>
                  <a:pt x="157386" y="228600"/>
                </a:lnTo>
                <a:cubicBezTo>
                  <a:pt x="170334" y="228600"/>
                  <a:pt x="182969" y="224448"/>
                  <a:pt x="193417" y="216768"/>
                </a:cubicBezTo>
                <a:lnTo>
                  <a:pt x="249942" y="175111"/>
                </a:lnTo>
                <a:cubicBezTo>
                  <a:pt x="257889" y="169262"/>
                  <a:pt x="259586" y="158100"/>
                  <a:pt x="253737" y="150153"/>
                </a:cubicBezTo>
                <a:cubicBezTo>
                  <a:pt x="247888" y="142205"/>
                  <a:pt x="236726" y="140509"/>
                  <a:pt x="228779" y="146358"/>
                </a:cubicBezTo>
                <a:lnTo>
                  <a:pt x="175290" y="185738"/>
                </a:lnTo>
                <a:lnTo>
                  <a:pt x="125016" y="185738"/>
                </a:lnTo>
                <a:cubicBezTo>
                  <a:pt x="119077" y="185738"/>
                  <a:pt x="114300" y="180960"/>
                  <a:pt x="114300" y="175022"/>
                </a:cubicBezTo>
                <a:cubicBezTo>
                  <a:pt x="114300" y="169084"/>
                  <a:pt x="119077" y="164306"/>
                  <a:pt x="125016" y="164306"/>
                </a:cubicBezTo>
                <a:lnTo>
                  <a:pt x="157163" y="164306"/>
                </a:lnTo>
                <a:cubicBezTo>
                  <a:pt x="165065" y="164306"/>
                  <a:pt x="171450" y="157922"/>
                  <a:pt x="171450" y="150019"/>
                </a:cubicBezTo>
                <a:cubicBezTo>
                  <a:pt x="171450" y="142116"/>
                  <a:pt x="165065" y="135731"/>
                  <a:pt x="157163" y="135731"/>
                </a:cubicBezTo>
                <a:lnTo>
                  <a:pt x="89208" y="135731"/>
                </a:lnTo>
                <a:cubicBezTo>
                  <a:pt x="74072" y="135731"/>
                  <a:pt x="59516" y="141759"/>
                  <a:pt x="48801" y="152474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8" name="Text 36"/>
          <p:cNvSpPr/>
          <p:nvPr/>
        </p:nvSpPr>
        <p:spPr>
          <a:xfrm>
            <a:off x="9652000" y="3505200"/>
            <a:ext cx="2047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686300" y="4038600"/>
            <a:ext cx="7124700" cy="2438400"/>
          </a:xfrm>
          <a:custGeom>
            <a:avLst/>
            <a:gdLst/>
            <a:ahLst/>
            <a:cxnLst/>
            <a:rect l="l" t="t" r="r" b="b"/>
            <a:pathLst>
              <a:path w="7124700" h="2438400">
                <a:moveTo>
                  <a:pt x="76200" y="0"/>
                </a:moveTo>
                <a:lnTo>
                  <a:pt x="7048500" y="0"/>
                </a:lnTo>
                <a:cubicBezTo>
                  <a:pt x="7090556" y="0"/>
                  <a:pt x="7124700" y="34144"/>
                  <a:pt x="7124700" y="76200"/>
                </a:cubicBezTo>
                <a:lnTo>
                  <a:pt x="7124700" y="2362200"/>
                </a:lnTo>
                <a:cubicBezTo>
                  <a:pt x="7124700" y="2404256"/>
                  <a:pt x="7090556" y="2438400"/>
                  <a:pt x="7048500" y="2438400"/>
                </a:cubicBezTo>
                <a:lnTo>
                  <a:pt x="76200" y="2438400"/>
                </a:lnTo>
                <a:cubicBezTo>
                  <a:pt x="34144" y="2438400"/>
                  <a:pt x="0" y="2404256"/>
                  <a:pt x="0" y="2362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40" name="Text 38"/>
          <p:cNvSpPr/>
          <p:nvPr/>
        </p:nvSpPr>
        <p:spPr>
          <a:xfrm>
            <a:off x="4876800" y="4695825"/>
            <a:ext cx="6838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Marktposition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4876800" y="5076825"/>
            <a:ext cx="68199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UNSELTEN positioniert sich im wachsenden Markt der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Conscious Consumer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Konsumenten, die bewusst einkaufen und dabei Werte wie Nachhaltigkeit und soziale Verantwortung priorisieren. Die Marke verbindet dabei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F3A36"/>
                </a:solidFill>
                <a:highlight>
                  <a:srgbClr val="C9A36A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Lifestyle-Produkte mit konkretem ökologischem Impact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6099" y="336099"/>
            <a:ext cx="11570216" cy="1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94" b="1" spc="79" kern="0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ZIELGRUPPEN-ANALYSE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6099" y="537759"/>
            <a:ext cx="11671046" cy="3360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82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Cross-Generational Strategie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36099" y="941078"/>
            <a:ext cx="11587021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Jede Generation erfordert eine maßgeschneiderte Ansprache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36099" y="1293982"/>
            <a:ext cx="5688480" cy="2134230"/>
          </a:xfrm>
          <a:custGeom>
            <a:avLst/>
            <a:gdLst/>
            <a:ahLst/>
            <a:cxnLst/>
            <a:rect l="l" t="t" r="r" b="b"/>
            <a:pathLst>
              <a:path w="5688480" h="2134230">
                <a:moveTo>
                  <a:pt x="33610" y="0"/>
                </a:moveTo>
                <a:lnTo>
                  <a:pt x="5654870" y="0"/>
                </a:lnTo>
                <a:cubicBezTo>
                  <a:pt x="5673432" y="0"/>
                  <a:pt x="5688480" y="15048"/>
                  <a:pt x="5688480" y="33610"/>
                </a:cubicBezTo>
                <a:lnTo>
                  <a:pt x="5688480" y="2067002"/>
                </a:lnTo>
                <a:cubicBezTo>
                  <a:pt x="5688480" y="2104131"/>
                  <a:pt x="5658381" y="2134230"/>
                  <a:pt x="5621251" y="2134230"/>
                </a:cubicBezTo>
                <a:lnTo>
                  <a:pt x="67228" y="2134230"/>
                </a:lnTo>
                <a:cubicBezTo>
                  <a:pt x="30099" y="2134230"/>
                  <a:pt x="0" y="2104131"/>
                  <a:pt x="0" y="2067002"/>
                </a:cubicBez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207" dist="8402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36099" y="1293982"/>
            <a:ext cx="5688480" cy="33610"/>
          </a:xfrm>
          <a:custGeom>
            <a:avLst/>
            <a:gdLst/>
            <a:ahLst/>
            <a:cxnLst/>
            <a:rect l="l" t="t" r="r" b="b"/>
            <a:pathLst>
              <a:path w="5688480" h="33610">
                <a:moveTo>
                  <a:pt x="33610" y="0"/>
                </a:moveTo>
                <a:lnTo>
                  <a:pt x="5654870" y="0"/>
                </a:lnTo>
                <a:cubicBezTo>
                  <a:pt x="5673432" y="0"/>
                  <a:pt x="5688480" y="15048"/>
                  <a:pt x="5688480" y="33610"/>
                </a:cubicBezTo>
                <a:lnTo>
                  <a:pt x="5688480" y="33610"/>
                </a:lnTo>
                <a:lnTo>
                  <a:pt x="0" y="33610"/>
                </a:ln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7" name="Shape 5"/>
          <p:cNvSpPr/>
          <p:nvPr/>
        </p:nvSpPr>
        <p:spPr>
          <a:xfrm>
            <a:off x="504149" y="1478837"/>
            <a:ext cx="403319" cy="403319"/>
          </a:xfrm>
          <a:custGeom>
            <a:avLst/>
            <a:gdLst/>
            <a:ahLst/>
            <a:cxnLst/>
            <a:rect l="l" t="t" r="r" b="b"/>
            <a:pathLst>
              <a:path w="403319" h="403319">
                <a:moveTo>
                  <a:pt x="201660" y="0"/>
                </a:moveTo>
                <a:lnTo>
                  <a:pt x="201660" y="0"/>
                </a:lnTo>
                <a:cubicBezTo>
                  <a:pt x="312958" y="0"/>
                  <a:pt x="403319" y="90361"/>
                  <a:pt x="403319" y="201660"/>
                </a:cubicBezTo>
                <a:lnTo>
                  <a:pt x="403319" y="201660"/>
                </a:lnTo>
                <a:cubicBezTo>
                  <a:pt x="403319" y="312958"/>
                  <a:pt x="312958" y="403319"/>
                  <a:pt x="201660" y="403319"/>
                </a:cubicBezTo>
                <a:lnTo>
                  <a:pt x="201660" y="403319"/>
                </a:lnTo>
                <a:cubicBezTo>
                  <a:pt x="90361" y="403319"/>
                  <a:pt x="0" y="312958"/>
                  <a:pt x="0" y="201660"/>
                </a:cubicBezTo>
                <a:lnTo>
                  <a:pt x="0" y="201660"/>
                </a:lnTo>
                <a:cubicBezTo>
                  <a:pt x="0" y="90361"/>
                  <a:pt x="90361" y="0"/>
                  <a:pt x="20166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8" name="Text 6"/>
          <p:cNvSpPr/>
          <p:nvPr/>
        </p:nvSpPr>
        <p:spPr>
          <a:xfrm>
            <a:off x="462136" y="1478837"/>
            <a:ext cx="487344" cy="40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23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08298" y="1478837"/>
            <a:ext cx="655394" cy="2352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3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Gen Z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08298" y="1714106"/>
            <a:ext cx="630186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18-25 Jahre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04149" y="1982986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Kanäle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04149" y="2184645"/>
            <a:ext cx="420124" cy="201660"/>
          </a:xfrm>
          <a:custGeom>
            <a:avLst/>
            <a:gdLst/>
            <a:ahLst/>
            <a:cxnLst/>
            <a:rect l="l" t="t" r="r" b="b"/>
            <a:pathLst>
              <a:path w="420124" h="201660">
                <a:moveTo>
                  <a:pt x="33611" y="0"/>
                </a:moveTo>
                <a:lnTo>
                  <a:pt x="386513" y="0"/>
                </a:lnTo>
                <a:cubicBezTo>
                  <a:pt x="405076" y="0"/>
                  <a:pt x="420124" y="15048"/>
                  <a:pt x="420124" y="33611"/>
                </a:cubicBezTo>
                <a:lnTo>
                  <a:pt x="420124" y="168049"/>
                </a:lnTo>
                <a:cubicBezTo>
                  <a:pt x="420124" y="186612"/>
                  <a:pt x="405076" y="201660"/>
                  <a:pt x="386513" y="201660"/>
                </a:cubicBezTo>
                <a:lnTo>
                  <a:pt x="33611" y="201660"/>
                </a:lnTo>
                <a:cubicBezTo>
                  <a:pt x="15060" y="201660"/>
                  <a:pt x="0" y="186599"/>
                  <a:pt x="0" y="168049"/>
                </a:cubicBezTo>
                <a:lnTo>
                  <a:pt x="0" y="33611"/>
                </a:lnTo>
                <a:cubicBezTo>
                  <a:pt x="0" y="15060"/>
                  <a:pt x="15060" y="0"/>
                  <a:pt x="3361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04149" y="2184645"/>
            <a:ext cx="470539" cy="201660"/>
          </a:xfrm>
          <a:prstGeom prst="rect">
            <a:avLst/>
          </a:prstGeom>
          <a:noFill/>
          <a:ln/>
        </p:spPr>
        <p:txBody>
          <a:bodyPr wrap="square" lIns="67220" tIns="33610" rIns="67220" bIns="33610" rtlCol="0" anchor="ctr"/>
          <a:lstStyle/>
          <a:p>
            <a:pPr>
              <a:lnSpc>
                <a:spcPct val="110000"/>
              </a:lnSpc>
            </a:pPr>
            <a:r>
              <a:rPr lang="en-US" sz="79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TikTok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954644" y="2184645"/>
            <a:ext cx="571369" cy="201660"/>
          </a:xfrm>
          <a:custGeom>
            <a:avLst/>
            <a:gdLst/>
            <a:ahLst/>
            <a:cxnLst/>
            <a:rect l="l" t="t" r="r" b="b"/>
            <a:pathLst>
              <a:path w="571369" h="201660">
                <a:moveTo>
                  <a:pt x="33611" y="0"/>
                </a:moveTo>
                <a:lnTo>
                  <a:pt x="537758" y="0"/>
                </a:lnTo>
                <a:cubicBezTo>
                  <a:pt x="556321" y="0"/>
                  <a:pt x="571369" y="15048"/>
                  <a:pt x="571369" y="33611"/>
                </a:cubicBezTo>
                <a:lnTo>
                  <a:pt x="571369" y="168049"/>
                </a:lnTo>
                <a:cubicBezTo>
                  <a:pt x="571369" y="186612"/>
                  <a:pt x="556321" y="201660"/>
                  <a:pt x="537758" y="201660"/>
                </a:cubicBezTo>
                <a:lnTo>
                  <a:pt x="33611" y="201660"/>
                </a:lnTo>
                <a:cubicBezTo>
                  <a:pt x="15060" y="201660"/>
                  <a:pt x="0" y="186599"/>
                  <a:pt x="0" y="168049"/>
                </a:cubicBezTo>
                <a:lnTo>
                  <a:pt x="0" y="33611"/>
                </a:lnTo>
                <a:cubicBezTo>
                  <a:pt x="0" y="15060"/>
                  <a:pt x="15060" y="0"/>
                  <a:pt x="3361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954644" y="2184645"/>
            <a:ext cx="621784" cy="201660"/>
          </a:xfrm>
          <a:prstGeom prst="rect">
            <a:avLst/>
          </a:prstGeom>
          <a:noFill/>
          <a:ln/>
        </p:spPr>
        <p:txBody>
          <a:bodyPr wrap="square" lIns="67220" tIns="33610" rIns="67220" bIns="33610" rtlCol="0" anchor="ctr"/>
          <a:lstStyle/>
          <a:p>
            <a:pPr>
              <a:lnSpc>
                <a:spcPct val="110000"/>
              </a:lnSpc>
            </a:pPr>
            <a:r>
              <a:rPr lang="en-US" sz="79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Instagram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555509" y="2184645"/>
            <a:ext cx="823443" cy="201660"/>
          </a:xfrm>
          <a:custGeom>
            <a:avLst/>
            <a:gdLst/>
            <a:ahLst/>
            <a:cxnLst/>
            <a:rect l="l" t="t" r="r" b="b"/>
            <a:pathLst>
              <a:path w="823443" h="201660">
                <a:moveTo>
                  <a:pt x="33611" y="0"/>
                </a:moveTo>
                <a:lnTo>
                  <a:pt x="789833" y="0"/>
                </a:lnTo>
                <a:cubicBezTo>
                  <a:pt x="808395" y="0"/>
                  <a:pt x="823443" y="15048"/>
                  <a:pt x="823443" y="33611"/>
                </a:cubicBezTo>
                <a:lnTo>
                  <a:pt x="823443" y="168049"/>
                </a:lnTo>
                <a:cubicBezTo>
                  <a:pt x="823443" y="186612"/>
                  <a:pt x="808395" y="201660"/>
                  <a:pt x="789833" y="201660"/>
                </a:cubicBezTo>
                <a:lnTo>
                  <a:pt x="33611" y="201660"/>
                </a:lnTo>
                <a:cubicBezTo>
                  <a:pt x="15060" y="201660"/>
                  <a:pt x="0" y="186599"/>
                  <a:pt x="0" y="168049"/>
                </a:cubicBezTo>
                <a:lnTo>
                  <a:pt x="0" y="33611"/>
                </a:lnTo>
                <a:cubicBezTo>
                  <a:pt x="0" y="15060"/>
                  <a:pt x="15060" y="0"/>
                  <a:pt x="3361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555509" y="2184645"/>
            <a:ext cx="873858" cy="201660"/>
          </a:xfrm>
          <a:prstGeom prst="rect">
            <a:avLst/>
          </a:prstGeom>
          <a:noFill/>
          <a:ln/>
        </p:spPr>
        <p:txBody>
          <a:bodyPr wrap="square" lIns="67220" tIns="33610" rIns="67220" bIns="33610" rtlCol="0" anchor="ctr"/>
          <a:lstStyle/>
          <a:p>
            <a:pPr>
              <a:lnSpc>
                <a:spcPct val="110000"/>
              </a:lnSpc>
            </a:pPr>
            <a:r>
              <a:rPr lang="en-US" sz="79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YouTube Shorts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04149" y="2453524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Kommunikation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04149" y="2655184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Visuell, authentisch, Werte-orientiert, Influencer-gesteuert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04149" y="2890453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Kaufmotivation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4149" y="3092113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Impact-Storytelling, Trend-Partizipation, Community-Zugehörigkeit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161820" y="1293982"/>
            <a:ext cx="5688480" cy="2134230"/>
          </a:xfrm>
          <a:custGeom>
            <a:avLst/>
            <a:gdLst/>
            <a:ahLst/>
            <a:cxnLst/>
            <a:rect l="l" t="t" r="r" b="b"/>
            <a:pathLst>
              <a:path w="5688480" h="2134230">
                <a:moveTo>
                  <a:pt x="33610" y="0"/>
                </a:moveTo>
                <a:lnTo>
                  <a:pt x="5654870" y="0"/>
                </a:lnTo>
                <a:cubicBezTo>
                  <a:pt x="5673432" y="0"/>
                  <a:pt x="5688480" y="15048"/>
                  <a:pt x="5688480" y="33610"/>
                </a:cubicBezTo>
                <a:lnTo>
                  <a:pt x="5688480" y="2067002"/>
                </a:lnTo>
                <a:cubicBezTo>
                  <a:pt x="5688480" y="2104131"/>
                  <a:pt x="5658381" y="2134230"/>
                  <a:pt x="5621251" y="2134230"/>
                </a:cubicBezTo>
                <a:lnTo>
                  <a:pt x="67228" y="2134230"/>
                </a:lnTo>
                <a:cubicBezTo>
                  <a:pt x="30099" y="2134230"/>
                  <a:pt x="0" y="2104131"/>
                  <a:pt x="0" y="2067002"/>
                </a:cubicBez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207" dist="8402" dir="5400000">
              <a:srgbClr val="000000">
                <a:alpha val="10196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161820" y="1293982"/>
            <a:ext cx="5688480" cy="33610"/>
          </a:xfrm>
          <a:custGeom>
            <a:avLst/>
            <a:gdLst/>
            <a:ahLst/>
            <a:cxnLst/>
            <a:rect l="l" t="t" r="r" b="b"/>
            <a:pathLst>
              <a:path w="5688480" h="33610">
                <a:moveTo>
                  <a:pt x="33610" y="0"/>
                </a:moveTo>
                <a:lnTo>
                  <a:pt x="5654870" y="0"/>
                </a:lnTo>
                <a:cubicBezTo>
                  <a:pt x="5673432" y="0"/>
                  <a:pt x="5688480" y="15048"/>
                  <a:pt x="5688480" y="33610"/>
                </a:cubicBezTo>
                <a:lnTo>
                  <a:pt x="5688480" y="33610"/>
                </a:lnTo>
                <a:lnTo>
                  <a:pt x="0" y="33610"/>
                </a:ln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24" name="Shape 22"/>
          <p:cNvSpPr/>
          <p:nvPr/>
        </p:nvSpPr>
        <p:spPr>
          <a:xfrm>
            <a:off x="6329869" y="1478837"/>
            <a:ext cx="403319" cy="403319"/>
          </a:xfrm>
          <a:custGeom>
            <a:avLst/>
            <a:gdLst/>
            <a:ahLst/>
            <a:cxnLst/>
            <a:rect l="l" t="t" r="r" b="b"/>
            <a:pathLst>
              <a:path w="403319" h="403319">
                <a:moveTo>
                  <a:pt x="201660" y="0"/>
                </a:moveTo>
                <a:lnTo>
                  <a:pt x="201660" y="0"/>
                </a:lnTo>
                <a:cubicBezTo>
                  <a:pt x="312958" y="0"/>
                  <a:pt x="403319" y="90361"/>
                  <a:pt x="403319" y="201660"/>
                </a:cubicBezTo>
                <a:lnTo>
                  <a:pt x="403319" y="201660"/>
                </a:lnTo>
                <a:cubicBezTo>
                  <a:pt x="403319" y="312958"/>
                  <a:pt x="312958" y="403319"/>
                  <a:pt x="201660" y="403319"/>
                </a:cubicBezTo>
                <a:lnTo>
                  <a:pt x="201660" y="403319"/>
                </a:lnTo>
                <a:cubicBezTo>
                  <a:pt x="90361" y="403319"/>
                  <a:pt x="0" y="312958"/>
                  <a:pt x="0" y="201660"/>
                </a:cubicBezTo>
                <a:lnTo>
                  <a:pt x="0" y="201660"/>
                </a:lnTo>
                <a:cubicBezTo>
                  <a:pt x="0" y="90361"/>
                  <a:pt x="90361" y="0"/>
                  <a:pt x="201660" y="0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25" name="Text 23"/>
          <p:cNvSpPr/>
          <p:nvPr/>
        </p:nvSpPr>
        <p:spPr>
          <a:xfrm>
            <a:off x="6292058" y="1478837"/>
            <a:ext cx="478941" cy="40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834018" y="1478837"/>
            <a:ext cx="823443" cy="2352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3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Millennials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834018" y="1714106"/>
            <a:ext cx="798236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26-40 Jahre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329869" y="1982986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Kanäle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329869" y="2184645"/>
            <a:ext cx="571369" cy="201660"/>
          </a:xfrm>
          <a:custGeom>
            <a:avLst/>
            <a:gdLst/>
            <a:ahLst/>
            <a:cxnLst/>
            <a:rect l="l" t="t" r="r" b="b"/>
            <a:pathLst>
              <a:path w="571369" h="201660">
                <a:moveTo>
                  <a:pt x="33611" y="0"/>
                </a:moveTo>
                <a:lnTo>
                  <a:pt x="537758" y="0"/>
                </a:lnTo>
                <a:cubicBezTo>
                  <a:pt x="556321" y="0"/>
                  <a:pt x="571369" y="15048"/>
                  <a:pt x="571369" y="33611"/>
                </a:cubicBezTo>
                <a:lnTo>
                  <a:pt x="571369" y="168049"/>
                </a:lnTo>
                <a:cubicBezTo>
                  <a:pt x="571369" y="186612"/>
                  <a:pt x="556321" y="201660"/>
                  <a:pt x="537758" y="201660"/>
                </a:cubicBezTo>
                <a:lnTo>
                  <a:pt x="33611" y="201660"/>
                </a:lnTo>
                <a:cubicBezTo>
                  <a:pt x="15060" y="201660"/>
                  <a:pt x="0" y="186599"/>
                  <a:pt x="0" y="168049"/>
                </a:cubicBezTo>
                <a:lnTo>
                  <a:pt x="0" y="33611"/>
                </a:lnTo>
                <a:cubicBezTo>
                  <a:pt x="0" y="15060"/>
                  <a:pt x="15060" y="0"/>
                  <a:pt x="3361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6329869" y="2184645"/>
            <a:ext cx="621784" cy="201660"/>
          </a:xfrm>
          <a:prstGeom prst="rect">
            <a:avLst/>
          </a:prstGeom>
          <a:noFill/>
          <a:ln/>
        </p:spPr>
        <p:txBody>
          <a:bodyPr wrap="square" lIns="67220" tIns="33610" rIns="67220" bIns="33610" rtlCol="0" anchor="ctr"/>
          <a:lstStyle/>
          <a:p>
            <a:pPr>
              <a:lnSpc>
                <a:spcPct val="110000"/>
              </a:lnSpc>
            </a:pPr>
            <a:r>
              <a:rPr lang="en-US" sz="79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Instagram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930734" y="2184645"/>
            <a:ext cx="520954" cy="201660"/>
          </a:xfrm>
          <a:custGeom>
            <a:avLst/>
            <a:gdLst/>
            <a:ahLst/>
            <a:cxnLst/>
            <a:rect l="l" t="t" r="r" b="b"/>
            <a:pathLst>
              <a:path w="520954" h="201660">
                <a:moveTo>
                  <a:pt x="33611" y="0"/>
                </a:moveTo>
                <a:lnTo>
                  <a:pt x="487343" y="0"/>
                </a:lnTo>
                <a:cubicBezTo>
                  <a:pt x="505906" y="0"/>
                  <a:pt x="520954" y="15048"/>
                  <a:pt x="520954" y="33611"/>
                </a:cubicBezTo>
                <a:lnTo>
                  <a:pt x="520954" y="168049"/>
                </a:lnTo>
                <a:cubicBezTo>
                  <a:pt x="520954" y="186612"/>
                  <a:pt x="505906" y="201660"/>
                  <a:pt x="487343" y="201660"/>
                </a:cubicBezTo>
                <a:lnTo>
                  <a:pt x="33611" y="201660"/>
                </a:lnTo>
                <a:cubicBezTo>
                  <a:pt x="15060" y="201660"/>
                  <a:pt x="0" y="186599"/>
                  <a:pt x="0" y="168049"/>
                </a:cubicBezTo>
                <a:lnTo>
                  <a:pt x="0" y="33611"/>
                </a:lnTo>
                <a:cubicBezTo>
                  <a:pt x="0" y="15060"/>
                  <a:pt x="15060" y="0"/>
                  <a:pt x="3361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32" name="Text 30"/>
          <p:cNvSpPr/>
          <p:nvPr/>
        </p:nvSpPr>
        <p:spPr>
          <a:xfrm>
            <a:off x="6930734" y="2184645"/>
            <a:ext cx="571369" cy="201660"/>
          </a:xfrm>
          <a:prstGeom prst="rect">
            <a:avLst/>
          </a:prstGeom>
          <a:noFill/>
          <a:ln/>
        </p:spPr>
        <p:txBody>
          <a:bodyPr wrap="square" lIns="67220" tIns="33610" rIns="67220" bIns="33610" rtlCol="0" anchor="ctr"/>
          <a:lstStyle/>
          <a:p>
            <a:pPr>
              <a:lnSpc>
                <a:spcPct val="110000"/>
              </a:lnSpc>
            </a:pPr>
            <a:r>
              <a:rPr lang="en-US" sz="79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YouTube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7485998" y="2184645"/>
            <a:ext cx="554564" cy="201660"/>
          </a:xfrm>
          <a:custGeom>
            <a:avLst/>
            <a:gdLst/>
            <a:ahLst/>
            <a:cxnLst/>
            <a:rect l="l" t="t" r="r" b="b"/>
            <a:pathLst>
              <a:path w="554564" h="201660">
                <a:moveTo>
                  <a:pt x="33611" y="0"/>
                </a:moveTo>
                <a:lnTo>
                  <a:pt x="520953" y="0"/>
                </a:lnTo>
                <a:cubicBezTo>
                  <a:pt x="539516" y="0"/>
                  <a:pt x="554564" y="15048"/>
                  <a:pt x="554564" y="33611"/>
                </a:cubicBezTo>
                <a:lnTo>
                  <a:pt x="554564" y="168049"/>
                </a:lnTo>
                <a:cubicBezTo>
                  <a:pt x="554564" y="186612"/>
                  <a:pt x="539516" y="201660"/>
                  <a:pt x="520953" y="201660"/>
                </a:cubicBezTo>
                <a:lnTo>
                  <a:pt x="33611" y="201660"/>
                </a:lnTo>
                <a:cubicBezTo>
                  <a:pt x="15060" y="201660"/>
                  <a:pt x="0" y="186599"/>
                  <a:pt x="0" y="168049"/>
                </a:cubicBezTo>
                <a:lnTo>
                  <a:pt x="0" y="33611"/>
                </a:lnTo>
                <a:cubicBezTo>
                  <a:pt x="0" y="15060"/>
                  <a:pt x="15060" y="0"/>
                  <a:pt x="3361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7485998" y="2184645"/>
            <a:ext cx="604979" cy="201660"/>
          </a:xfrm>
          <a:prstGeom prst="rect">
            <a:avLst/>
          </a:prstGeom>
          <a:noFill/>
          <a:ln/>
        </p:spPr>
        <p:txBody>
          <a:bodyPr wrap="square" lIns="67220" tIns="33610" rIns="67220" bIns="33610" rtlCol="0" anchor="ctr"/>
          <a:lstStyle/>
          <a:p>
            <a:pPr>
              <a:lnSpc>
                <a:spcPct val="110000"/>
              </a:lnSpc>
            </a:pPr>
            <a:r>
              <a:rPr lang="en-US" sz="79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Facebook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329869" y="2453524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Kommunikation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329869" y="2655184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Reviews, Convenience, Online-Kauf, Qualitätsfokus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329869" y="2890453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Kaufmotivation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329869" y="3092113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Bequemlichkeit, Qualität, sozialer Impact, Markentreue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336099" y="3579457"/>
            <a:ext cx="5688480" cy="2134230"/>
          </a:xfrm>
          <a:custGeom>
            <a:avLst/>
            <a:gdLst/>
            <a:ahLst/>
            <a:cxnLst/>
            <a:rect l="l" t="t" r="r" b="b"/>
            <a:pathLst>
              <a:path w="5688480" h="2134230">
                <a:moveTo>
                  <a:pt x="33610" y="0"/>
                </a:moveTo>
                <a:lnTo>
                  <a:pt x="5654870" y="0"/>
                </a:lnTo>
                <a:cubicBezTo>
                  <a:pt x="5673432" y="0"/>
                  <a:pt x="5688480" y="15048"/>
                  <a:pt x="5688480" y="33610"/>
                </a:cubicBezTo>
                <a:lnTo>
                  <a:pt x="5688480" y="2067002"/>
                </a:lnTo>
                <a:cubicBezTo>
                  <a:pt x="5688480" y="2104131"/>
                  <a:pt x="5658381" y="2134230"/>
                  <a:pt x="5621251" y="2134230"/>
                </a:cubicBezTo>
                <a:lnTo>
                  <a:pt x="67228" y="2134230"/>
                </a:lnTo>
                <a:cubicBezTo>
                  <a:pt x="30099" y="2134230"/>
                  <a:pt x="0" y="2104131"/>
                  <a:pt x="0" y="2067002"/>
                </a:cubicBez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207" dist="8402" dir="5400000">
              <a:srgbClr val="000000">
                <a:alpha val="10196"/>
              </a:srgbClr>
            </a:outerShdw>
          </a:effectLst>
        </p:spPr>
      </p:sp>
      <p:sp>
        <p:nvSpPr>
          <p:cNvPr id="40" name="Shape 38"/>
          <p:cNvSpPr/>
          <p:nvPr/>
        </p:nvSpPr>
        <p:spPr>
          <a:xfrm>
            <a:off x="336099" y="3579457"/>
            <a:ext cx="5688480" cy="33610"/>
          </a:xfrm>
          <a:custGeom>
            <a:avLst/>
            <a:gdLst/>
            <a:ahLst/>
            <a:cxnLst/>
            <a:rect l="l" t="t" r="r" b="b"/>
            <a:pathLst>
              <a:path w="5688480" h="33610">
                <a:moveTo>
                  <a:pt x="33610" y="0"/>
                </a:moveTo>
                <a:lnTo>
                  <a:pt x="5654870" y="0"/>
                </a:lnTo>
                <a:cubicBezTo>
                  <a:pt x="5673432" y="0"/>
                  <a:pt x="5688480" y="15048"/>
                  <a:pt x="5688480" y="33610"/>
                </a:cubicBezTo>
                <a:lnTo>
                  <a:pt x="5688480" y="33610"/>
                </a:lnTo>
                <a:lnTo>
                  <a:pt x="0" y="33610"/>
                </a:ln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41" name="Shape 39"/>
          <p:cNvSpPr/>
          <p:nvPr/>
        </p:nvSpPr>
        <p:spPr>
          <a:xfrm>
            <a:off x="504149" y="3764312"/>
            <a:ext cx="403319" cy="403319"/>
          </a:xfrm>
          <a:custGeom>
            <a:avLst/>
            <a:gdLst/>
            <a:ahLst/>
            <a:cxnLst/>
            <a:rect l="l" t="t" r="r" b="b"/>
            <a:pathLst>
              <a:path w="403319" h="403319">
                <a:moveTo>
                  <a:pt x="201660" y="0"/>
                </a:moveTo>
                <a:lnTo>
                  <a:pt x="201660" y="0"/>
                </a:lnTo>
                <a:cubicBezTo>
                  <a:pt x="312958" y="0"/>
                  <a:pt x="403319" y="90361"/>
                  <a:pt x="403319" y="201660"/>
                </a:cubicBezTo>
                <a:lnTo>
                  <a:pt x="403319" y="201660"/>
                </a:lnTo>
                <a:cubicBezTo>
                  <a:pt x="403319" y="312958"/>
                  <a:pt x="312958" y="403319"/>
                  <a:pt x="201660" y="403319"/>
                </a:cubicBezTo>
                <a:lnTo>
                  <a:pt x="201660" y="403319"/>
                </a:lnTo>
                <a:cubicBezTo>
                  <a:pt x="90361" y="403319"/>
                  <a:pt x="0" y="312958"/>
                  <a:pt x="0" y="201660"/>
                </a:cubicBezTo>
                <a:lnTo>
                  <a:pt x="0" y="201660"/>
                </a:lnTo>
                <a:cubicBezTo>
                  <a:pt x="0" y="90361"/>
                  <a:pt x="90361" y="0"/>
                  <a:pt x="201660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42" name="Text 40"/>
          <p:cNvSpPr/>
          <p:nvPr/>
        </p:nvSpPr>
        <p:spPr>
          <a:xfrm>
            <a:off x="466338" y="3764312"/>
            <a:ext cx="478941" cy="40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X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1008298" y="3764312"/>
            <a:ext cx="655394" cy="2352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3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Gen X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008298" y="3999581"/>
            <a:ext cx="630186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41-56 Jahre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504149" y="4268460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Kanäle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504149" y="4470120"/>
            <a:ext cx="554564" cy="201660"/>
          </a:xfrm>
          <a:custGeom>
            <a:avLst/>
            <a:gdLst/>
            <a:ahLst/>
            <a:cxnLst/>
            <a:rect l="l" t="t" r="r" b="b"/>
            <a:pathLst>
              <a:path w="554564" h="201660">
                <a:moveTo>
                  <a:pt x="33611" y="0"/>
                </a:moveTo>
                <a:lnTo>
                  <a:pt x="520953" y="0"/>
                </a:lnTo>
                <a:cubicBezTo>
                  <a:pt x="539516" y="0"/>
                  <a:pt x="554564" y="15048"/>
                  <a:pt x="554564" y="33611"/>
                </a:cubicBezTo>
                <a:lnTo>
                  <a:pt x="554564" y="168049"/>
                </a:lnTo>
                <a:cubicBezTo>
                  <a:pt x="554564" y="186612"/>
                  <a:pt x="539516" y="201660"/>
                  <a:pt x="520953" y="201660"/>
                </a:cubicBezTo>
                <a:lnTo>
                  <a:pt x="33611" y="201660"/>
                </a:lnTo>
                <a:cubicBezTo>
                  <a:pt x="15060" y="201660"/>
                  <a:pt x="0" y="186599"/>
                  <a:pt x="0" y="168049"/>
                </a:cubicBezTo>
                <a:lnTo>
                  <a:pt x="0" y="33611"/>
                </a:lnTo>
                <a:cubicBezTo>
                  <a:pt x="0" y="15060"/>
                  <a:pt x="15060" y="0"/>
                  <a:pt x="33611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47" name="Text 45"/>
          <p:cNvSpPr/>
          <p:nvPr/>
        </p:nvSpPr>
        <p:spPr>
          <a:xfrm>
            <a:off x="504149" y="4470120"/>
            <a:ext cx="604979" cy="201660"/>
          </a:xfrm>
          <a:prstGeom prst="rect">
            <a:avLst/>
          </a:prstGeom>
          <a:noFill/>
          <a:ln/>
        </p:spPr>
        <p:txBody>
          <a:bodyPr wrap="square" lIns="67220" tIns="33610" rIns="67220" bIns="33610" rtlCol="0" anchor="ctr"/>
          <a:lstStyle/>
          <a:p>
            <a:pPr>
              <a:lnSpc>
                <a:spcPct val="110000"/>
              </a:lnSpc>
            </a:pPr>
            <a:r>
              <a:rPr lang="en-US" sz="79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Facebook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1092323" y="4470120"/>
            <a:ext cx="504149" cy="201660"/>
          </a:xfrm>
          <a:custGeom>
            <a:avLst/>
            <a:gdLst/>
            <a:ahLst/>
            <a:cxnLst/>
            <a:rect l="l" t="t" r="r" b="b"/>
            <a:pathLst>
              <a:path w="504149" h="201660">
                <a:moveTo>
                  <a:pt x="33611" y="0"/>
                </a:moveTo>
                <a:lnTo>
                  <a:pt x="470538" y="0"/>
                </a:lnTo>
                <a:cubicBezTo>
                  <a:pt x="489101" y="0"/>
                  <a:pt x="504149" y="15048"/>
                  <a:pt x="504149" y="33611"/>
                </a:cubicBezTo>
                <a:lnTo>
                  <a:pt x="504149" y="168049"/>
                </a:lnTo>
                <a:cubicBezTo>
                  <a:pt x="504149" y="186612"/>
                  <a:pt x="489101" y="201660"/>
                  <a:pt x="470538" y="201660"/>
                </a:cubicBezTo>
                <a:lnTo>
                  <a:pt x="33611" y="201660"/>
                </a:lnTo>
                <a:cubicBezTo>
                  <a:pt x="15060" y="201660"/>
                  <a:pt x="0" y="186599"/>
                  <a:pt x="0" y="168049"/>
                </a:cubicBezTo>
                <a:lnTo>
                  <a:pt x="0" y="33611"/>
                </a:lnTo>
                <a:cubicBezTo>
                  <a:pt x="0" y="15060"/>
                  <a:pt x="15060" y="0"/>
                  <a:pt x="33611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49" name="Text 47"/>
          <p:cNvSpPr/>
          <p:nvPr/>
        </p:nvSpPr>
        <p:spPr>
          <a:xfrm>
            <a:off x="1092323" y="4470120"/>
            <a:ext cx="554564" cy="201660"/>
          </a:xfrm>
          <a:prstGeom prst="rect">
            <a:avLst/>
          </a:prstGeom>
          <a:noFill/>
          <a:ln/>
        </p:spPr>
        <p:txBody>
          <a:bodyPr wrap="square" lIns="67220" tIns="33610" rIns="67220" bIns="33610" rtlCol="0" anchor="ctr"/>
          <a:lstStyle/>
          <a:p>
            <a:pPr>
              <a:lnSpc>
                <a:spcPct val="110000"/>
              </a:lnSpc>
            </a:pPr>
            <a:r>
              <a:rPr lang="en-US" sz="79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LinkedIn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1627543" y="4470120"/>
            <a:ext cx="420124" cy="201660"/>
          </a:xfrm>
          <a:custGeom>
            <a:avLst/>
            <a:gdLst/>
            <a:ahLst/>
            <a:cxnLst/>
            <a:rect l="l" t="t" r="r" b="b"/>
            <a:pathLst>
              <a:path w="420124" h="201660">
                <a:moveTo>
                  <a:pt x="33611" y="0"/>
                </a:moveTo>
                <a:lnTo>
                  <a:pt x="386513" y="0"/>
                </a:lnTo>
                <a:cubicBezTo>
                  <a:pt x="405076" y="0"/>
                  <a:pt x="420124" y="15048"/>
                  <a:pt x="420124" y="33611"/>
                </a:cubicBezTo>
                <a:lnTo>
                  <a:pt x="420124" y="168049"/>
                </a:lnTo>
                <a:cubicBezTo>
                  <a:pt x="420124" y="186612"/>
                  <a:pt x="405076" y="201660"/>
                  <a:pt x="386513" y="201660"/>
                </a:cubicBezTo>
                <a:lnTo>
                  <a:pt x="33611" y="201660"/>
                </a:lnTo>
                <a:cubicBezTo>
                  <a:pt x="15060" y="201660"/>
                  <a:pt x="0" y="186599"/>
                  <a:pt x="0" y="168049"/>
                </a:cubicBezTo>
                <a:lnTo>
                  <a:pt x="0" y="33611"/>
                </a:lnTo>
                <a:cubicBezTo>
                  <a:pt x="0" y="15060"/>
                  <a:pt x="15060" y="0"/>
                  <a:pt x="33611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51" name="Text 49"/>
          <p:cNvSpPr/>
          <p:nvPr/>
        </p:nvSpPr>
        <p:spPr>
          <a:xfrm>
            <a:off x="1627543" y="4470120"/>
            <a:ext cx="470539" cy="201660"/>
          </a:xfrm>
          <a:prstGeom prst="rect">
            <a:avLst/>
          </a:prstGeom>
          <a:noFill/>
          <a:ln/>
        </p:spPr>
        <p:txBody>
          <a:bodyPr wrap="square" lIns="67220" tIns="33610" rIns="67220" bIns="33610" rtlCol="0" anchor="ctr"/>
          <a:lstStyle/>
          <a:p>
            <a:pPr>
              <a:lnSpc>
                <a:spcPct val="110000"/>
              </a:lnSpc>
            </a:pPr>
            <a:r>
              <a:rPr lang="en-US" sz="79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E-Mail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504149" y="4738999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Kommunikation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504149" y="4940659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Privacy-bewusst, direkt, Markentreue, fundierte Information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504149" y="5175928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Kaufmotivation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504149" y="5377588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Qualität, Datenschutz, bewährte Marken, praktischer Nutzen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161820" y="3579457"/>
            <a:ext cx="5688480" cy="2134230"/>
          </a:xfrm>
          <a:custGeom>
            <a:avLst/>
            <a:gdLst/>
            <a:ahLst/>
            <a:cxnLst/>
            <a:rect l="l" t="t" r="r" b="b"/>
            <a:pathLst>
              <a:path w="5688480" h="2134230">
                <a:moveTo>
                  <a:pt x="33610" y="0"/>
                </a:moveTo>
                <a:lnTo>
                  <a:pt x="5654870" y="0"/>
                </a:lnTo>
                <a:cubicBezTo>
                  <a:pt x="5673432" y="0"/>
                  <a:pt x="5688480" y="15048"/>
                  <a:pt x="5688480" y="33610"/>
                </a:cubicBezTo>
                <a:lnTo>
                  <a:pt x="5688480" y="2067002"/>
                </a:lnTo>
                <a:cubicBezTo>
                  <a:pt x="5688480" y="2104131"/>
                  <a:pt x="5658381" y="2134230"/>
                  <a:pt x="5621251" y="2134230"/>
                </a:cubicBezTo>
                <a:lnTo>
                  <a:pt x="67228" y="2134230"/>
                </a:lnTo>
                <a:cubicBezTo>
                  <a:pt x="30099" y="2134230"/>
                  <a:pt x="0" y="2104131"/>
                  <a:pt x="0" y="2067002"/>
                </a:cubicBez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207" dist="8402" dir="5400000">
              <a:srgbClr val="000000">
                <a:alpha val="10196"/>
              </a:srgbClr>
            </a:outerShdw>
          </a:effectLst>
        </p:spPr>
      </p:sp>
      <p:sp>
        <p:nvSpPr>
          <p:cNvPr id="57" name="Shape 55"/>
          <p:cNvSpPr/>
          <p:nvPr/>
        </p:nvSpPr>
        <p:spPr>
          <a:xfrm>
            <a:off x="6161820" y="3579457"/>
            <a:ext cx="5688480" cy="33610"/>
          </a:xfrm>
          <a:custGeom>
            <a:avLst/>
            <a:gdLst/>
            <a:ahLst/>
            <a:cxnLst/>
            <a:rect l="l" t="t" r="r" b="b"/>
            <a:pathLst>
              <a:path w="5688480" h="33610">
                <a:moveTo>
                  <a:pt x="33610" y="0"/>
                </a:moveTo>
                <a:lnTo>
                  <a:pt x="5654870" y="0"/>
                </a:lnTo>
                <a:cubicBezTo>
                  <a:pt x="5673432" y="0"/>
                  <a:pt x="5688480" y="15048"/>
                  <a:pt x="5688480" y="33610"/>
                </a:cubicBezTo>
                <a:lnTo>
                  <a:pt x="5688480" y="33610"/>
                </a:lnTo>
                <a:lnTo>
                  <a:pt x="0" y="33610"/>
                </a:ln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8" name="Shape 56"/>
          <p:cNvSpPr/>
          <p:nvPr/>
        </p:nvSpPr>
        <p:spPr>
          <a:xfrm>
            <a:off x="6329869" y="3764312"/>
            <a:ext cx="403319" cy="403319"/>
          </a:xfrm>
          <a:custGeom>
            <a:avLst/>
            <a:gdLst/>
            <a:ahLst/>
            <a:cxnLst/>
            <a:rect l="l" t="t" r="r" b="b"/>
            <a:pathLst>
              <a:path w="403319" h="403319">
                <a:moveTo>
                  <a:pt x="201660" y="0"/>
                </a:moveTo>
                <a:lnTo>
                  <a:pt x="201660" y="0"/>
                </a:lnTo>
                <a:cubicBezTo>
                  <a:pt x="312958" y="0"/>
                  <a:pt x="403319" y="90361"/>
                  <a:pt x="403319" y="201660"/>
                </a:cubicBezTo>
                <a:lnTo>
                  <a:pt x="403319" y="201660"/>
                </a:lnTo>
                <a:cubicBezTo>
                  <a:pt x="403319" y="312958"/>
                  <a:pt x="312958" y="403319"/>
                  <a:pt x="201660" y="403319"/>
                </a:cubicBezTo>
                <a:lnTo>
                  <a:pt x="201660" y="403319"/>
                </a:lnTo>
                <a:cubicBezTo>
                  <a:pt x="90361" y="403319"/>
                  <a:pt x="0" y="312958"/>
                  <a:pt x="0" y="201660"/>
                </a:cubicBezTo>
                <a:lnTo>
                  <a:pt x="0" y="201660"/>
                </a:lnTo>
                <a:cubicBezTo>
                  <a:pt x="0" y="90361"/>
                  <a:pt x="90361" y="0"/>
                  <a:pt x="20166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9" name="Text 57"/>
          <p:cNvSpPr/>
          <p:nvPr/>
        </p:nvSpPr>
        <p:spPr>
          <a:xfrm>
            <a:off x="6292058" y="3764312"/>
            <a:ext cx="478941" cy="40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1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6834018" y="3764312"/>
            <a:ext cx="663796" cy="2352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3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Boomer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6834018" y="3999581"/>
            <a:ext cx="638589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57-75 Jahre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6329869" y="4268460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Kanäle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6329869" y="4470120"/>
            <a:ext cx="554564" cy="201660"/>
          </a:xfrm>
          <a:custGeom>
            <a:avLst/>
            <a:gdLst/>
            <a:ahLst/>
            <a:cxnLst/>
            <a:rect l="l" t="t" r="r" b="b"/>
            <a:pathLst>
              <a:path w="554564" h="201660">
                <a:moveTo>
                  <a:pt x="33611" y="0"/>
                </a:moveTo>
                <a:lnTo>
                  <a:pt x="520953" y="0"/>
                </a:lnTo>
                <a:cubicBezTo>
                  <a:pt x="539516" y="0"/>
                  <a:pt x="554564" y="15048"/>
                  <a:pt x="554564" y="33611"/>
                </a:cubicBezTo>
                <a:lnTo>
                  <a:pt x="554564" y="168049"/>
                </a:lnTo>
                <a:cubicBezTo>
                  <a:pt x="554564" y="186612"/>
                  <a:pt x="539516" y="201660"/>
                  <a:pt x="520953" y="201660"/>
                </a:cubicBezTo>
                <a:lnTo>
                  <a:pt x="33611" y="201660"/>
                </a:lnTo>
                <a:cubicBezTo>
                  <a:pt x="15060" y="201660"/>
                  <a:pt x="0" y="186599"/>
                  <a:pt x="0" y="168049"/>
                </a:cubicBezTo>
                <a:lnTo>
                  <a:pt x="0" y="33611"/>
                </a:lnTo>
                <a:cubicBezTo>
                  <a:pt x="0" y="15060"/>
                  <a:pt x="15060" y="0"/>
                  <a:pt x="3361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64" name="Text 62"/>
          <p:cNvSpPr/>
          <p:nvPr/>
        </p:nvSpPr>
        <p:spPr>
          <a:xfrm>
            <a:off x="6329869" y="4470120"/>
            <a:ext cx="604979" cy="201660"/>
          </a:xfrm>
          <a:prstGeom prst="rect">
            <a:avLst/>
          </a:prstGeom>
          <a:noFill/>
          <a:ln/>
        </p:spPr>
        <p:txBody>
          <a:bodyPr wrap="square" lIns="67220" tIns="33610" rIns="67220" bIns="33610" rtlCol="0" anchor="ctr"/>
          <a:lstStyle/>
          <a:p>
            <a:pPr>
              <a:lnSpc>
                <a:spcPct val="110000"/>
              </a:lnSpc>
            </a:pPr>
            <a:r>
              <a:rPr lang="en-US" sz="79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Facebook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6918043" y="4470120"/>
            <a:ext cx="336099" cy="201660"/>
          </a:xfrm>
          <a:custGeom>
            <a:avLst/>
            <a:gdLst/>
            <a:ahLst/>
            <a:cxnLst/>
            <a:rect l="l" t="t" r="r" b="b"/>
            <a:pathLst>
              <a:path w="336099" h="201660">
                <a:moveTo>
                  <a:pt x="33611" y="0"/>
                </a:moveTo>
                <a:lnTo>
                  <a:pt x="302489" y="0"/>
                </a:lnTo>
                <a:cubicBezTo>
                  <a:pt x="321051" y="0"/>
                  <a:pt x="336099" y="15048"/>
                  <a:pt x="336099" y="33611"/>
                </a:cubicBezTo>
                <a:lnTo>
                  <a:pt x="336099" y="168049"/>
                </a:lnTo>
                <a:cubicBezTo>
                  <a:pt x="336099" y="186612"/>
                  <a:pt x="321051" y="201660"/>
                  <a:pt x="302489" y="201660"/>
                </a:cubicBezTo>
                <a:lnTo>
                  <a:pt x="33611" y="201660"/>
                </a:lnTo>
                <a:cubicBezTo>
                  <a:pt x="15060" y="201660"/>
                  <a:pt x="0" y="186599"/>
                  <a:pt x="0" y="168049"/>
                </a:cubicBezTo>
                <a:lnTo>
                  <a:pt x="0" y="33611"/>
                </a:lnTo>
                <a:cubicBezTo>
                  <a:pt x="0" y="15060"/>
                  <a:pt x="15060" y="0"/>
                  <a:pt x="3361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66" name="Text 64"/>
          <p:cNvSpPr/>
          <p:nvPr/>
        </p:nvSpPr>
        <p:spPr>
          <a:xfrm>
            <a:off x="6918043" y="4470120"/>
            <a:ext cx="386514" cy="201660"/>
          </a:xfrm>
          <a:prstGeom prst="rect">
            <a:avLst/>
          </a:prstGeom>
          <a:noFill/>
          <a:ln/>
        </p:spPr>
        <p:txBody>
          <a:bodyPr wrap="square" lIns="67220" tIns="33610" rIns="67220" bIns="33610" rtlCol="0" anchor="ctr"/>
          <a:lstStyle/>
          <a:p>
            <a:pPr>
              <a:lnSpc>
                <a:spcPct val="110000"/>
              </a:lnSpc>
            </a:pPr>
            <a:r>
              <a:rPr lang="en-US" sz="79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Print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7284776" y="4470120"/>
            <a:ext cx="252074" cy="201660"/>
          </a:xfrm>
          <a:custGeom>
            <a:avLst/>
            <a:gdLst/>
            <a:ahLst/>
            <a:cxnLst/>
            <a:rect l="l" t="t" r="r" b="b"/>
            <a:pathLst>
              <a:path w="252074" h="201660">
                <a:moveTo>
                  <a:pt x="33611" y="0"/>
                </a:moveTo>
                <a:lnTo>
                  <a:pt x="218464" y="0"/>
                </a:lnTo>
                <a:cubicBezTo>
                  <a:pt x="237026" y="0"/>
                  <a:pt x="252074" y="15048"/>
                  <a:pt x="252074" y="33611"/>
                </a:cubicBezTo>
                <a:lnTo>
                  <a:pt x="252074" y="168049"/>
                </a:lnTo>
                <a:cubicBezTo>
                  <a:pt x="252074" y="186612"/>
                  <a:pt x="237026" y="201660"/>
                  <a:pt x="218464" y="201660"/>
                </a:cubicBezTo>
                <a:lnTo>
                  <a:pt x="33611" y="201660"/>
                </a:lnTo>
                <a:cubicBezTo>
                  <a:pt x="15060" y="201660"/>
                  <a:pt x="0" y="186599"/>
                  <a:pt x="0" y="168049"/>
                </a:cubicBezTo>
                <a:lnTo>
                  <a:pt x="0" y="33611"/>
                </a:lnTo>
                <a:cubicBezTo>
                  <a:pt x="0" y="15060"/>
                  <a:pt x="15060" y="0"/>
                  <a:pt x="3361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68" name="Text 66"/>
          <p:cNvSpPr/>
          <p:nvPr/>
        </p:nvSpPr>
        <p:spPr>
          <a:xfrm>
            <a:off x="7284776" y="4470120"/>
            <a:ext cx="302489" cy="201660"/>
          </a:xfrm>
          <a:prstGeom prst="rect">
            <a:avLst/>
          </a:prstGeom>
          <a:noFill/>
          <a:ln/>
        </p:spPr>
        <p:txBody>
          <a:bodyPr wrap="square" lIns="67220" tIns="33610" rIns="67220" bIns="33610" rtlCol="0" anchor="ctr"/>
          <a:lstStyle/>
          <a:p>
            <a:pPr>
              <a:lnSpc>
                <a:spcPct val="110000"/>
              </a:lnSpc>
            </a:pPr>
            <a:r>
              <a:rPr lang="en-US" sz="79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TV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6329869" y="4738999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Kommunikation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6329869" y="4940659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Traditionelle Medien, persönlicher Service, Vertrauen</a:t>
            </a:r>
            <a:endParaRPr lang="en-US" sz="1600" dirty="0"/>
          </a:p>
        </p:txBody>
      </p:sp>
      <p:sp>
        <p:nvSpPr>
          <p:cNvPr id="71" name="Text 69"/>
          <p:cNvSpPr/>
          <p:nvPr/>
        </p:nvSpPr>
        <p:spPr>
          <a:xfrm>
            <a:off x="6329869" y="5175928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Kaufmotivation</a:t>
            </a:r>
            <a:endParaRPr lang="en-US" sz="1600" dirty="0"/>
          </a:p>
        </p:txBody>
      </p:sp>
      <p:sp>
        <p:nvSpPr>
          <p:cNvPr id="72" name="Text 70"/>
          <p:cNvSpPr/>
          <p:nvPr/>
        </p:nvSpPr>
        <p:spPr>
          <a:xfrm>
            <a:off x="6329869" y="5377588"/>
            <a:ext cx="54111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Premium-Qualität, persönliche Beratung, etablierte Marken</a:t>
            </a:r>
            <a:endParaRPr lang="en-US" sz="1600" dirty="0"/>
          </a:p>
        </p:txBody>
      </p:sp>
      <p:sp>
        <p:nvSpPr>
          <p:cNvPr id="73" name="Shape 71"/>
          <p:cNvSpPr/>
          <p:nvPr/>
        </p:nvSpPr>
        <p:spPr>
          <a:xfrm>
            <a:off x="336099" y="5848127"/>
            <a:ext cx="11519802" cy="470539"/>
          </a:xfrm>
          <a:custGeom>
            <a:avLst/>
            <a:gdLst/>
            <a:ahLst/>
            <a:cxnLst/>
            <a:rect l="l" t="t" r="r" b="b"/>
            <a:pathLst>
              <a:path w="11519802" h="470539">
                <a:moveTo>
                  <a:pt x="67221" y="0"/>
                </a:moveTo>
                <a:lnTo>
                  <a:pt x="11452580" y="0"/>
                </a:lnTo>
                <a:cubicBezTo>
                  <a:pt x="11489706" y="0"/>
                  <a:pt x="11519802" y="30096"/>
                  <a:pt x="11519802" y="67221"/>
                </a:cubicBezTo>
                <a:lnTo>
                  <a:pt x="11519802" y="403318"/>
                </a:lnTo>
                <a:cubicBezTo>
                  <a:pt x="11519802" y="440443"/>
                  <a:pt x="11489706" y="470539"/>
                  <a:pt x="11452580" y="470539"/>
                </a:cubicBezTo>
                <a:lnTo>
                  <a:pt x="67221" y="470539"/>
                </a:lnTo>
                <a:cubicBezTo>
                  <a:pt x="30121" y="470539"/>
                  <a:pt x="0" y="440418"/>
                  <a:pt x="0" y="403318"/>
                </a:cubicBezTo>
                <a:lnTo>
                  <a:pt x="0" y="67221"/>
                </a:lnTo>
                <a:cubicBezTo>
                  <a:pt x="0" y="30121"/>
                  <a:pt x="30121" y="0"/>
                  <a:pt x="67221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74" name="Shape 72"/>
          <p:cNvSpPr/>
          <p:nvPr/>
        </p:nvSpPr>
        <p:spPr>
          <a:xfrm>
            <a:off x="512551" y="5999371"/>
            <a:ext cx="126037" cy="168050"/>
          </a:xfrm>
          <a:custGeom>
            <a:avLst/>
            <a:gdLst/>
            <a:ahLst/>
            <a:cxnLst/>
            <a:rect l="l" t="t" r="r" b="b"/>
            <a:pathLst>
              <a:path w="126037" h="168050">
                <a:moveTo>
                  <a:pt x="96136" y="126037"/>
                </a:moveTo>
                <a:cubicBezTo>
                  <a:pt x="98532" y="118718"/>
                  <a:pt x="103324" y="112088"/>
                  <a:pt x="108740" y="106377"/>
                </a:cubicBezTo>
                <a:cubicBezTo>
                  <a:pt x="119473" y="95086"/>
                  <a:pt x="126037" y="79824"/>
                  <a:pt x="126037" y="63019"/>
                </a:cubicBezTo>
                <a:cubicBezTo>
                  <a:pt x="126037" y="28227"/>
                  <a:pt x="97810" y="0"/>
                  <a:pt x="63019" y="0"/>
                </a:cubicBezTo>
                <a:cubicBezTo>
                  <a:pt x="28227" y="0"/>
                  <a:pt x="0" y="28227"/>
                  <a:pt x="0" y="63019"/>
                </a:cubicBezTo>
                <a:cubicBezTo>
                  <a:pt x="0" y="79824"/>
                  <a:pt x="6564" y="95086"/>
                  <a:pt x="17297" y="106377"/>
                </a:cubicBezTo>
                <a:cubicBezTo>
                  <a:pt x="22713" y="112088"/>
                  <a:pt x="27538" y="118718"/>
                  <a:pt x="29901" y="126037"/>
                </a:cubicBezTo>
                <a:lnTo>
                  <a:pt x="96103" y="126037"/>
                </a:lnTo>
                <a:close/>
                <a:moveTo>
                  <a:pt x="94528" y="141792"/>
                </a:moveTo>
                <a:lnTo>
                  <a:pt x="31509" y="141792"/>
                </a:lnTo>
                <a:lnTo>
                  <a:pt x="31509" y="147043"/>
                </a:lnTo>
                <a:cubicBezTo>
                  <a:pt x="31509" y="161551"/>
                  <a:pt x="43260" y="173301"/>
                  <a:pt x="57767" y="173301"/>
                </a:cubicBezTo>
                <a:lnTo>
                  <a:pt x="68270" y="173301"/>
                </a:lnTo>
                <a:cubicBezTo>
                  <a:pt x="82778" y="173301"/>
                  <a:pt x="94528" y="161551"/>
                  <a:pt x="94528" y="147043"/>
                </a:cubicBezTo>
                <a:lnTo>
                  <a:pt x="94528" y="141792"/>
                </a:lnTo>
                <a:close/>
                <a:moveTo>
                  <a:pt x="60393" y="36761"/>
                </a:moveTo>
                <a:cubicBezTo>
                  <a:pt x="47330" y="36761"/>
                  <a:pt x="36761" y="47330"/>
                  <a:pt x="36761" y="60393"/>
                </a:cubicBezTo>
                <a:cubicBezTo>
                  <a:pt x="36761" y="64758"/>
                  <a:pt x="33249" y="68270"/>
                  <a:pt x="28884" y="68270"/>
                </a:cubicBezTo>
                <a:cubicBezTo>
                  <a:pt x="24518" y="68270"/>
                  <a:pt x="21006" y="64758"/>
                  <a:pt x="21006" y="60393"/>
                </a:cubicBezTo>
                <a:cubicBezTo>
                  <a:pt x="21006" y="38632"/>
                  <a:pt x="38632" y="21006"/>
                  <a:pt x="60393" y="21006"/>
                </a:cubicBezTo>
                <a:cubicBezTo>
                  <a:pt x="64758" y="21006"/>
                  <a:pt x="68270" y="24518"/>
                  <a:pt x="68270" y="28884"/>
                </a:cubicBezTo>
                <a:cubicBezTo>
                  <a:pt x="68270" y="33249"/>
                  <a:pt x="64758" y="36761"/>
                  <a:pt x="60393" y="36761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75" name="Text 73"/>
          <p:cNvSpPr/>
          <p:nvPr/>
        </p:nvSpPr>
        <p:spPr>
          <a:xfrm>
            <a:off x="781431" y="5982567"/>
            <a:ext cx="9780488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Strategischer Insight:</a:t>
            </a:r>
            <a:pPr>
              <a:lnSpc>
                <a:spcPct val="130000"/>
              </a:lnSpc>
            </a:pPr>
            <a:r>
              <a:rPr lang="en-US" sz="1059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Haushalte mit Kindern beschleunigen Technologie-Adoption über Generationen hinweg. Multi-Channel-Ansatz erreicht alle Altersgruppen effektiv.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38671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spc="90" kern="0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MARKETING-KANÄLE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39814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Der Marketing-Mix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228725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" name="Text 3"/>
          <p:cNvSpPr/>
          <p:nvPr/>
        </p:nvSpPr>
        <p:spPr>
          <a:xfrm>
            <a:off x="381000" y="1419225"/>
            <a:ext cx="38862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Eine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strategische Allokation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der Ressourcen maximiert den Impact bei begrenztem Budget. Der Fokus liegt auf digitalen Kanälen mit hoher Reichweite und messbarem ROI.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2638425"/>
            <a:ext cx="3810000" cy="3000375"/>
          </a:xfrm>
          <a:custGeom>
            <a:avLst/>
            <a:gdLst/>
            <a:ahLst/>
            <a:cxnLst/>
            <a:rect l="l" t="t" r="r" b="b"/>
            <a:pathLst>
              <a:path w="3810000" h="3000375">
                <a:moveTo>
                  <a:pt x="76210" y="0"/>
                </a:moveTo>
                <a:lnTo>
                  <a:pt x="3733790" y="0"/>
                </a:lnTo>
                <a:cubicBezTo>
                  <a:pt x="3775880" y="0"/>
                  <a:pt x="3810000" y="34120"/>
                  <a:pt x="3810000" y="76210"/>
                </a:cubicBezTo>
                <a:lnTo>
                  <a:pt x="3810000" y="2924165"/>
                </a:lnTo>
                <a:cubicBezTo>
                  <a:pt x="3810000" y="2966255"/>
                  <a:pt x="3775880" y="3000375"/>
                  <a:pt x="3733790" y="3000375"/>
                </a:cubicBezTo>
                <a:lnTo>
                  <a:pt x="76210" y="3000375"/>
                </a:lnTo>
                <a:cubicBezTo>
                  <a:pt x="34120" y="3000375"/>
                  <a:pt x="0" y="2966255"/>
                  <a:pt x="0" y="2924165"/>
                </a:cubicBezTo>
                <a:lnTo>
                  <a:pt x="0" y="76210"/>
                </a:lnTo>
                <a:cubicBezTo>
                  <a:pt x="0" y="34148"/>
                  <a:pt x="34148" y="0"/>
                  <a:pt x="7621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571500" y="2828925"/>
            <a:ext cx="3514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Budget-Allocations-Mix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1500" y="3248025"/>
            <a:ext cx="1028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Marketing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3731320" y="3248025"/>
            <a:ext cx="333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60%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71500" y="3476625"/>
            <a:ext cx="3429000" cy="76200"/>
          </a:xfrm>
          <a:custGeom>
            <a:avLst/>
            <a:gdLst/>
            <a:ahLst/>
            <a:cxnLst/>
            <a:rect l="l" t="t" r="r" b="b"/>
            <a:pathLst>
              <a:path w="3429000" h="76200">
                <a:moveTo>
                  <a:pt x="38100" y="0"/>
                </a:moveTo>
                <a:lnTo>
                  <a:pt x="3390900" y="0"/>
                </a:lnTo>
                <a:cubicBezTo>
                  <a:pt x="3411928" y="0"/>
                  <a:pt x="3429000" y="17072"/>
                  <a:pt x="3429000" y="38100"/>
                </a:cubicBezTo>
                <a:lnTo>
                  <a:pt x="3429000" y="38100"/>
                </a:lnTo>
                <a:cubicBezTo>
                  <a:pt x="3429000" y="59128"/>
                  <a:pt x="3411928" y="76200"/>
                  <a:pt x="33909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6E4E1"/>
          </a:solidFill>
          <a:ln/>
        </p:spPr>
      </p:sp>
      <p:sp>
        <p:nvSpPr>
          <p:cNvPr id="11" name="Shape 9"/>
          <p:cNvSpPr/>
          <p:nvPr/>
        </p:nvSpPr>
        <p:spPr>
          <a:xfrm>
            <a:off x="571500" y="3476625"/>
            <a:ext cx="2057400" cy="76200"/>
          </a:xfrm>
          <a:custGeom>
            <a:avLst/>
            <a:gdLst/>
            <a:ahLst/>
            <a:cxnLst/>
            <a:rect l="l" t="t" r="r" b="b"/>
            <a:pathLst>
              <a:path w="2057400" h="76200">
                <a:moveTo>
                  <a:pt x="38100" y="0"/>
                </a:moveTo>
                <a:lnTo>
                  <a:pt x="2019300" y="0"/>
                </a:lnTo>
                <a:cubicBezTo>
                  <a:pt x="2040328" y="0"/>
                  <a:pt x="2057400" y="17072"/>
                  <a:pt x="2057400" y="38100"/>
                </a:cubicBezTo>
                <a:lnTo>
                  <a:pt x="2057400" y="38100"/>
                </a:lnTo>
                <a:cubicBezTo>
                  <a:pt x="2057400" y="59128"/>
                  <a:pt x="2040328" y="76200"/>
                  <a:pt x="20193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2" name="Text 10"/>
          <p:cNvSpPr/>
          <p:nvPr/>
        </p:nvSpPr>
        <p:spPr>
          <a:xfrm>
            <a:off x="571500" y="3667125"/>
            <a:ext cx="1362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 &amp; Community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3751759" y="3667125"/>
            <a:ext cx="314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25%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71500" y="3895725"/>
            <a:ext cx="3429000" cy="76200"/>
          </a:xfrm>
          <a:custGeom>
            <a:avLst/>
            <a:gdLst/>
            <a:ahLst/>
            <a:cxnLst/>
            <a:rect l="l" t="t" r="r" b="b"/>
            <a:pathLst>
              <a:path w="3429000" h="76200">
                <a:moveTo>
                  <a:pt x="38100" y="0"/>
                </a:moveTo>
                <a:lnTo>
                  <a:pt x="3390900" y="0"/>
                </a:lnTo>
                <a:cubicBezTo>
                  <a:pt x="3411928" y="0"/>
                  <a:pt x="3429000" y="17072"/>
                  <a:pt x="3429000" y="38100"/>
                </a:cubicBezTo>
                <a:lnTo>
                  <a:pt x="3429000" y="38100"/>
                </a:lnTo>
                <a:cubicBezTo>
                  <a:pt x="3429000" y="59128"/>
                  <a:pt x="3411928" y="76200"/>
                  <a:pt x="33909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6E4E1"/>
          </a:solidFill>
          <a:ln/>
        </p:spPr>
      </p:sp>
      <p:sp>
        <p:nvSpPr>
          <p:cNvPr id="15" name="Shape 13"/>
          <p:cNvSpPr/>
          <p:nvPr/>
        </p:nvSpPr>
        <p:spPr>
          <a:xfrm>
            <a:off x="571500" y="3895725"/>
            <a:ext cx="857250" cy="76200"/>
          </a:xfrm>
          <a:custGeom>
            <a:avLst/>
            <a:gdLst/>
            <a:ahLst/>
            <a:cxnLst/>
            <a:rect l="l" t="t" r="r" b="b"/>
            <a:pathLst>
              <a:path w="857250" h="76200">
                <a:moveTo>
                  <a:pt x="38100" y="0"/>
                </a:moveTo>
                <a:lnTo>
                  <a:pt x="819150" y="0"/>
                </a:lnTo>
                <a:cubicBezTo>
                  <a:pt x="840178" y="0"/>
                  <a:pt x="857250" y="17072"/>
                  <a:pt x="857250" y="38100"/>
                </a:cubicBezTo>
                <a:lnTo>
                  <a:pt x="857250" y="38100"/>
                </a:lnTo>
                <a:cubicBezTo>
                  <a:pt x="857250" y="59128"/>
                  <a:pt x="840178" y="76200"/>
                  <a:pt x="8191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16" name="Text 14"/>
          <p:cNvSpPr/>
          <p:nvPr/>
        </p:nvSpPr>
        <p:spPr>
          <a:xfrm>
            <a:off x="571500" y="4086225"/>
            <a:ext cx="762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Offline &amp; PR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777357" y="4086225"/>
            <a:ext cx="28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15%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71500" y="4314825"/>
            <a:ext cx="3429000" cy="76200"/>
          </a:xfrm>
          <a:custGeom>
            <a:avLst/>
            <a:gdLst/>
            <a:ahLst/>
            <a:cxnLst/>
            <a:rect l="l" t="t" r="r" b="b"/>
            <a:pathLst>
              <a:path w="3429000" h="76200">
                <a:moveTo>
                  <a:pt x="38100" y="0"/>
                </a:moveTo>
                <a:lnTo>
                  <a:pt x="3390900" y="0"/>
                </a:lnTo>
                <a:cubicBezTo>
                  <a:pt x="3411928" y="0"/>
                  <a:pt x="3429000" y="17072"/>
                  <a:pt x="3429000" y="38100"/>
                </a:cubicBezTo>
                <a:lnTo>
                  <a:pt x="3429000" y="38100"/>
                </a:lnTo>
                <a:cubicBezTo>
                  <a:pt x="3429000" y="59128"/>
                  <a:pt x="3411928" y="76200"/>
                  <a:pt x="33909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6E4E1"/>
          </a:solidFill>
          <a:ln/>
        </p:spPr>
      </p:sp>
      <p:sp>
        <p:nvSpPr>
          <p:cNvPr id="19" name="Shape 17"/>
          <p:cNvSpPr/>
          <p:nvPr/>
        </p:nvSpPr>
        <p:spPr>
          <a:xfrm>
            <a:off x="571500" y="4314825"/>
            <a:ext cx="514350" cy="76200"/>
          </a:xfrm>
          <a:custGeom>
            <a:avLst/>
            <a:gdLst/>
            <a:ahLst/>
            <a:cxnLst/>
            <a:rect l="l" t="t" r="r" b="b"/>
            <a:pathLst>
              <a:path w="514350" h="76200">
                <a:moveTo>
                  <a:pt x="38100" y="0"/>
                </a:moveTo>
                <a:lnTo>
                  <a:pt x="476250" y="0"/>
                </a:lnTo>
                <a:cubicBezTo>
                  <a:pt x="497278" y="0"/>
                  <a:pt x="514350" y="17072"/>
                  <a:pt x="514350" y="38100"/>
                </a:cubicBezTo>
                <a:lnTo>
                  <a:pt x="514350" y="38100"/>
                </a:lnTo>
                <a:cubicBezTo>
                  <a:pt x="514350" y="59128"/>
                  <a:pt x="497278" y="76200"/>
                  <a:pt x="4762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20" name="Shape 18"/>
          <p:cNvSpPr/>
          <p:nvPr/>
        </p:nvSpPr>
        <p:spPr>
          <a:xfrm>
            <a:off x="381000" y="5791200"/>
            <a:ext cx="3810000" cy="685800"/>
          </a:xfrm>
          <a:custGeom>
            <a:avLst/>
            <a:gdLst/>
            <a:ahLst/>
            <a:cxnLst/>
            <a:rect l="l" t="t" r="r" b="b"/>
            <a:pathLst>
              <a:path w="3810000" h="685800">
                <a:moveTo>
                  <a:pt x="76199" y="0"/>
                </a:moveTo>
                <a:lnTo>
                  <a:pt x="3733801" y="0"/>
                </a:lnTo>
                <a:cubicBezTo>
                  <a:pt x="3775884" y="0"/>
                  <a:pt x="3810000" y="34116"/>
                  <a:pt x="3810000" y="76199"/>
                </a:cubicBezTo>
                <a:lnTo>
                  <a:pt x="3810000" y="609601"/>
                </a:lnTo>
                <a:cubicBezTo>
                  <a:pt x="3810000" y="651684"/>
                  <a:pt x="3775884" y="685800"/>
                  <a:pt x="37338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C9A36A">
              <a:alpha val="10196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552450" y="5969001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58341" y="41672"/>
                </a:moveTo>
                <a:cubicBezTo>
                  <a:pt x="58341" y="37072"/>
                  <a:pt x="62075" y="33337"/>
                  <a:pt x="66675" y="33337"/>
                </a:cubicBezTo>
                <a:cubicBezTo>
                  <a:pt x="71275" y="33337"/>
                  <a:pt x="75009" y="37072"/>
                  <a:pt x="75009" y="41672"/>
                </a:cubicBezTo>
                <a:cubicBezTo>
                  <a:pt x="75009" y="46272"/>
                  <a:pt x="71275" y="50006"/>
                  <a:pt x="66675" y="50006"/>
                </a:cubicBezTo>
                <a:cubicBezTo>
                  <a:pt x="62075" y="50006"/>
                  <a:pt x="58341" y="46272"/>
                  <a:pt x="58341" y="41672"/>
                </a:cubicBezTo>
                <a:close/>
                <a:moveTo>
                  <a:pt x="56257" y="58341"/>
                </a:moveTo>
                <a:lnTo>
                  <a:pt x="68759" y="58341"/>
                </a:lnTo>
                <a:cubicBezTo>
                  <a:pt x="72223" y="58341"/>
                  <a:pt x="75009" y="61127"/>
                  <a:pt x="75009" y="64591"/>
                </a:cubicBezTo>
                <a:lnTo>
                  <a:pt x="75009" y="87511"/>
                </a:lnTo>
                <a:lnTo>
                  <a:pt x="77093" y="87511"/>
                </a:lnTo>
                <a:cubicBezTo>
                  <a:pt x="80557" y="87511"/>
                  <a:pt x="83344" y="90298"/>
                  <a:pt x="83344" y="93762"/>
                </a:cubicBezTo>
                <a:cubicBezTo>
                  <a:pt x="83344" y="97226"/>
                  <a:pt x="80557" y="100013"/>
                  <a:pt x="77093" y="100013"/>
                </a:cubicBezTo>
                <a:lnTo>
                  <a:pt x="56257" y="100013"/>
                </a:lnTo>
                <a:cubicBezTo>
                  <a:pt x="52793" y="100013"/>
                  <a:pt x="50006" y="97226"/>
                  <a:pt x="50006" y="93762"/>
                </a:cubicBezTo>
                <a:cubicBezTo>
                  <a:pt x="50006" y="90298"/>
                  <a:pt x="52793" y="87511"/>
                  <a:pt x="56257" y="87511"/>
                </a:cubicBezTo>
                <a:lnTo>
                  <a:pt x="62508" y="87511"/>
                </a:lnTo>
                <a:lnTo>
                  <a:pt x="62508" y="70842"/>
                </a:lnTo>
                <a:lnTo>
                  <a:pt x="56257" y="70842"/>
                </a:lnTo>
                <a:cubicBezTo>
                  <a:pt x="52793" y="70842"/>
                  <a:pt x="50006" y="68055"/>
                  <a:pt x="50006" y="64591"/>
                </a:cubicBezTo>
                <a:cubicBezTo>
                  <a:pt x="50006" y="61127"/>
                  <a:pt x="52793" y="58341"/>
                  <a:pt x="56257" y="58341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2" name="Text 20"/>
          <p:cNvSpPr/>
          <p:nvPr/>
        </p:nvSpPr>
        <p:spPr>
          <a:xfrm>
            <a:off x="762000" y="5943600"/>
            <a:ext cx="33432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Empfehlung: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Als Startup initial 60% Digital für schnelle Skalierung und messbare Ergebnisse.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514850" y="381000"/>
            <a:ext cx="2314575" cy="1333500"/>
          </a:xfrm>
          <a:custGeom>
            <a:avLst/>
            <a:gdLst/>
            <a:ahLst/>
            <a:cxnLst/>
            <a:rect l="l" t="t" r="r" b="b"/>
            <a:pathLst>
              <a:path w="2314575" h="1333500">
                <a:moveTo>
                  <a:pt x="38100" y="0"/>
                </a:moveTo>
                <a:lnTo>
                  <a:pt x="2238379" y="0"/>
                </a:lnTo>
                <a:cubicBezTo>
                  <a:pt x="2280461" y="0"/>
                  <a:pt x="2314575" y="34114"/>
                  <a:pt x="2314575" y="76196"/>
                </a:cubicBezTo>
                <a:lnTo>
                  <a:pt x="2314575" y="1257304"/>
                </a:lnTo>
                <a:cubicBezTo>
                  <a:pt x="2314575" y="1299386"/>
                  <a:pt x="2280461" y="1333500"/>
                  <a:pt x="2238379" y="1333500"/>
                </a:cubicBez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4514850" y="381000"/>
            <a:ext cx="38100" cy="1333500"/>
          </a:xfrm>
          <a:custGeom>
            <a:avLst/>
            <a:gdLst/>
            <a:ahLst/>
            <a:cxnLst/>
            <a:rect l="l" t="t" r="r" b="b"/>
            <a:pathLst>
              <a:path w="38100" h="1333500">
                <a:moveTo>
                  <a:pt x="38100" y="0"/>
                </a:moveTo>
                <a:lnTo>
                  <a:pt x="38100" y="0"/>
                </a:lnTo>
                <a:lnTo>
                  <a:pt x="38100" y="1333500"/>
                </a:ln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5" name="Shape 23"/>
          <p:cNvSpPr/>
          <p:nvPr/>
        </p:nvSpPr>
        <p:spPr>
          <a:xfrm>
            <a:off x="4710113" y="571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79883" y="260"/>
                </a:moveTo>
                <a:cubicBezTo>
                  <a:pt x="86320" y="1637"/>
                  <a:pt x="90413" y="7962"/>
                  <a:pt x="89036" y="14399"/>
                </a:cubicBezTo>
                <a:lnTo>
                  <a:pt x="81930" y="47625"/>
                </a:lnTo>
                <a:lnTo>
                  <a:pt x="128997" y="47625"/>
                </a:lnTo>
                <a:lnTo>
                  <a:pt x="137182" y="9413"/>
                </a:lnTo>
                <a:cubicBezTo>
                  <a:pt x="138559" y="2977"/>
                  <a:pt x="144884" y="-1116"/>
                  <a:pt x="151321" y="260"/>
                </a:cubicBezTo>
                <a:cubicBezTo>
                  <a:pt x="157758" y="1637"/>
                  <a:pt x="161851" y="7962"/>
                  <a:pt x="160474" y="14399"/>
                </a:cubicBezTo>
                <a:lnTo>
                  <a:pt x="153367" y="47625"/>
                </a:lnTo>
                <a:lnTo>
                  <a:pt x="178594" y="47625"/>
                </a:lnTo>
                <a:cubicBezTo>
                  <a:pt x="185179" y="47625"/>
                  <a:pt x="190500" y="52946"/>
                  <a:pt x="190500" y="59531"/>
                </a:cubicBezTo>
                <a:cubicBezTo>
                  <a:pt x="190500" y="66117"/>
                  <a:pt x="185179" y="71438"/>
                  <a:pt x="178594" y="71438"/>
                </a:cubicBezTo>
                <a:lnTo>
                  <a:pt x="148233" y="71438"/>
                </a:lnTo>
                <a:lnTo>
                  <a:pt x="138038" y="119063"/>
                </a:lnTo>
                <a:lnTo>
                  <a:pt x="163264" y="119063"/>
                </a:lnTo>
                <a:cubicBezTo>
                  <a:pt x="169850" y="119063"/>
                  <a:pt x="175171" y="124383"/>
                  <a:pt x="175171" y="130969"/>
                </a:cubicBezTo>
                <a:cubicBezTo>
                  <a:pt x="175171" y="137554"/>
                  <a:pt x="169850" y="142875"/>
                  <a:pt x="163264" y="142875"/>
                </a:cubicBezTo>
                <a:lnTo>
                  <a:pt x="132904" y="142875"/>
                </a:lnTo>
                <a:lnTo>
                  <a:pt x="124718" y="181087"/>
                </a:lnTo>
                <a:cubicBezTo>
                  <a:pt x="123341" y="187523"/>
                  <a:pt x="117016" y="191616"/>
                  <a:pt x="110579" y="190240"/>
                </a:cubicBezTo>
                <a:cubicBezTo>
                  <a:pt x="104142" y="188863"/>
                  <a:pt x="100050" y="182538"/>
                  <a:pt x="101426" y="176101"/>
                </a:cubicBezTo>
                <a:lnTo>
                  <a:pt x="108533" y="142875"/>
                </a:lnTo>
                <a:lnTo>
                  <a:pt x="61466" y="142875"/>
                </a:lnTo>
                <a:lnTo>
                  <a:pt x="53280" y="181087"/>
                </a:lnTo>
                <a:cubicBezTo>
                  <a:pt x="51904" y="187523"/>
                  <a:pt x="45579" y="191616"/>
                  <a:pt x="39142" y="190240"/>
                </a:cubicBezTo>
                <a:cubicBezTo>
                  <a:pt x="32705" y="188863"/>
                  <a:pt x="28612" y="182538"/>
                  <a:pt x="29989" y="176101"/>
                </a:cubicBezTo>
                <a:lnTo>
                  <a:pt x="37133" y="142875"/>
                </a:lnTo>
                <a:lnTo>
                  <a:pt x="11906" y="142875"/>
                </a:lnTo>
                <a:cubicBezTo>
                  <a:pt x="5321" y="142875"/>
                  <a:pt x="0" y="137554"/>
                  <a:pt x="0" y="130969"/>
                </a:cubicBezTo>
                <a:cubicBezTo>
                  <a:pt x="0" y="124383"/>
                  <a:pt x="5321" y="119063"/>
                  <a:pt x="11906" y="119063"/>
                </a:cubicBezTo>
                <a:lnTo>
                  <a:pt x="42267" y="119063"/>
                </a:lnTo>
                <a:lnTo>
                  <a:pt x="52462" y="71438"/>
                </a:lnTo>
                <a:lnTo>
                  <a:pt x="27236" y="71438"/>
                </a:lnTo>
                <a:cubicBezTo>
                  <a:pt x="20650" y="71438"/>
                  <a:pt x="15329" y="66117"/>
                  <a:pt x="15329" y="59531"/>
                </a:cubicBezTo>
                <a:cubicBezTo>
                  <a:pt x="15329" y="52946"/>
                  <a:pt x="20650" y="47625"/>
                  <a:pt x="27236" y="47625"/>
                </a:cubicBezTo>
                <a:lnTo>
                  <a:pt x="57596" y="47625"/>
                </a:lnTo>
                <a:lnTo>
                  <a:pt x="65782" y="9413"/>
                </a:lnTo>
                <a:cubicBezTo>
                  <a:pt x="67121" y="2977"/>
                  <a:pt x="73447" y="-1116"/>
                  <a:pt x="79883" y="260"/>
                </a:cubicBezTo>
                <a:close/>
                <a:moveTo>
                  <a:pt x="76795" y="71438"/>
                </a:moveTo>
                <a:lnTo>
                  <a:pt x="66601" y="119063"/>
                </a:lnTo>
                <a:lnTo>
                  <a:pt x="113667" y="119063"/>
                </a:lnTo>
                <a:lnTo>
                  <a:pt x="123862" y="71438"/>
                </a:lnTo>
                <a:lnTo>
                  <a:pt x="76795" y="71438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6" name="Text 24"/>
          <p:cNvSpPr/>
          <p:nvPr/>
        </p:nvSpPr>
        <p:spPr>
          <a:xfrm>
            <a:off x="5000625" y="533400"/>
            <a:ext cx="952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Social Media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686300" y="876300"/>
            <a:ext cx="2057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Reichweite, Engagement, Community-Building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686300" y="1333500"/>
            <a:ext cx="647700" cy="228600"/>
          </a:xfrm>
          <a:custGeom>
            <a:avLst/>
            <a:gdLst/>
            <a:ahLst/>
            <a:cxnLst/>
            <a:rect l="l" t="t" r="r" b="b"/>
            <a:pathLst>
              <a:path w="647700" h="228600">
                <a:moveTo>
                  <a:pt x="38101" y="0"/>
                </a:moveTo>
                <a:lnTo>
                  <a:pt x="609599" y="0"/>
                </a:lnTo>
                <a:cubicBezTo>
                  <a:pt x="630642" y="0"/>
                  <a:pt x="647700" y="17058"/>
                  <a:pt x="647700" y="38101"/>
                </a:cubicBezTo>
                <a:lnTo>
                  <a:pt x="647700" y="190499"/>
                </a:lnTo>
                <a:cubicBezTo>
                  <a:pt x="647700" y="211542"/>
                  <a:pt x="630642" y="228600"/>
                  <a:pt x="6095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4686300" y="1333500"/>
            <a:ext cx="7048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Instagram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367437" y="1333500"/>
            <a:ext cx="476250" cy="228600"/>
          </a:xfrm>
          <a:custGeom>
            <a:avLst/>
            <a:gdLst/>
            <a:ahLst/>
            <a:cxnLst/>
            <a:rect l="l" t="t" r="r" b="b"/>
            <a:pathLst>
              <a:path w="476250" h="228600">
                <a:moveTo>
                  <a:pt x="38101" y="0"/>
                </a:moveTo>
                <a:lnTo>
                  <a:pt x="438149" y="0"/>
                </a:lnTo>
                <a:cubicBezTo>
                  <a:pt x="459192" y="0"/>
                  <a:pt x="476250" y="17058"/>
                  <a:pt x="476250" y="38101"/>
                </a:cubicBezTo>
                <a:lnTo>
                  <a:pt x="476250" y="190499"/>
                </a:lnTo>
                <a:cubicBezTo>
                  <a:pt x="476250" y="211542"/>
                  <a:pt x="459192" y="228600"/>
                  <a:pt x="4381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5367437" y="1333500"/>
            <a:ext cx="5334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TikTok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5878116" y="1333500"/>
            <a:ext cx="590550" cy="228600"/>
          </a:xfrm>
          <a:custGeom>
            <a:avLst/>
            <a:gdLst/>
            <a:ahLst/>
            <a:cxnLst/>
            <a:rect l="l" t="t" r="r" b="b"/>
            <a:pathLst>
              <a:path w="590550" h="228600">
                <a:moveTo>
                  <a:pt x="38101" y="0"/>
                </a:moveTo>
                <a:lnTo>
                  <a:pt x="552449" y="0"/>
                </a:lnTo>
                <a:cubicBezTo>
                  <a:pt x="573492" y="0"/>
                  <a:pt x="590550" y="17058"/>
                  <a:pt x="590550" y="38101"/>
                </a:cubicBezTo>
                <a:lnTo>
                  <a:pt x="590550" y="190499"/>
                </a:lnTo>
                <a:cubicBezTo>
                  <a:pt x="590550" y="211542"/>
                  <a:pt x="573492" y="228600"/>
                  <a:pt x="5524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5878116" y="1333500"/>
            <a:ext cx="6477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YouTube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7004050" y="381000"/>
            <a:ext cx="2314575" cy="1333500"/>
          </a:xfrm>
          <a:custGeom>
            <a:avLst/>
            <a:gdLst/>
            <a:ahLst/>
            <a:cxnLst/>
            <a:rect l="l" t="t" r="r" b="b"/>
            <a:pathLst>
              <a:path w="2314575" h="1333500">
                <a:moveTo>
                  <a:pt x="38100" y="0"/>
                </a:moveTo>
                <a:lnTo>
                  <a:pt x="2238379" y="0"/>
                </a:lnTo>
                <a:cubicBezTo>
                  <a:pt x="2280461" y="0"/>
                  <a:pt x="2314575" y="34114"/>
                  <a:pt x="2314575" y="76196"/>
                </a:cubicBezTo>
                <a:lnTo>
                  <a:pt x="2314575" y="1257304"/>
                </a:lnTo>
                <a:cubicBezTo>
                  <a:pt x="2314575" y="1299386"/>
                  <a:pt x="2280461" y="1333500"/>
                  <a:pt x="2238379" y="1333500"/>
                </a:cubicBez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7004050" y="381000"/>
            <a:ext cx="38100" cy="1333500"/>
          </a:xfrm>
          <a:custGeom>
            <a:avLst/>
            <a:gdLst/>
            <a:ahLst/>
            <a:cxnLst/>
            <a:rect l="l" t="t" r="r" b="b"/>
            <a:pathLst>
              <a:path w="38100" h="1333500">
                <a:moveTo>
                  <a:pt x="38100" y="0"/>
                </a:moveTo>
                <a:lnTo>
                  <a:pt x="38100" y="0"/>
                </a:lnTo>
                <a:lnTo>
                  <a:pt x="38100" y="1333500"/>
                </a:ln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36" name="Shape 34"/>
          <p:cNvSpPr/>
          <p:nvPr/>
        </p:nvSpPr>
        <p:spPr>
          <a:xfrm>
            <a:off x="7199313" y="571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38968" y="10083"/>
                </a:moveTo>
                <a:cubicBezTo>
                  <a:pt x="144549" y="3683"/>
                  <a:pt x="152623" y="0"/>
                  <a:pt x="161144" y="0"/>
                </a:cubicBezTo>
                <a:cubicBezTo>
                  <a:pt x="177366" y="0"/>
                  <a:pt x="190537" y="13171"/>
                  <a:pt x="190537" y="29394"/>
                </a:cubicBezTo>
                <a:cubicBezTo>
                  <a:pt x="190537" y="37877"/>
                  <a:pt x="186854" y="45988"/>
                  <a:pt x="180454" y="51569"/>
                </a:cubicBezTo>
                <a:lnTo>
                  <a:pt x="105556" y="116756"/>
                </a:lnTo>
                <a:lnTo>
                  <a:pt x="101575" y="112737"/>
                </a:lnTo>
                <a:lnTo>
                  <a:pt x="77763" y="88925"/>
                </a:lnTo>
                <a:lnTo>
                  <a:pt x="73744" y="84944"/>
                </a:lnTo>
                <a:lnTo>
                  <a:pt x="138968" y="10083"/>
                </a:lnTo>
                <a:close/>
                <a:moveTo>
                  <a:pt x="59941" y="96366"/>
                </a:moveTo>
                <a:cubicBezTo>
                  <a:pt x="60275" y="96738"/>
                  <a:pt x="69949" y="106412"/>
                  <a:pt x="88925" y="125388"/>
                </a:cubicBezTo>
                <a:lnTo>
                  <a:pt x="94097" y="130559"/>
                </a:lnTo>
                <a:lnTo>
                  <a:pt x="87734" y="158167"/>
                </a:lnTo>
                <a:cubicBezTo>
                  <a:pt x="86283" y="164529"/>
                  <a:pt x="81446" y="169590"/>
                  <a:pt x="75158" y="171338"/>
                </a:cubicBezTo>
                <a:lnTo>
                  <a:pt x="11981" y="189012"/>
                </a:lnTo>
                <a:lnTo>
                  <a:pt x="46323" y="154670"/>
                </a:lnTo>
                <a:cubicBezTo>
                  <a:pt x="46769" y="154707"/>
                  <a:pt x="47179" y="154744"/>
                  <a:pt x="47625" y="154744"/>
                </a:cubicBezTo>
                <a:cubicBezTo>
                  <a:pt x="54211" y="154744"/>
                  <a:pt x="59531" y="149423"/>
                  <a:pt x="59531" y="142838"/>
                </a:cubicBezTo>
                <a:cubicBezTo>
                  <a:pt x="59531" y="136252"/>
                  <a:pt x="54211" y="130932"/>
                  <a:pt x="47625" y="130932"/>
                </a:cubicBezTo>
                <a:cubicBezTo>
                  <a:pt x="41039" y="130932"/>
                  <a:pt x="35719" y="136252"/>
                  <a:pt x="35719" y="142838"/>
                </a:cubicBezTo>
                <a:cubicBezTo>
                  <a:pt x="35719" y="143284"/>
                  <a:pt x="35756" y="143731"/>
                  <a:pt x="35793" y="144140"/>
                </a:cubicBezTo>
                <a:lnTo>
                  <a:pt x="1451" y="178519"/>
                </a:lnTo>
                <a:lnTo>
                  <a:pt x="19162" y="115342"/>
                </a:lnTo>
                <a:cubicBezTo>
                  <a:pt x="20910" y="109054"/>
                  <a:pt x="25971" y="104217"/>
                  <a:pt x="32333" y="102766"/>
                </a:cubicBezTo>
                <a:lnTo>
                  <a:pt x="59941" y="96366"/>
                </a:ln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37" name="Text 35"/>
          <p:cNvSpPr/>
          <p:nvPr/>
        </p:nvSpPr>
        <p:spPr>
          <a:xfrm>
            <a:off x="7489825" y="533400"/>
            <a:ext cx="628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Content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175500" y="876300"/>
            <a:ext cx="2057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Storytelling, Education, Brand Authority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7175500" y="1333500"/>
            <a:ext cx="361950" cy="228600"/>
          </a:xfrm>
          <a:custGeom>
            <a:avLst/>
            <a:gdLst/>
            <a:ahLst/>
            <a:cxnLst/>
            <a:rect l="l" t="t" r="r" b="b"/>
            <a:pathLst>
              <a:path w="361950" h="228600">
                <a:moveTo>
                  <a:pt x="38101" y="0"/>
                </a:moveTo>
                <a:lnTo>
                  <a:pt x="323849" y="0"/>
                </a:lnTo>
                <a:cubicBezTo>
                  <a:pt x="344892" y="0"/>
                  <a:pt x="361950" y="17058"/>
                  <a:pt x="361950" y="38101"/>
                </a:cubicBezTo>
                <a:lnTo>
                  <a:pt x="361950" y="190499"/>
                </a:lnTo>
                <a:cubicBezTo>
                  <a:pt x="361950" y="211542"/>
                  <a:pt x="344892" y="228600"/>
                  <a:pt x="3238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7175500" y="1333500"/>
            <a:ext cx="4191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Blog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579321" y="1333500"/>
            <a:ext cx="438150" cy="228600"/>
          </a:xfrm>
          <a:custGeom>
            <a:avLst/>
            <a:gdLst/>
            <a:ahLst/>
            <a:cxnLst/>
            <a:rect l="l" t="t" r="r" b="b"/>
            <a:pathLst>
              <a:path w="438150" h="228600">
                <a:moveTo>
                  <a:pt x="38101" y="0"/>
                </a:moveTo>
                <a:lnTo>
                  <a:pt x="400049" y="0"/>
                </a:lnTo>
                <a:cubicBezTo>
                  <a:pt x="421092" y="0"/>
                  <a:pt x="438150" y="17058"/>
                  <a:pt x="438150" y="38101"/>
                </a:cubicBezTo>
                <a:lnTo>
                  <a:pt x="438150" y="190499"/>
                </a:lnTo>
                <a:cubicBezTo>
                  <a:pt x="438150" y="211542"/>
                  <a:pt x="421092" y="228600"/>
                  <a:pt x="4000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7579321" y="1333500"/>
            <a:ext cx="4953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Video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058249" y="1333500"/>
            <a:ext cx="542925" cy="228600"/>
          </a:xfrm>
          <a:custGeom>
            <a:avLst/>
            <a:gdLst/>
            <a:ahLst/>
            <a:cxnLst/>
            <a:rect l="l" t="t" r="r" b="b"/>
            <a:pathLst>
              <a:path w="542925" h="228600">
                <a:moveTo>
                  <a:pt x="38101" y="0"/>
                </a:moveTo>
                <a:lnTo>
                  <a:pt x="504824" y="0"/>
                </a:lnTo>
                <a:cubicBezTo>
                  <a:pt x="525867" y="0"/>
                  <a:pt x="542925" y="17058"/>
                  <a:pt x="542925" y="38101"/>
                </a:cubicBezTo>
                <a:lnTo>
                  <a:pt x="542925" y="190499"/>
                </a:lnTo>
                <a:cubicBezTo>
                  <a:pt x="542925" y="211542"/>
                  <a:pt x="525867" y="228600"/>
                  <a:pt x="5048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8058249" y="1333500"/>
            <a:ext cx="6000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Podcast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9493250" y="381000"/>
            <a:ext cx="2314575" cy="1333500"/>
          </a:xfrm>
          <a:custGeom>
            <a:avLst/>
            <a:gdLst/>
            <a:ahLst/>
            <a:cxnLst/>
            <a:rect l="l" t="t" r="r" b="b"/>
            <a:pathLst>
              <a:path w="2314575" h="1333500">
                <a:moveTo>
                  <a:pt x="38100" y="0"/>
                </a:moveTo>
                <a:lnTo>
                  <a:pt x="2238379" y="0"/>
                </a:lnTo>
                <a:cubicBezTo>
                  <a:pt x="2280461" y="0"/>
                  <a:pt x="2314575" y="34114"/>
                  <a:pt x="2314575" y="76196"/>
                </a:cubicBezTo>
                <a:lnTo>
                  <a:pt x="2314575" y="1257304"/>
                </a:lnTo>
                <a:cubicBezTo>
                  <a:pt x="2314575" y="1299386"/>
                  <a:pt x="2280461" y="1333500"/>
                  <a:pt x="2238379" y="1333500"/>
                </a:cubicBez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46" name="Shape 44"/>
          <p:cNvSpPr/>
          <p:nvPr/>
        </p:nvSpPr>
        <p:spPr>
          <a:xfrm>
            <a:off x="9493250" y="381000"/>
            <a:ext cx="38100" cy="1333500"/>
          </a:xfrm>
          <a:custGeom>
            <a:avLst/>
            <a:gdLst/>
            <a:ahLst/>
            <a:cxnLst/>
            <a:rect l="l" t="t" r="r" b="b"/>
            <a:pathLst>
              <a:path w="38100" h="1333500">
                <a:moveTo>
                  <a:pt x="38100" y="0"/>
                </a:moveTo>
                <a:lnTo>
                  <a:pt x="38100" y="0"/>
                </a:lnTo>
                <a:lnTo>
                  <a:pt x="38100" y="1333500"/>
                </a:ln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47" name="Shape 45"/>
          <p:cNvSpPr/>
          <p:nvPr/>
        </p:nvSpPr>
        <p:spPr>
          <a:xfrm>
            <a:off x="9688513" y="571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7859" y="23812"/>
                </a:moveTo>
                <a:cubicBezTo>
                  <a:pt x="8000" y="23812"/>
                  <a:pt x="0" y="31812"/>
                  <a:pt x="0" y="41672"/>
                </a:cubicBezTo>
                <a:cubicBezTo>
                  <a:pt x="0" y="47290"/>
                  <a:pt x="2642" y="52574"/>
                  <a:pt x="7144" y="55959"/>
                </a:cubicBezTo>
                <a:lnTo>
                  <a:pt x="84534" y="114002"/>
                </a:lnTo>
                <a:cubicBezTo>
                  <a:pt x="90897" y="118765"/>
                  <a:pt x="99603" y="118765"/>
                  <a:pt x="105966" y="114002"/>
                </a:cubicBezTo>
                <a:lnTo>
                  <a:pt x="183356" y="55959"/>
                </a:lnTo>
                <a:cubicBezTo>
                  <a:pt x="187858" y="52574"/>
                  <a:pt x="190500" y="47290"/>
                  <a:pt x="190500" y="41672"/>
                </a:cubicBezTo>
                <a:cubicBezTo>
                  <a:pt x="190500" y="31812"/>
                  <a:pt x="182500" y="23812"/>
                  <a:pt x="172641" y="23812"/>
                </a:cubicBezTo>
                <a:lnTo>
                  <a:pt x="17859" y="23812"/>
                </a:lnTo>
                <a:close/>
                <a:moveTo>
                  <a:pt x="0" y="72926"/>
                </a:moveTo>
                <a:lnTo>
                  <a:pt x="0" y="142875"/>
                </a:lnTo>
                <a:cubicBezTo>
                  <a:pt x="0" y="156009"/>
                  <a:pt x="10678" y="166688"/>
                  <a:pt x="23812" y="166688"/>
                </a:cubicBezTo>
                <a:lnTo>
                  <a:pt x="166688" y="166688"/>
                </a:lnTo>
                <a:cubicBezTo>
                  <a:pt x="179822" y="166688"/>
                  <a:pt x="190500" y="156009"/>
                  <a:pt x="190500" y="142875"/>
                </a:cubicBezTo>
                <a:lnTo>
                  <a:pt x="190500" y="72926"/>
                </a:lnTo>
                <a:lnTo>
                  <a:pt x="116681" y="128290"/>
                </a:lnTo>
                <a:cubicBezTo>
                  <a:pt x="103994" y="137815"/>
                  <a:pt x="86506" y="137815"/>
                  <a:pt x="73819" y="128290"/>
                </a:cubicBezTo>
                <a:lnTo>
                  <a:pt x="0" y="72926"/>
                </a:ln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48" name="Text 46"/>
          <p:cNvSpPr/>
          <p:nvPr/>
        </p:nvSpPr>
        <p:spPr>
          <a:xfrm>
            <a:off x="9979026" y="533400"/>
            <a:ext cx="542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E-Mail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9664700" y="876300"/>
            <a:ext cx="2057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Direkte Kommunikation, Conversion, Loyalty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9664700" y="1333500"/>
            <a:ext cx="695325" cy="228600"/>
          </a:xfrm>
          <a:custGeom>
            <a:avLst/>
            <a:gdLst/>
            <a:ahLst/>
            <a:cxnLst/>
            <a:rect l="l" t="t" r="r" b="b"/>
            <a:pathLst>
              <a:path w="695325" h="228600">
                <a:moveTo>
                  <a:pt x="38101" y="0"/>
                </a:moveTo>
                <a:lnTo>
                  <a:pt x="657224" y="0"/>
                </a:lnTo>
                <a:cubicBezTo>
                  <a:pt x="678267" y="0"/>
                  <a:pt x="695325" y="17058"/>
                  <a:pt x="695325" y="38101"/>
                </a:cubicBezTo>
                <a:lnTo>
                  <a:pt x="695325" y="190499"/>
                </a:lnTo>
                <a:cubicBezTo>
                  <a:pt x="695325" y="211542"/>
                  <a:pt x="678267" y="228600"/>
                  <a:pt x="6572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51" name="Text 49"/>
          <p:cNvSpPr/>
          <p:nvPr/>
        </p:nvSpPr>
        <p:spPr>
          <a:xfrm>
            <a:off x="9664700" y="1333500"/>
            <a:ext cx="7524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Newsletter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10396935" y="1333500"/>
            <a:ext cx="733425" cy="228600"/>
          </a:xfrm>
          <a:custGeom>
            <a:avLst/>
            <a:gdLst/>
            <a:ahLst/>
            <a:cxnLst/>
            <a:rect l="l" t="t" r="r" b="b"/>
            <a:pathLst>
              <a:path w="733425" h="228600">
                <a:moveTo>
                  <a:pt x="38101" y="0"/>
                </a:moveTo>
                <a:lnTo>
                  <a:pt x="695324" y="0"/>
                </a:lnTo>
                <a:cubicBezTo>
                  <a:pt x="716367" y="0"/>
                  <a:pt x="733425" y="17058"/>
                  <a:pt x="733425" y="38101"/>
                </a:cubicBezTo>
                <a:lnTo>
                  <a:pt x="733425" y="190499"/>
                </a:lnTo>
                <a:cubicBezTo>
                  <a:pt x="733425" y="211542"/>
                  <a:pt x="716367" y="228600"/>
                  <a:pt x="6953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10396935" y="1333500"/>
            <a:ext cx="7905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Automation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4514850" y="1866900"/>
            <a:ext cx="2314575" cy="1333500"/>
          </a:xfrm>
          <a:custGeom>
            <a:avLst/>
            <a:gdLst/>
            <a:ahLst/>
            <a:cxnLst/>
            <a:rect l="l" t="t" r="r" b="b"/>
            <a:pathLst>
              <a:path w="2314575" h="1333500">
                <a:moveTo>
                  <a:pt x="38100" y="0"/>
                </a:moveTo>
                <a:lnTo>
                  <a:pt x="2238379" y="0"/>
                </a:lnTo>
                <a:cubicBezTo>
                  <a:pt x="2280461" y="0"/>
                  <a:pt x="2314575" y="34114"/>
                  <a:pt x="2314575" y="76196"/>
                </a:cubicBezTo>
                <a:lnTo>
                  <a:pt x="2314575" y="1257304"/>
                </a:lnTo>
                <a:cubicBezTo>
                  <a:pt x="2314575" y="1299386"/>
                  <a:pt x="2280461" y="1333500"/>
                  <a:pt x="2238379" y="1333500"/>
                </a:cubicBez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55" name="Shape 53"/>
          <p:cNvSpPr/>
          <p:nvPr/>
        </p:nvSpPr>
        <p:spPr>
          <a:xfrm>
            <a:off x="4514850" y="1866900"/>
            <a:ext cx="38100" cy="1333500"/>
          </a:xfrm>
          <a:custGeom>
            <a:avLst/>
            <a:gdLst/>
            <a:ahLst/>
            <a:cxnLst/>
            <a:rect l="l" t="t" r="r" b="b"/>
            <a:pathLst>
              <a:path w="38100" h="1333500">
                <a:moveTo>
                  <a:pt x="38100" y="0"/>
                </a:moveTo>
                <a:lnTo>
                  <a:pt x="38100" y="0"/>
                </a:lnTo>
                <a:lnTo>
                  <a:pt x="38100" y="1333500"/>
                </a:ln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6" name="Shape 54"/>
          <p:cNvSpPr/>
          <p:nvPr/>
        </p:nvSpPr>
        <p:spPr>
          <a:xfrm>
            <a:off x="4710113" y="20574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54781" y="77391"/>
                </a:moveTo>
                <a:cubicBezTo>
                  <a:pt x="154781" y="94469"/>
                  <a:pt x="149237" y="110244"/>
                  <a:pt x="139898" y="123044"/>
                </a:cubicBezTo>
                <a:lnTo>
                  <a:pt x="187003" y="170185"/>
                </a:lnTo>
                <a:cubicBezTo>
                  <a:pt x="191653" y="174836"/>
                  <a:pt x="191653" y="182389"/>
                  <a:pt x="187003" y="187040"/>
                </a:cubicBezTo>
                <a:cubicBezTo>
                  <a:pt x="182352" y="191691"/>
                  <a:pt x="174799" y="191691"/>
                  <a:pt x="170148" y="187040"/>
                </a:cubicBezTo>
                <a:lnTo>
                  <a:pt x="123044" y="139898"/>
                </a:lnTo>
                <a:cubicBezTo>
                  <a:pt x="110244" y="149237"/>
                  <a:pt x="94469" y="154781"/>
                  <a:pt x="77391" y="154781"/>
                </a:cubicBezTo>
                <a:cubicBezTo>
                  <a:pt x="34640" y="154781"/>
                  <a:pt x="0" y="120142"/>
                  <a:pt x="0" y="77391"/>
                </a:cubicBezTo>
                <a:cubicBezTo>
                  <a:pt x="0" y="34640"/>
                  <a:pt x="34640" y="0"/>
                  <a:pt x="77391" y="0"/>
                </a:cubicBezTo>
                <a:cubicBezTo>
                  <a:pt x="120142" y="0"/>
                  <a:pt x="154781" y="34640"/>
                  <a:pt x="154781" y="77391"/>
                </a:cubicBezTo>
                <a:close/>
                <a:moveTo>
                  <a:pt x="77391" y="130969"/>
                </a:moveTo>
                <a:cubicBezTo>
                  <a:pt x="106961" y="130969"/>
                  <a:pt x="130969" y="106961"/>
                  <a:pt x="130969" y="77391"/>
                </a:cubicBezTo>
                <a:cubicBezTo>
                  <a:pt x="130969" y="47820"/>
                  <a:pt x="106961" y="23812"/>
                  <a:pt x="77391" y="23812"/>
                </a:cubicBezTo>
                <a:cubicBezTo>
                  <a:pt x="47820" y="23812"/>
                  <a:pt x="23813" y="47820"/>
                  <a:pt x="23812" y="77391"/>
                </a:cubicBezTo>
                <a:cubicBezTo>
                  <a:pt x="23812" y="106961"/>
                  <a:pt x="47820" y="130969"/>
                  <a:pt x="77391" y="130969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7" name="Text 55"/>
          <p:cNvSpPr/>
          <p:nvPr/>
        </p:nvSpPr>
        <p:spPr>
          <a:xfrm>
            <a:off x="5000625" y="2019300"/>
            <a:ext cx="342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SEO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4686300" y="2362200"/>
            <a:ext cx="2057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Organische Sichtbarkeit, Long-term Traffic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4686300" y="2819400"/>
            <a:ext cx="657225" cy="228600"/>
          </a:xfrm>
          <a:custGeom>
            <a:avLst/>
            <a:gdLst/>
            <a:ahLst/>
            <a:cxnLst/>
            <a:rect l="l" t="t" r="r" b="b"/>
            <a:pathLst>
              <a:path w="657225" h="228600">
                <a:moveTo>
                  <a:pt x="38101" y="0"/>
                </a:moveTo>
                <a:lnTo>
                  <a:pt x="619124" y="0"/>
                </a:lnTo>
                <a:cubicBezTo>
                  <a:pt x="640167" y="0"/>
                  <a:pt x="657225" y="17058"/>
                  <a:pt x="657225" y="38101"/>
                </a:cubicBezTo>
                <a:lnTo>
                  <a:pt x="657225" y="190499"/>
                </a:lnTo>
                <a:cubicBezTo>
                  <a:pt x="657225" y="211542"/>
                  <a:pt x="640167" y="228600"/>
                  <a:pt x="6191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60" name="Text 58"/>
          <p:cNvSpPr/>
          <p:nvPr/>
        </p:nvSpPr>
        <p:spPr>
          <a:xfrm>
            <a:off x="4686300" y="2819400"/>
            <a:ext cx="7143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Keywords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5378648" y="2819400"/>
            <a:ext cx="542925" cy="228600"/>
          </a:xfrm>
          <a:custGeom>
            <a:avLst/>
            <a:gdLst/>
            <a:ahLst/>
            <a:cxnLst/>
            <a:rect l="l" t="t" r="r" b="b"/>
            <a:pathLst>
              <a:path w="542925" h="228600">
                <a:moveTo>
                  <a:pt x="38101" y="0"/>
                </a:moveTo>
                <a:lnTo>
                  <a:pt x="504824" y="0"/>
                </a:lnTo>
                <a:cubicBezTo>
                  <a:pt x="525867" y="0"/>
                  <a:pt x="542925" y="17058"/>
                  <a:pt x="542925" y="38101"/>
                </a:cubicBezTo>
                <a:lnTo>
                  <a:pt x="542925" y="190499"/>
                </a:lnTo>
                <a:cubicBezTo>
                  <a:pt x="542925" y="211542"/>
                  <a:pt x="525867" y="228600"/>
                  <a:pt x="5048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62" name="Text 60"/>
          <p:cNvSpPr/>
          <p:nvPr/>
        </p:nvSpPr>
        <p:spPr>
          <a:xfrm>
            <a:off x="5378648" y="2819400"/>
            <a:ext cx="6000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7004050" y="1866900"/>
            <a:ext cx="2314575" cy="1333500"/>
          </a:xfrm>
          <a:custGeom>
            <a:avLst/>
            <a:gdLst/>
            <a:ahLst/>
            <a:cxnLst/>
            <a:rect l="l" t="t" r="r" b="b"/>
            <a:pathLst>
              <a:path w="2314575" h="1333500">
                <a:moveTo>
                  <a:pt x="38100" y="0"/>
                </a:moveTo>
                <a:lnTo>
                  <a:pt x="2238379" y="0"/>
                </a:lnTo>
                <a:cubicBezTo>
                  <a:pt x="2280461" y="0"/>
                  <a:pt x="2314575" y="34114"/>
                  <a:pt x="2314575" y="76196"/>
                </a:cubicBezTo>
                <a:lnTo>
                  <a:pt x="2314575" y="1257304"/>
                </a:lnTo>
                <a:cubicBezTo>
                  <a:pt x="2314575" y="1299386"/>
                  <a:pt x="2280461" y="1333500"/>
                  <a:pt x="2238379" y="1333500"/>
                </a:cubicBez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64" name="Shape 62"/>
          <p:cNvSpPr/>
          <p:nvPr/>
        </p:nvSpPr>
        <p:spPr>
          <a:xfrm>
            <a:off x="7004050" y="1866900"/>
            <a:ext cx="38100" cy="1333500"/>
          </a:xfrm>
          <a:custGeom>
            <a:avLst/>
            <a:gdLst/>
            <a:ahLst/>
            <a:cxnLst/>
            <a:rect l="l" t="t" r="r" b="b"/>
            <a:pathLst>
              <a:path w="38100" h="1333500">
                <a:moveTo>
                  <a:pt x="38100" y="0"/>
                </a:moveTo>
                <a:lnTo>
                  <a:pt x="38100" y="0"/>
                </a:lnTo>
                <a:lnTo>
                  <a:pt x="38100" y="1333500"/>
                </a:ln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65" name="Shape 63"/>
          <p:cNvSpPr/>
          <p:nvPr/>
        </p:nvSpPr>
        <p:spPr>
          <a:xfrm>
            <a:off x="7199313" y="20574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10678" y="23812"/>
                  <a:pt x="0" y="34491"/>
                  <a:pt x="0" y="47625"/>
                </a:cubicBezTo>
                <a:lnTo>
                  <a:pt x="0" y="142875"/>
                </a:lnTo>
                <a:cubicBezTo>
                  <a:pt x="0" y="156009"/>
                  <a:pt x="10678" y="166688"/>
                  <a:pt x="23812" y="166688"/>
                </a:cubicBezTo>
                <a:lnTo>
                  <a:pt x="166688" y="166688"/>
                </a:lnTo>
                <a:cubicBezTo>
                  <a:pt x="179822" y="166688"/>
                  <a:pt x="190500" y="156009"/>
                  <a:pt x="190500" y="142875"/>
                </a:cubicBezTo>
                <a:lnTo>
                  <a:pt x="190500" y="47625"/>
                </a:lnTo>
                <a:cubicBezTo>
                  <a:pt x="190500" y="34491"/>
                  <a:pt x="179822" y="23812"/>
                  <a:pt x="166688" y="23812"/>
                </a:cubicBezTo>
                <a:lnTo>
                  <a:pt x="23812" y="23812"/>
                </a:lnTo>
                <a:close/>
                <a:moveTo>
                  <a:pt x="154781" y="68461"/>
                </a:moveTo>
                <a:lnTo>
                  <a:pt x="154781" y="122039"/>
                </a:lnTo>
                <a:cubicBezTo>
                  <a:pt x="154781" y="126988"/>
                  <a:pt x="150800" y="130969"/>
                  <a:pt x="145852" y="130969"/>
                </a:cubicBezTo>
                <a:cubicBezTo>
                  <a:pt x="143210" y="130969"/>
                  <a:pt x="140829" y="129815"/>
                  <a:pt x="139192" y="127992"/>
                </a:cubicBezTo>
                <a:cubicBezTo>
                  <a:pt x="135396" y="129890"/>
                  <a:pt x="131080" y="130969"/>
                  <a:pt x="126504" y="130969"/>
                </a:cubicBezTo>
                <a:cubicBezTo>
                  <a:pt x="110877" y="130969"/>
                  <a:pt x="98227" y="118318"/>
                  <a:pt x="98227" y="102691"/>
                </a:cubicBezTo>
                <a:cubicBezTo>
                  <a:pt x="98227" y="87064"/>
                  <a:pt x="110877" y="74414"/>
                  <a:pt x="126504" y="74414"/>
                </a:cubicBezTo>
                <a:cubicBezTo>
                  <a:pt x="130187" y="74414"/>
                  <a:pt x="133685" y="75121"/>
                  <a:pt x="136922" y="76386"/>
                </a:cubicBezTo>
                <a:lnTo>
                  <a:pt x="136922" y="68461"/>
                </a:lnTo>
                <a:cubicBezTo>
                  <a:pt x="136922" y="63512"/>
                  <a:pt x="140903" y="59531"/>
                  <a:pt x="145852" y="59531"/>
                </a:cubicBezTo>
                <a:cubicBezTo>
                  <a:pt x="150800" y="59531"/>
                  <a:pt x="154781" y="63512"/>
                  <a:pt x="154781" y="68461"/>
                </a:cubicBezTo>
                <a:close/>
                <a:moveTo>
                  <a:pt x="136922" y="102691"/>
                </a:moveTo>
                <a:cubicBezTo>
                  <a:pt x="136922" y="96942"/>
                  <a:pt x="132254" y="92273"/>
                  <a:pt x="126504" y="92273"/>
                </a:cubicBezTo>
                <a:cubicBezTo>
                  <a:pt x="120754" y="92273"/>
                  <a:pt x="116086" y="96942"/>
                  <a:pt x="116086" y="102691"/>
                </a:cubicBezTo>
                <a:cubicBezTo>
                  <a:pt x="116086" y="108441"/>
                  <a:pt x="120754" y="113109"/>
                  <a:pt x="126504" y="113109"/>
                </a:cubicBezTo>
                <a:cubicBezTo>
                  <a:pt x="132254" y="113109"/>
                  <a:pt x="136922" y="108441"/>
                  <a:pt x="136922" y="102691"/>
                </a:cubicBezTo>
                <a:close/>
                <a:moveTo>
                  <a:pt x="59531" y="77391"/>
                </a:moveTo>
                <a:cubicBezTo>
                  <a:pt x="56257" y="77391"/>
                  <a:pt x="53578" y="80070"/>
                  <a:pt x="53578" y="83344"/>
                </a:cubicBezTo>
                <a:lnTo>
                  <a:pt x="53578" y="95250"/>
                </a:lnTo>
                <a:lnTo>
                  <a:pt x="71438" y="95250"/>
                </a:lnTo>
                <a:lnTo>
                  <a:pt x="71438" y="83344"/>
                </a:lnTo>
                <a:cubicBezTo>
                  <a:pt x="71438" y="80070"/>
                  <a:pt x="68759" y="77391"/>
                  <a:pt x="65484" y="77391"/>
                </a:cubicBezTo>
                <a:lnTo>
                  <a:pt x="59531" y="77391"/>
                </a:lnTo>
                <a:close/>
                <a:moveTo>
                  <a:pt x="71438" y="113109"/>
                </a:moveTo>
                <a:lnTo>
                  <a:pt x="53578" y="113109"/>
                </a:lnTo>
                <a:lnTo>
                  <a:pt x="53578" y="122039"/>
                </a:lnTo>
                <a:cubicBezTo>
                  <a:pt x="53578" y="126988"/>
                  <a:pt x="49597" y="130969"/>
                  <a:pt x="44648" y="130969"/>
                </a:cubicBezTo>
                <a:cubicBezTo>
                  <a:pt x="39700" y="130969"/>
                  <a:pt x="35719" y="126988"/>
                  <a:pt x="35719" y="122039"/>
                </a:cubicBezTo>
                <a:lnTo>
                  <a:pt x="35719" y="83344"/>
                </a:lnTo>
                <a:cubicBezTo>
                  <a:pt x="35719" y="70210"/>
                  <a:pt x="46397" y="59531"/>
                  <a:pt x="59531" y="59531"/>
                </a:cubicBezTo>
                <a:lnTo>
                  <a:pt x="65484" y="59531"/>
                </a:lnTo>
                <a:cubicBezTo>
                  <a:pt x="78618" y="59531"/>
                  <a:pt x="89297" y="70210"/>
                  <a:pt x="89297" y="83344"/>
                </a:cubicBezTo>
                <a:lnTo>
                  <a:pt x="89297" y="122039"/>
                </a:lnTo>
                <a:cubicBezTo>
                  <a:pt x="89297" y="126988"/>
                  <a:pt x="85316" y="130969"/>
                  <a:pt x="80367" y="130969"/>
                </a:cubicBezTo>
                <a:cubicBezTo>
                  <a:pt x="75419" y="130969"/>
                  <a:pt x="71438" y="126988"/>
                  <a:pt x="71438" y="122039"/>
                </a:cubicBezTo>
                <a:lnTo>
                  <a:pt x="71438" y="113109"/>
                </a:ln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66" name="Text 64"/>
          <p:cNvSpPr/>
          <p:nvPr/>
        </p:nvSpPr>
        <p:spPr>
          <a:xfrm>
            <a:off x="7489825" y="2019300"/>
            <a:ext cx="666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Paid Ads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7175500" y="2362200"/>
            <a:ext cx="2057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Schnelle Reichweite, Targeting, Skalierung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7175500" y="2819400"/>
            <a:ext cx="619125" cy="228600"/>
          </a:xfrm>
          <a:custGeom>
            <a:avLst/>
            <a:gdLst/>
            <a:ahLst/>
            <a:cxnLst/>
            <a:rect l="l" t="t" r="r" b="b"/>
            <a:pathLst>
              <a:path w="619125" h="228600">
                <a:moveTo>
                  <a:pt x="38101" y="0"/>
                </a:moveTo>
                <a:lnTo>
                  <a:pt x="581024" y="0"/>
                </a:lnTo>
                <a:cubicBezTo>
                  <a:pt x="602067" y="0"/>
                  <a:pt x="619125" y="17058"/>
                  <a:pt x="619125" y="38101"/>
                </a:cubicBezTo>
                <a:lnTo>
                  <a:pt x="619125" y="190499"/>
                </a:lnTo>
                <a:cubicBezTo>
                  <a:pt x="619125" y="211542"/>
                  <a:pt x="602067" y="228600"/>
                  <a:pt x="5810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69" name="Text 67"/>
          <p:cNvSpPr/>
          <p:nvPr/>
        </p:nvSpPr>
        <p:spPr>
          <a:xfrm>
            <a:off x="7175500" y="2819400"/>
            <a:ext cx="6762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Meta Ads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7831733" y="2819400"/>
            <a:ext cx="504825" cy="228600"/>
          </a:xfrm>
          <a:custGeom>
            <a:avLst/>
            <a:gdLst/>
            <a:ahLst/>
            <a:cxnLst/>
            <a:rect l="l" t="t" r="r" b="b"/>
            <a:pathLst>
              <a:path w="504825" h="228600">
                <a:moveTo>
                  <a:pt x="38101" y="0"/>
                </a:moveTo>
                <a:lnTo>
                  <a:pt x="466724" y="0"/>
                </a:lnTo>
                <a:cubicBezTo>
                  <a:pt x="487767" y="0"/>
                  <a:pt x="504825" y="17058"/>
                  <a:pt x="504825" y="38101"/>
                </a:cubicBezTo>
                <a:lnTo>
                  <a:pt x="504825" y="190499"/>
                </a:lnTo>
                <a:cubicBezTo>
                  <a:pt x="504825" y="211542"/>
                  <a:pt x="487767" y="228600"/>
                  <a:pt x="4667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71" name="Text 69"/>
          <p:cNvSpPr/>
          <p:nvPr/>
        </p:nvSpPr>
        <p:spPr>
          <a:xfrm>
            <a:off x="7831733" y="2819400"/>
            <a:ext cx="5619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Google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9493250" y="1866900"/>
            <a:ext cx="2314575" cy="1333500"/>
          </a:xfrm>
          <a:custGeom>
            <a:avLst/>
            <a:gdLst/>
            <a:ahLst/>
            <a:cxnLst/>
            <a:rect l="l" t="t" r="r" b="b"/>
            <a:pathLst>
              <a:path w="2314575" h="1333500">
                <a:moveTo>
                  <a:pt x="38100" y="0"/>
                </a:moveTo>
                <a:lnTo>
                  <a:pt x="2238379" y="0"/>
                </a:lnTo>
                <a:cubicBezTo>
                  <a:pt x="2280461" y="0"/>
                  <a:pt x="2314575" y="34114"/>
                  <a:pt x="2314575" y="76196"/>
                </a:cubicBezTo>
                <a:lnTo>
                  <a:pt x="2314575" y="1257304"/>
                </a:lnTo>
                <a:cubicBezTo>
                  <a:pt x="2314575" y="1299386"/>
                  <a:pt x="2280461" y="1333500"/>
                  <a:pt x="2238379" y="1333500"/>
                </a:cubicBez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73" name="Shape 71"/>
          <p:cNvSpPr/>
          <p:nvPr/>
        </p:nvSpPr>
        <p:spPr>
          <a:xfrm>
            <a:off x="9493250" y="1866900"/>
            <a:ext cx="38100" cy="1333500"/>
          </a:xfrm>
          <a:custGeom>
            <a:avLst/>
            <a:gdLst/>
            <a:ahLst/>
            <a:cxnLst/>
            <a:rect l="l" t="t" r="r" b="b"/>
            <a:pathLst>
              <a:path w="38100" h="1333500">
                <a:moveTo>
                  <a:pt x="38100" y="0"/>
                </a:moveTo>
                <a:lnTo>
                  <a:pt x="38100" y="0"/>
                </a:lnTo>
                <a:lnTo>
                  <a:pt x="38100" y="1333500"/>
                </a:ln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74" name="Shape 72"/>
          <p:cNvSpPr/>
          <p:nvPr/>
        </p:nvSpPr>
        <p:spPr>
          <a:xfrm>
            <a:off x="9688513" y="20574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154781"/>
                </a:moveTo>
                <a:lnTo>
                  <a:pt x="0" y="44648"/>
                </a:lnTo>
                <a:cubicBezTo>
                  <a:pt x="0" y="39700"/>
                  <a:pt x="3981" y="35719"/>
                  <a:pt x="8930" y="35719"/>
                </a:cubicBezTo>
                <a:cubicBezTo>
                  <a:pt x="13878" y="35719"/>
                  <a:pt x="17859" y="39700"/>
                  <a:pt x="17859" y="44648"/>
                </a:cubicBezTo>
                <a:lnTo>
                  <a:pt x="17859" y="151805"/>
                </a:lnTo>
                <a:cubicBezTo>
                  <a:pt x="17859" y="156753"/>
                  <a:pt x="21841" y="160734"/>
                  <a:pt x="26789" y="160734"/>
                </a:cubicBezTo>
                <a:cubicBezTo>
                  <a:pt x="31738" y="160734"/>
                  <a:pt x="35719" y="156753"/>
                  <a:pt x="35719" y="151805"/>
                </a:cubicBezTo>
                <a:lnTo>
                  <a:pt x="35719" y="35719"/>
                </a:lnTo>
                <a:cubicBezTo>
                  <a:pt x="35719" y="22585"/>
                  <a:pt x="46397" y="11906"/>
                  <a:pt x="59531" y="11906"/>
                </a:cubicBezTo>
                <a:lnTo>
                  <a:pt x="166688" y="11906"/>
                </a:lnTo>
                <a:cubicBezTo>
                  <a:pt x="179822" y="11906"/>
                  <a:pt x="190500" y="22585"/>
                  <a:pt x="190500" y="35719"/>
                </a:cubicBezTo>
                <a:lnTo>
                  <a:pt x="190500" y="154781"/>
                </a:lnTo>
                <a:cubicBezTo>
                  <a:pt x="190500" y="167915"/>
                  <a:pt x="179822" y="178594"/>
                  <a:pt x="166688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close/>
                <a:moveTo>
                  <a:pt x="59531" y="47625"/>
                </a:moveTo>
                <a:lnTo>
                  <a:pt x="59531" y="71438"/>
                </a:lnTo>
                <a:cubicBezTo>
                  <a:pt x="59531" y="78023"/>
                  <a:pt x="64852" y="83344"/>
                  <a:pt x="71438" y="83344"/>
                </a:cubicBezTo>
                <a:lnTo>
                  <a:pt x="95250" y="83344"/>
                </a:lnTo>
                <a:cubicBezTo>
                  <a:pt x="101836" y="83344"/>
                  <a:pt x="107156" y="78023"/>
                  <a:pt x="107156" y="71438"/>
                </a:cubicBezTo>
                <a:lnTo>
                  <a:pt x="107156" y="47625"/>
                </a:lnTo>
                <a:cubicBezTo>
                  <a:pt x="107156" y="41039"/>
                  <a:pt x="101836" y="35719"/>
                  <a:pt x="95250" y="35719"/>
                </a:cubicBezTo>
                <a:lnTo>
                  <a:pt x="71438" y="35719"/>
                </a:lnTo>
                <a:cubicBezTo>
                  <a:pt x="64852" y="35719"/>
                  <a:pt x="59531" y="41039"/>
                  <a:pt x="59531" y="47625"/>
                </a:cubicBezTo>
                <a:close/>
                <a:moveTo>
                  <a:pt x="68461" y="136922"/>
                </a:moveTo>
                <a:cubicBezTo>
                  <a:pt x="63512" y="136922"/>
                  <a:pt x="59531" y="140903"/>
                  <a:pt x="59531" y="145852"/>
                </a:cubicBezTo>
                <a:cubicBezTo>
                  <a:pt x="59531" y="150800"/>
                  <a:pt x="63512" y="154781"/>
                  <a:pt x="68461" y="154781"/>
                </a:cubicBezTo>
                <a:lnTo>
                  <a:pt x="157758" y="154781"/>
                </a:lnTo>
                <a:cubicBezTo>
                  <a:pt x="162706" y="154781"/>
                  <a:pt x="166688" y="150800"/>
                  <a:pt x="166688" y="145852"/>
                </a:cubicBezTo>
                <a:cubicBezTo>
                  <a:pt x="166688" y="140903"/>
                  <a:pt x="162706" y="136922"/>
                  <a:pt x="157758" y="136922"/>
                </a:cubicBezTo>
                <a:lnTo>
                  <a:pt x="68461" y="136922"/>
                </a:lnTo>
                <a:close/>
                <a:moveTo>
                  <a:pt x="59531" y="110133"/>
                </a:moveTo>
                <a:cubicBezTo>
                  <a:pt x="59531" y="115081"/>
                  <a:pt x="63512" y="119063"/>
                  <a:pt x="68461" y="119063"/>
                </a:cubicBezTo>
                <a:lnTo>
                  <a:pt x="157758" y="119063"/>
                </a:lnTo>
                <a:cubicBezTo>
                  <a:pt x="162706" y="119063"/>
                  <a:pt x="166688" y="115081"/>
                  <a:pt x="166688" y="110133"/>
                </a:cubicBezTo>
                <a:cubicBezTo>
                  <a:pt x="166688" y="105184"/>
                  <a:pt x="162706" y="101203"/>
                  <a:pt x="157758" y="101203"/>
                </a:cubicBezTo>
                <a:lnTo>
                  <a:pt x="68461" y="101203"/>
                </a:lnTo>
                <a:cubicBezTo>
                  <a:pt x="63512" y="101203"/>
                  <a:pt x="59531" y="105184"/>
                  <a:pt x="59531" y="110133"/>
                </a:cubicBezTo>
                <a:close/>
                <a:moveTo>
                  <a:pt x="133945" y="65484"/>
                </a:moveTo>
                <a:cubicBezTo>
                  <a:pt x="128997" y="65484"/>
                  <a:pt x="125016" y="69466"/>
                  <a:pt x="125016" y="74414"/>
                </a:cubicBezTo>
                <a:cubicBezTo>
                  <a:pt x="125016" y="79363"/>
                  <a:pt x="128997" y="83344"/>
                  <a:pt x="133945" y="83344"/>
                </a:cubicBezTo>
                <a:lnTo>
                  <a:pt x="157758" y="83344"/>
                </a:lnTo>
                <a:cubicBezTo>
                  <a:pt x="162706" y="83344"/>
                  <a:pt x="166688" y="79363"/>
                  <a:pt x="166688" y="74414"/>
                </a:cubicBezTo>
                <a:cubicBezTo>
                  <a:pt x="166688" y="69466"/>
                  <a:pt x="162706" y="65484"/>
                  <a:pt x="157758" y="65484"/>
                </a:cubicBezTo>
                <a:lnTo>
                  <a:pt x="133945" y="65484"/>
                </a:ln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75" name="Text 73"/>
          <p:cNvSpPr/>
          <p:nvPr/>
        </p:nvSpPr>
        <p:spPr>
          <a:xfrm>
            <a:off x="9979026" y="2019300"/>
            <a:ext cx="26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</a:t>
            </a:r>
            <a:endParaRPr lang="en-US" sz="1600" dirty="0"/>
          </a:p>
        </p:txBody>
      </p:sp>
      <p:sp>
        <p:nvSpPr>
          <p:cNvPr id="76" name="Text 74"/>
          <p:cNvSpPr/>
          <p:nvPr/>
        </p:nvSpPr>
        <p:spPr>
          <a:xfrm>
            <a:off x="9664700" y="2362200"/>
            <a:ext cx="2057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Earned Media, Credibility, Brand Awareness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9664700" y="2819400"/>
            <a:ext cx="476250" cy="228600"/>
          </a:xfrm>
          <a:custGeom>
            <a:avLst/>
            <a:gdLst/>
            <a:ahLst/>
            <a:cxnLst/>
            <a:rect l="l" t="t" r="r" b="b"/>
            <a:pathLst>
              <a:path w="476250" h="228600">
                <a:moveTo>
                  <a:pt x="38101" y="0"/>
                </a:moveTo>
                <a:lnTo>
                  <a:pt x="438149" y="0"/>
                </a:lnTo>
                <a:cubicBezTo>
                  <a:pt x="459192" y="0"/>
                  <a:pt x="476250" y="17058"/>
                  <a:pt x="476250" y="38101"/>
                </a:cubicBezTo>
                <a:lnTo>
                  <a:pt x="476250" y="190499"/>
                </a:lnTo>
                <a:cubicBezTo>
                  <a:pt x="476250" y="211542"/>
                  <a:pt x="459192" y="228600"/>
                  <a:pt x="4381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78" name="Text 76"/>
          <p:cNvSpPr/>
          <p:nvPr/>
        </p:nvSpPr>
        <p:spPr>
          <a:xfrm>
            <a:off x="9664700" y="2819400"/>
            <a:ext cx="5334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Presse</a:t>
            </a:r>
            <a:endParaRPr lang="en-US" sz="1600" dirty="0"/>
          </a:p>
        </p:txBody>
      </p:sp>
      <p:sp>
        <p:nvSpPr>
          <p:cNvPr id="79" name="Shape 77"/>
          <p:cNvSpPr/>
          <p:nvPr/>
        </p:nvSpPr>
        <p:spPr>
          <a:xfrm>
            <a:off x="10175479" y="28194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38101" y="0"/>
                </a:moveTo>
                <a:lnTo>
                  <a:pt x="495299" y="0"/>
                </a:lnTo>
                <a:cubicBezTo>
                  <a:pt x="516342" y="0"/>
                  <a:pt x="533400" y="17058"/>
                  <a:pt x="533400" y="38101"/>
                </a:cubicBezTo>
                <a:lnTo>
                  <a:pt x="533400" y="190499"/>
                </a:lnTo>
                <a:cubicBezTo>
                  <a:pt x="533400" y="211542"/>
                  <a:pt x="516342" y="228600"/>
                  <a:pt x="4952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80" name="Text 78"/>
          <p:cNvSpPr/>
          <p:nvPr/>
        </p:nvSpPr>
        <p:spPr>
          <a:xfrm>
            <a:off x="10175479" y="2819400"/>
            <a:ext cx="5905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Awards</a:t>
            </a:r>
            <a:endParaRPr lang="en-US" sz="1600" dirty="0"/>
          </a:p>
        </p:txBody>
      </p:sp>
      <p:sp>
        <p:nvSpPr>
          <p:cNvPr id="81" name="Shape 79"/>
          <p:cNvSpPr/>
          <p:nvPr/>
        </p:nvSpPr>
        <p:spPr>
          <a:xfrm>
            <a:off x="4514850" y="3352800"/>
            <a:ext cx="2314575" cy="1333500"/>
          </a:xfrm>
          <a:custGeom>
            <a:avLst/>
            <a:gdLst/>
            <a:ahLst/>
            <a:cxnLst/>
            <a:rect l="l" t="t" r="r" b="b"/>
            <a:pathLst>
              <a:path w="2314575" h="1333500">
                <a:moveTo>
                  <a:pt x="38100" y="0"/>
                </a:moveTo>
                <a:lnTo>
                  <a:pt x="2238379" y="0"/>
                </a:lnTo>
                <a:cubicBezTo>
                  <a:pt x="2280461" y="0"/>
                  <a:pt x="2314575" y="34114"/>
                  <a:pt x="2314575" y="76196"/>
                </a:cubicBezTo>
                <a:lnTo>
                  <a:pt x="2314575" y="1257304"/>
                </a:lnTo>
                <a:cubicBezTo>
                  <a:pt x="2314575" y="1299386"/>
                  <a:pt x="2280461" y="1333500"/>
                  <a:pt x="2238379" y="1333500"/>
                </a:cubicBez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82" name="Shape 80"/>
          <p:cNvSpPr/>
          <p:nvPr/>
        </p:nvSpPr>
        <p:spPr>
          <a:xfrm>
            <a:off x="4514850" y="3352800"/>
            <a:ext cx="38100" cy="1333500"/>
          </a:xfrm>
          <a:custGeom>
            <a:avLst/>
            <a:gdLst/>
            <a:ahLst/>
            <a:cxnLst/>
            <a:rect l="l" t="t" r="r" b="b"/>
            <a:pathLst>
              <a:path w="38100" h="1333500">
                <a:moveTo>
                  <a:pt x="38100" y="0"/>
                </a:moveTo>
                <a:lnTo>
                  <a:pt x="38100" y="0"/>
                </a:lnTo>
                <a:lnTo>
                  <a:pt x="38100" y="1333500"/>
                </a:ln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83" name="Shape 81"/>
          <p:cNvSpPr/>
          <p:nvPr/>
        </p:nvSpPr>
        <p:spPr>
          <a:xfrm>
            <a:off x="4722019" y="354330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47625" y="0"/>
                </a:moveTo>
                <a:cubicBezTo>
                  <a:pt x="54211" y="0"/>
                  <a:pt x="59531" y="5321"/>
                  <a:pt x="59531" y="11906"/>
                </a:cubicBezTo>
                <a:lnTo>
                  <a:pt x="59531" y="23812"/>
                </a:lnTo>
                <a:lnTo>
                  <a:pt x="107156" y="23812"/>
                </a:lnTo>
                <a:lnTo>
                  <a:pt x="107156" y="11906"/>
                </a:lnTo>
                <a:cubicBezTo>
                  <a:pt x="107156" y="5321"/>
                  <a:pt x="112477" y="0"/>
                  <a:pt x="119063" y="0"/>
                </a:cubicBezTo>
                <a:cubicBezTo>
                  <a:pt x="125648" y="0"/>
                  <a:pt x="130969" y="5321"/>
                  <a:pt x="130969" y="11906"/>
                </a:cubicBezTo>
                <a:lnTo>
                  <a:pt x="130969" y="23812"/>
                </a:lnTo>
                <a:lnTo>
                  <a:pt x="142875" y="23812"/>
                </a:lnTo>
                <a:cubicBezTo>
                  <a:pt x="156009" y="23812"/>
                  <a:pt x="166688" y="34491"/>
                  <a:pt x="166688" y="47625"/>
                </a:cubicBezTo>
                <a:lnTo>
                  <a:pt x="166688" y="154781"/>
                </a:lnTo>
                <a:cubicBezTo>
                  <a:pt x="166688" y="167915"/>
                  <a:pt x="156009" y="178594"/>
                  <a:pt x="142875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47625"/>
                </a:lnTo>
                <a:cubicBezTo>
                  <a:pt x="0" y="34491"/>
                  <a:pt x="10678" y="23812"/>
                  <a:pt x="23812" y="23812"/>
                </a:cubicBezTo>
                <a:lnTo>
                  <a:pt x="35719" y="23812"/>
                </a:lnTo>
                <a:lnTo>
                  <a:pt x="35719" y="11906"/>
                </a:lnTo>
                <a:cubicBezTo>
                  <a:pt x="35719" y="5321"/>
                  <a:pt x="41039" y="0"/>
                  <a:pt x="47625" y="0"/>
                </a:cubicBezTo>
                <a:close/>
                <a:moveTo>
                  <a:pt x="23812" y="89297"/>
                </a:moveTo>
                <a:lnTo>
                  <a:pt x="23812" y="101203"/>
                </a:lnTo>
                <a:cubicBezTo>
                  <a:pt x="23812" y="104477"/>
                  <a:pt x="26491" y="107156"/>
                  <a:pt x="29766" y="107156"/>
                </a:cubicBezTo>
                <a:lnTo>
                  <a:pt x="41672" y="107156"/>
                </a:lnTo>
                <a:cubicBezTo>
                  <a:pt x="44946" y="107156"/>
                  <a:pt x="47625" y="104477"/>
                  <a:pt x="47625" y="101203"/>
                </a:cubicBezTo>
                <a:lnTo>
                  <a:pt x="47625" y="89297"/>
                </a:lnTo>
                <a:cubicBezTo>
                  <a:pt x="47625" y="86023"/>
                  <a:pt x="44946" y="83344"/>
                  <a:pt x="41672" y="83344"/>
                </a:cubicBezTo>
                <a:lnTo>
                  <a:pt x="29766" y="83344"/>
                </a:lnTo>
                <a:cubicBezTo>
                  <a:pt x="26491" y="83344"/>
                  <a:pt x="23812" y="86023"/>
                  <a:pt x="23812" y="89297"/>
                </a:cubicBezTo>
                <a:close/>
                <a:moveTo>
                  <a:pt x="71438" y="89297"/>
                </a:moveTo>
                <a:lnTo>
                  <a:pt x="71438" y="101203"/>
                </a:lnTo>
                <a:cubicBezTo>
                  <a:pt x="71438" y="104477"/>
                  <a:pt x="74116" y="107156"/>
                  <a:pt x="77391" y="107156"/>
                </a:cubicBezTo>
                <a:lnTo>
                  <a:pt x="89297" y="107156"/>
                </a:lnTo>
                <a:cubicBezTo>
                  <a:pt x="92571" y="107156"/>
                  <a:pt x="95250" y="104477"/>
                  <a:pt x="95250" y="101203"/>
                </a:cubicBezTo>
                <a:lnTo>
                  <a:pt x="95250" y="89297"/>
                </a:lnTo>
                <a:cubicBezTo>
                  <a:pt x="95250" y="86023"/>
                  <a:pt x="92571" y="83344"/>
                  <a:pt x="89297" y="83344"/>
                </a:cubicBezTo>
                <a:lnTo>
                  <a:pt x="77391" y="83344"/>
                </a:lnTo>
                <a:cubicBezTo>
                  <a:pt x="74116" y="83344"/>
                  <a:pt x="71438" y="86023"/>
                  <a:pt x="71438" y="89297"/>
                </a:cubicBezTo>
                <a:close/>
                <a:moveTo>
                  <a:pt x="125016" y="83344"/>
                </a:moveTo>
                <a:cubicBezTo>
                  <a:pt x="121741" y="83344"/>
                  <a:pt x="119063" y="86023"/>
                  <a:pt x="119063" y="89297"/>
                </a:cubicBezTo>
                <a:lnTo>
                  <a:pt x="119063" y="101203"/>
                </a:lnTo>
                <a:cubicBezTo>
                  <a:pt x="119063" y="104477"/>
                  <a:pt x="121741" y="107156"/>
                  <a:pt x="125016" y="107156"/>
                </a:cubicBezTo>
                <a:lnTo>
                  <a:pt x="136922" y="107156"/>
                </a:lnTo>
                <a:cubicBezTo>
                  <a:pt x="140196" y="107156"/>
                  <a:pt x="142875" y="104477"/>
                  <a:pt x="142875" y="101203"/>
                </a:cubicBezTo>
                <a:lnTo>
                  <a:pt x="142875" y="89297"/>
                </a:lnTo>
                <a:cubicBezTo>
                  <a:pt x="142875" y="86023"/>
                  <a:pt x="140196" y="83344"/>
                  <a:pt x="136922" y="83344"/>
                </a:cubicBezTo>
                <a:lnTo>
                  <a:pt x="125016" y="83344"/>
                </a:lnTo>
                <a:close/>
                <a:moveTo>
                  <a:pt x="23812" y="136922"/>
                </a:moveTo>
                <a:lnTo>
                  <a:pt x="23812" y="148828"/>
                </a:lnTo>
                <a:cubicBezTo>
                  <a:pt x="23812" y="152102"/>
                  <a:pt x="26491" y="154781"/>
                  <a:pt x="29766" y="154781"/>
                </a:cubicBezTo>
                <a:lnTo>
                  <a:pt x="41672" y="154781"/>
                </a:lnTo>
                <a:cubicBezTo>
                  <a:pt x="44946" y="154781"/>
                  <a:pt x="47625" y="152102"/>
                  <a:pt x="47625" y="148828"/>
                </a:cubicBezTo>
                <a:lnTo>
                  <a:pt x="47625" y="136922"/>
                </a:lnTo>
                <a:cubicBezTo>
                  <a:pt x="47625" y="133648"/>
                  <a:pt x="44946" y="130969"/>
                  <a:pt x="41672" y="130969"/>
                </a:cubicBezTo>
                <a:lnTo>
                  <a:pt x="29766" y="130969"/>
                </a:lnTo>
                <a:cubicBezTo>
                  <a:pt x="26491" y="130969"/>
                  <a:pt x="23812" y="133648"/>
                  <a:pt x="23812" y="136922"/>
                </a:cubicBezTo>
                <a:close/>
                <a:moveTo>
                  <a:pt x="77391" y="130969"/>
                </a:moveTo>
                <a:cubicBezTo>
                  <a:pt x="74116" y="130969"/>
                  <a:pt x="71438" y="133648"/>
                  <a:pt x="71438" y="136922"/>
                </a:cubicBezTo>
                <a:lnTo>
                  <a:pt x="71438" y="148828"/>
                </a:lnTo>
                <a:cubicBezTo>
                  <a:pt x="71438" y="152102"/>
                  <a:pt x="74116" y="154781"/>
                  <a:pt x="77391" y="154781"/>
                </a:cubicBezTo>
                <a:lnTo>
                  <a:pt x="89297" y="154781"/>
                </a:lnTo>
                <a:cubicBezTo>
                  <a:pt x="92571" y="154781"/>
                  <a:pt x="95250" y="152102"/>
                  <a:pt x="95250" y="148828"/>
                </a:cubicBezTo>
                <a:lnTo>
                  <a:pt x="95250" y="136922"/>
                </a:lnTo>
                <a:cubicBezTo>
                  <a:pt x="95250" y="133648"/>
                  <a:pt x="92571" y="130969"/>
                  <a:pt x="89297" y="130969"/>
                </a:cubicBezTo>
                <a:lnTo>
                  <a:pt x="77391" y="130969"/>
                </a:lnTo>
                <a:close/>
                <a:moveTo>
                  <a:pt x="119063" y="136922"/>
                </a:moveTo>
                <a:lnTo>
                  <a:pt x="119063" y="148828"/>
                </a:lnTo>
                <a:cubicBezTo>
                  <a:pt x="119063" y="152102"/>
                  <a:pt x="121741" y="154781"/>
                  <a:pt x="125016" y="154781"/>
                </a:cubicBezTo>
                <a:lnTo>
                  <a:pt x="136922" y="154781"/>
                </a:lnTo>
                <a:cubicBezTo>
                  <a:pt x="140196" y="154781"/>
                  <a:pt x="142875" y="152102"/>
                  <a:pt x="142875" y="148828"/>
                </a:cubicBezTo>
                <a:lnTo>
                  <a:pt x="142875" y="136922"/>
                </a:lnTo>
                <a:cubicBezTo>
                  <a:pt x="142875" y="133648"/>
                  <a:pt x="140196" y="130969"/>
                  <a:pt x="136922" y="130969"/>
                </a:cubicBezTo>
                <a:lnTo>
                  <a:pt x="125016" y="130969"/>
                </a:lnTo>
                <a:cubicBezTo>
                  <a:pt x="121741" y="130969"/>
                  <a:pt x="119063" y="133648"/>
                  <a:pt x="119063" y="136922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84" name="Text 82"/>
          <p:cNvSpPr/>
          <p:nvPr/>
        </p:nvSpPr>
        <p:spPr>
          <a:xfrm>
            <a:off x="5000625" y="3505200"/>
            <a:ext cx="542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Events</a:t>
            </a:r>
            <a:endParaRPr lang="en-US" sz="1600" dirty="0"/>
          </a:p>
        </p:txBody>
      </p:sp>
      <p:sp>
        <p:nvSpPr>
          <p:cNvPr id="85" name="Text 83"/>
          <p:cNvSpPr/>
          <p:nvPr/>
        </p:nvSpPr>
        <p:spPr>
          <a:xfrm>
            <a:off x="4686300" y="3848100"/>
            <a:ext cx="2057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Persönlicher Kontakt, Community, Erlebnis</a:t>
            </a:r>
            <a:endParaRPr lang="en-US" sz="1600" dirty="0"/>
          </a:p>
        </p:txBody>
      </p:sp>
      <p:sp>
        <p:nvSpPr>
          <p:cNvPr id="86" name="Shape 84"/>
          <p:cNvSpPr/>
          <p:nvPr/>
        </p:nvSpPr>
        <p:spPr>
          <a:xfrm>
            <a:off x="4686300" y="4305300"/>
            <a:ext cx="590550" cy="228600"/>
          </a:xfrm>
          <a:custGeom>
            <a:avLst/>
            <a:gdLst/>
            <a:ahLst/>
            <a:cxnLst/>
            <a:rect l="l" t="t" r="r" b="b"/>
            <a:pathLst>
              <a:path w="590550" h="228600">
                <a:moveTo>
                  <a:pt x="38101" y="0"/>
                </a:moveTo>
                <a:lnTo>
                  <a:pt x="552449" y="0"/>
                </a:lnTo>
                <a:cubicBezTo>
                  <a:pt x="573492" y="0"/>
                  <a:pt x="590550" y="17058"/>
                  <a:pt x="590550" y="38101"/>
                </a:cubicBezTo>
                <a:lnTo>
                  <a:pt x="590550" y="190499"/>
                </a:lnTo>
                <a:cubicBezTo>
                  <a:pt x="590550" y="211542"/>
                  <a:pt x="573492" y="228600"/>
                  <a:pt x="5524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87" name="Text 85"/>
          <p:cNvSpPr/>
          <p:nvPr/>
        </p:nvSpPr>
        <p:spPr>
          <a:xfrm>
            <a:off x="4686300" y="4305300"/>
            <a:ext cx="6477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Pop-Ups</a:t>
            </a:r>
            <a:endParaRPr lang="en-US" sz="1600" dirty="0"/>
          </a:p>
        </p:txBody>
      </p:sp>
      <p:sp>
        <p:nvSpPr>
          <p:cNvPr id="88" name="Shape 86"/>
          <p:cNvSpPr/>
          <p:nvPr/>
        </p:nvSpPr>
        <p:spPr>
          <a:xfrm>
            <a:off x="5317431" y="43053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38101" y="0"/>
                </a:moveTo>
                <a:lnTo>
                  <a:pt x="495299" y="0"/>
                </a:lnTo>
                <a:cubicBezTo>
                  <a:pt x="516342" y="0"/>
                  <a:pt x="533400" y="17058"/>
                  <a:pt x="533400" y="38101"/>
                </a:cubicBezTo>
                <a:lnTo>
                  <a:pt x="533400" y="190499"/>
                </a:lnTo>
                <a:cubicBezTo>
                  <a:pt x="533400" y="211542"/>
                  <a:pt x="516342" y="228600"/>
                  <a:pt x="4952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89" name="Text 87"/>
          <p:cNvSpPr/>
          <p:nvPr/>
        </p:nvSpPr>
        <p:spPr>
          <a:xfrm>
            <a:off x="5317431" y="4305300"/>
            <a:ext cx="5905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Messen</a:t>
            </a:r>
            <a:endParaRPr lang="en-US" sz="1600" dirty="0"/>
          </a:p>
        </p:txBody>
      </p:sp>
      <p:sp>
        <p:nvSpPr>
          <p:cNvPr id="90" name="Shape 88"/>
          <p:cNvSpPr/>
          <p:nvPr/>
        </p:nvSpPr>
        <p:spPr>
          <a:xfrm>
            <a:off x="7004050" y="3352800"/>
            <a:ext cx="2314575" cy="1333500"/>
          </a:xfrm>
          <a:custGeom>
            <a:avLst/>
            <a:gdLst/>
            <a:ahLst/>
            <a:cxnLst/>
            <a:rect l="l" t="t" r="r" b="b"/>
            <a:pathLst>
              <a:path w="2314575" h="1333500">
                <a:moveTo>
                  <a:pt x="38100" y="0"/>
                </a:moveTo>
                <a:lnTo>
                  <a:pt x="2238379" y="0"/>
                </a:lnTo>
                <a:cubicBezTo>
                  <a:pt x="2280461" y="0"/>
                  <a:pt x="2314575" y="34114"/>
                  <a:pt x="2314575" y="76196"/>
                </a:cubicBezTo>
                <a:lnTo>
                  <a:pt x="2314575" y="1257304"/>
                </a:lnTo>
                <a:cubicBezTo>
                  <a:pt x="2314575" y="1299386"/>
                  <a:pt x="2280461" y="1333500"/>
                  <a:pt x="2238379" y="1333500"/>
                </a:cubicBez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91" name="Shape 89"/>
          <p:cNvSpPr/>
          <p:nvPr/>
        </p:nvSpPr>
        <p:spPr>
          <a:xfrm>
            <a:off x="7004050" y="3352800"/>
            <a:ext cx="38100" cy="1333500"/>
          </a:xfrm>
          <a:custGeom>
            <a:avLst/>
            <a:gdLst/>
            <a:ahLst/>
            <a:cxnLst/>
            <a:rect l="l" t="t" r="r" b="b"/>
            <a:pathLst>
              <a:path w="38100" h="1333500">
                <a:moveTo>
                  <a:pt x="38100" y="0"/>
                </a:moveTo>
                <a:lnTo>
                  <a:pt x="38100" y="0"/>
                </a:lnTo>
                <a:lnTo>
                  <a:pt x="38100" y="1333500"/>
                </a:ln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92" name="Shape 90"/>
          <p:cNvSpPr/>
          <p:nvPr/>
        </p:nvSpPr>
        <p:spPr>
          <a:xfrm>
            <a:off x="7187407" y="354330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00050" y="31700"/>
                </a:moveTo>
                <a:lnTo>
                  <a:pt x="56666" y="79921"/>
                </a:lnTo>
                <a:cubicBezTo>
                  <a:pt x="54955" y="81818"/>
                  <a:pt x="55029" y="84758"/>
                  <a:pt x="56852" y="86581"/>
                </a:cubicBezTo>
                <a:cubicBezTo>
                  <a:pt x="68200" y="97929"/>
                  <a:pt x="86618" y="97929"/>
                  <a:pt x="97966" y="86581"/>
                </a:cubicBezTo>
                <a:lnTo>
                  <a:pt x="109798" y="74749"/>
                </a:lnTo>
                <a:cubicBezTo>
                  <a:pt x="111361" y="73186"/>
                  <a:pt x="113333" y="72330"/>
                  <a:pt x="115342" y="72182"/>
                </a:cubicBezTo>
                <a:cubicBezTo>
                  <a:pt x="117872" y="71958"/>
                  <a:pt x="120476" y="72814"/>
                  <a:pt x="122411" y="74749"/>
                </a:cubicBezTo>
                <a:lnTo>
                  <a:pt x="188119" y="139898"/>
                </a:lnTo>
                <a:lnTo>
                  <a:pt x="214313" y="119063"/>
                </a:lnTo>
                <a:lnTo>
                  <a:pt x="214313" y="11906"/>
                </a:lnTo>
                <a:lnTo>
                  <a:pt x="172641" y="35719"/>
                </a:lnTo>
                <a:lnTo>
                  <a:pt x="163785" y="29803"/>
                </a:lnTo>
                <a:cubicBezTo>
                  <a:pt x="157907" y="25896"/>
                  <a:pt x="151023" y="23812"/>
                  <a:pt x="143954" y="23812"/>
                </a:cubicBezTo>
                <a:lnTo>
                  <a:pt x="117760" y="23812"/>
                </a:lnTo>
                <a:cubicBezTo>
                  <a:pt x="117351" y="23812"/>
                  <a:pt x="116904" y="23812"/>
                  <a:pt x="116495" y="23850"/>
                </a:cubicBezTo>
                <a:cubicBezTo>
                  <a:pt x="110207" y="24185"/>
                  <a:pt x="104291" y="27012"/>
                  <a:pt x="100050" y="31700"/>
                </a:cubicBezTo>
                <a:close/>
                <a:moveTo>
                  <a:pt x="43383" y="67977"/>
                </a:moveTo>
                <a:lnTo>
                  <a:pt x="83121" y="23812"/>
                </a:lnTo>
                <a:lnTo>
                  <a:pt x="68387" y="23812"/>
                </a:lnTo>
                <a:cubicBezTo>
                  <a:pt x="58899" y="23812"/>
                  <a:pt x="49820" y="27570"/>
                  <a:pt x="43123" y="34268"/>
                </a:cubicBezTo>
                <a:lnTo>
                  <a:pt x="41672" y="35719"/>
                </a:lnTo>
                <a:lnTo>
                  <a:pt x="0" y="11906"/>
                </a:lnTo>
                <a:lnTo>
                  <a:pt x="0" y="119063"/>
                </a:lnTo>
                <a:lnTo>
                  <a:pt x="58192" y="167543"/>
                </a:lnTo>
                <a:cubicBezTo>
                  <a:pt x="66749" y="174687"/>
                  <a:pt x="77539" y="178594"/>
                  <a:pt x="88664" y="178594"/>
                </a:cubicBezTo>
                <a:lnTo>
                  <a:pt x="94506" y="178594"/>
                </a:lnTo>
                <a:lnTo>
                  <a:pt x="91901" y="175989"/>
                </a:lnTo>
                <a:cubicBezTo>
                  <a:pt x="88404" y="172492"/>
                  <a:pt x="88404" y="166836"/>
                  <a:pt x="91901" y="163376"/>
                </a:cubicBezTo>
                <a:cubicBezTo>
                  <a:pt x="95399" y="159916"/>
                  <a:pt x="101054" y="159879"/>
                  <a:pt x="104515" y="163376"/>
                </a:cubicBezTo>
                <a:lnTo>
                  <a:pt x="119769" y="178631"/>
                </a:lnTo>
                <a:lnTo>
                  <a:pt x="123118" y="178631"/>
                </a:lnTo>
                <a:cubicBezTo>
                  <a:pt x="130225" y="178631"/>
                  <a:pt x="137182" y="177031"/>
                  <a:pt x="143508" y="174054"/>
                </a:cubicBezTo>
                <a:lnTo>
                  <a:pt x="133573" y="164083"/>
                </a:lnTo>
                <a:cubicBezTo>
                  <a:pt x="130076" y="160586"/>
                  <a:pt x="130076" y="154930"/>
                  <a:pt x="133573" y="151470"/>
                </a:cubicBezTo>
                <a:cubicBezTo>
                  <a:pt x="137071" y="148010"/>
                  <a:pt x="142726" y="147972"/>
                  <a:pt x="146186" y="151470"/>
                </a:cubicBezTo>
                <a:lnTo>
                  <a:pt x="158093" y="163376"/>
                </a:lnTo>
                <a:lnTo>
                  <a:pt x="164604" y="156865"/>
                </a:lnTo>
                <a:cubicBezTo>
                  <a:pt x="167915" y="153553"/>
                  <a:pt x="168883" y="148754"/>
                  <a:pt x="167432" y="144549"/>
                </a:cubicBezTo>
                <a:lnTo>
                  <a:pt x="116123" y="93650"/>
                </a:lnTo>
                <a:lnTo>
                  <a:pt x="110579" y="99194"/>
                </a:lnTo>
                <a:cubicBezTo>
                  <a:pt x="92236" y="117537"/>
                  <a:pt x="62545" y="117537"/>
                  <a:pt x="44202" y="99194"/>
                </a:cubicBezTo>
                <a:cubicBezTo>
                  <a:pt x="35644" y="90636"/>
                  <a:pt x="35309" y="76907"/>
                  <a:pt x="43383" y="67940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93" name="Text 91"/>
          <p:cNvSpPr/>
          <p:nvPr/>
        </p:nvSpPr>
        <p:spPr>
          <a:xfrm>
            <a:off x="7489825" y="3505200"/>
            <a:ext cx="1190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Partnerschaften</a:t>
            </a:r>
            <a:endParaRPr lang="en-US" sz="1600" dirty="0"/>
          </a:p>
        </p:txBody>
      </p:sp>
      <p:sp>
        <p:nvSpPr>
          <p:cNvPr id="94" name="Text 92"/>
          <p:cNvSpPr/>
          <p:nvPr/>
        </p:nvSpPr>
        <p:spPr>
          <a:xfrm>
            <a:off x="7175500" y="3848100"/>
            <a:ext cx="2057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Co-Marketing, Reichweite, Credibility</a:t>
            </a:r>
            <a:endParaRPr lang="en-US" sz="1600" dirty="0"/>
          </a:p>
        </p:txBody>
      </p:sp>
      <p:sp>
        <p:nvSpPr>
          <p:cNvPr id="95" name="Shape 93"/>
          <p:cNvSpPr/>
          <p:nvPr/>
        </p:nvSpPr>
        <p:spPr>
          <a:xfrm>
            <a:off x="7175500" y="4305300"/>
            <a:ext cx="447675" cy="228600"/>
          </a:xfrm>
          <a:custGeom>
            <a:avLst/>
            <a:gdLst/>
            <a:ahLst/>
            <a:cxnLst/>
            <a:rect l="l" t="t" r="r" b="b"/>
            <a:pathLst>
              <a:path w="447675" h="228600">
                <a:moveTo>
                  <a:pt x="38101" y="0"/>
                </a:moveTo>
                <a:lnTo>
                  <a:pt x="409574" y="0"/>
                </a:lnTo>
                <a:cubicBezTo>
                  <a:pt x="430617" y="0"/>
                  <a:pt x="447675" y="17058"/>
                  <a:pt x="447675" y="38101"/>
                </a:cubicBezTo>
                <a:lnTo>
                  <a:pt x="447675" y="190499"/>
                </a:lnTo>
                <a:cubicBezTo>
                  <a:pt x="447675" y="211542"/>
                  <a:pt x="430617" y="228600"/>
                  <a:pt x="40957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96" name="Text 94"/>
          <p:cNvSpPr/>
          <p:nvPr/>
        </p:nvSpPr>
        <p:spPr>
          <a:xfrm>
            <a:off x="7175500" y="4305300"/>
            <a:ext cx="5048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NGOs</a:t>
            </a:r>
            <a:endParaRPr lang="en-US" sz="1600" dirty="0"/>
          </a:p>
        </p:txBody>
      </p:sp>
      <p:sp>
        <p:nvSpPr>
          <p:cNvPr id="97" name="Shape 95"/>
          <p:cNvSpPr/>
          <p:nvPr/>
        </p:nvSpPr>
        <p:spPr>
          <a:xfrm>
            <a:off x="7660184" y="43053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8101" y="0"/>
                </a:moveTo>
                <a:lnTo>
                  <a:pt x="419099" y="0"/>
                </a:lnTo>
                <a:cubicBezTo>
                  <a:pt x="440142" y="0"/>
                  <a:pt x="457200" y="17058"/>
                  <a:pt x="457200" y="38101"/>
                </a:cubicBezTo>
                <a:lnTo>
                  <a:pt x="457200" y="190499"/>
                </a:lnTo>
                <a:cubicBezTo>
                  <a:pt x="457200" y="211542"/>
                  <a:pt x="440142" y="228600"/>
                  <a:pt x="4190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98" name="Text 96"/>
          <p:cNvSpPr/>
          <p:nvPr/>
        </p:nvSpPr>
        <p:spPr>
          <a:xfrm>
            <a:off x="7660184" y="4305300"/>
            <a:ext cx="5143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Shops</a:t>
            </a:r>
            <a:endParaRPr lang="en-US" sz="1600" dirty="0"/>
          </a:p>
        </p:txBody>
      </p:sp>
      <p:sp>
        <p:nvSpPr>
          <p:cNvPr id="99" name="Shape 97"/>
          <p:cNvSpPr/>
          <p:nvPr/>
        </p:nvSpPr>
        <p:spPr>
          <a:xfrm>
            <a:off x="9493250" y="3352800"/>
            <a:ext cx="2314575" cy="1333500"/>
          </a:xfrm>
          <a:custGeom>
            <a:avLst/>
            <a:gdLst/>
            <a:ahLst/>
            <a:cxnLst/>
            <a:rect l="l" t="t" r="r" b="b"/>
            <a:pathLst>
              <a:path w="2314575" h="1333500">
                <a:moveTo>
                  <a:pt x="38100" y="0"/>
                </a:moveTo>
                <a:lnTo>
                  <a:pt x="2238379" y="0"/>
                </a:lnTo>
                <a:cubicBezTo>
                  <a:pt x="2280461" y="0"/>
                  <a:pt x="2314575" y="34114"/>
                  <a:pt x="2314575" y="76196"/>
                </a:cubicBezTo>
                <a:lnTo>
                  <a:pt x="2314575" y="1257304"/>
                </a:lnTo>
                <a:cubicBezTo>
                  <a:pt x="2314575" y="1299386"/>
                  <a:pt x="2280461" y="1333500"/>
                  <a:pt x="2238379" y="1333500"/>
                </a:cubicBez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00" name="Shape 98"/>
          <p:cNvSpPr/>
          <p:nvPr/>
        </p:nvSpPr>
        <p:spPr>
          <a:xfrm>
            <a:off x="9493250" y="3352800"/>
            <a:ext cx="38100" cy="1333500"/>
          </a:xfrm>
          <a:custGeom>
            <a:avLst/>
            <a:gdLst/>
            <a:ahLst/>
            <a:cxnLst/>
            <a:rect l="l" t="t" r="r" b="b"/>
            <a:pathLst>
              <a:path w="38100" h="1333500">
                <a:moveTo>
                  <a:pt x="38100" y="0"/>
                </a:moveTo>
                <a:lnTo>
                  <a:pt x="38100" y="0"/>
                </a:lnTo>
                <a:lnTo>
                  <a:pt x="38100" y="1333500"/>
                </a:ln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101" name="Shape 99"/>
          <p:cNvSpPr/>
          <p:nvPr/>
        </p:nvSpPr>
        <p:spPr>
          <a:xfrm>
            <a:off x="9664700" y="35433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19063" y="5953"/>
                </a:moveTo>
                <a:cubicBezTo>
                  <a:pt x="140419" y="5953"/>
                  <a:pt x="157758" y="23292"/>
                  <a:pt x="157758" y="44648"/>
                </a:cubicBezTo>
                <a:cubicBezTo>
                  <a:pt x="157758" y="66005"/>
                  <a:pt x="140419" y="83344"/>
                  <a:pt x="119063" y="83344"/>
                </a:cubicBezTo>
                <a:cubicBezTo>
                  <a:pt x="97706" y="83344"/>
                  <a:pt x="80367" y="66005"/>
                  <a:pt x="80367" y="44648"/>
                </a:cubicBezTo>
                <a:cubicBezTo>
                  <a:pt x="80367" y="23292"/>
                  <a:pt x="97706" y="5953"/>
                  <a:pt x="119063" y="5953"/>
                </a:cubicBezTo>
                <a:close/>
                <a:moveTo>
                  <a:pt x="35719" y="32742"/>
                </a:moveTo>
                <a:cubicBezTo>
                  <a:pt x="50504" y="32742"/>
                  <a:pt x="62508" y="44746"/>
                  <a:pt x="62508" y="59531"/>
                </a:cubicBezTo>
                <a:cubicBezTo>
                  <a:pt x="62508" y="74317"/>
                  <a:pt x="50504" y="86320"/>
                  <a:pt x="35719" y="86320"/>
                </a:cubicBezTo>
                <a:cubicBezTo>
                  <a:pt x="20933" y="86320"/>
                  <a:pt x="8930" y="74317"/>
                  <a:pt x="8930" y="59531"/>
                </a:cubicBezTo>
                <a:cubicBezTo>
                  <a:pt x="8930" y="44746"/>
                  <a:pt x="20933" y="32742"/>
                  <a:pt x="35719" y="32742"/>
                </a:cubicBezTo>
                <a:close/>
                <a:moveTo>
                  <a:pt x="0" y="154781"/>
                </a:moveTo>
                <a:cubicBezTo>
                  <a:pt x="0" y="128476"/>
                  <a:pt x="21320" y="107156"/>
                  <a:pt x="47625" y="107156"/>
                </a:cubicBezTo>
                <a:cubicBezTo>
                  <a:pt x="52388" y="107156"/>
                  <a:pt x="57001" y="107863"/>
                  <a:pt x="61354" y="109165"/>
                </a:cubicBezTo>
                <a:cubicBezTo>
                  <a:pt x="49113" y="122858"/>
                  <a:pt x="41672" y="140940"/>
                  <a:pt x="41672" y="160734"/>
                </a:cubicBezTo>
                <a:lnTo>
                  <a:pt x="41672" y="166688"/>
                </a:lnTo>
                <a:cubicBezTo>
                  <a:pt x="41672" y="170929"/>
                  <a:pt x="42565" y="174947"/>
                  <a:pt x="44165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lnTo>
                  <a:pt x="0" y="154781"/>
                </a:lnTo>
                <a:close/>
                <a:moveTo>
                  <a:pt x="193960" y="178594"/>
                </a:moveTo>
                <a:cubicBezTo>
                  <a:pt x="195560" y="174947"/>
                  <a:pt x="196453" y="170929"/>
                  <a:pt x="196453" y="166688"/>
                </a:cubicBezTo>
                <a:lnTo>
                  <a:pt x="196453" y="160734"/>
                </a:lnTo>
                <a:cubicBezTo>
                  <a:pt x="196453" y="140940"/>
                  <a:pt x="189012" y="122858"/>
                  <a:pt x="176771" y="109165"/>
                </a:cubicBezTo>
                <a:cubicBezTo>
                  <a:pt x="181124" y="107863"/>
                  <a:pt x="185738" y="107156"/>
                  <a:pt x="190500" y="107156"/>
                </a:cubicBezTo>
                <a:cubicBezTo>
                  <a:pt x="216805" y="107156"/>
                  <a:pt x="238125" y="128476"/>
                  <a:pt x="238125" y="154781"/>
                </a:cubicBezTo>
                <a:lnTo>
                  <a:pt x="238125" y="166688"/>
                </a:lnTo>
                <a:cubicBezTo>
                  <a:pt x="238125" y="173273"/>
                  <a:pt x="232804" y="178594"/>
                  <a:pt x="226219" y="178594"/>
                </a:cubicBezTo>
                <a:lnTo>
                  <a:pt x="193960" y="178594"/>
                </a:lnTo>
                <a:close/>
                <a:moveTo>
                  <a:pt x="175617" y="59531"/>
                </a:moveTo>
                <a:cubicBezTo>
                  <a:pt x="175617" y="44746"/>
                  <a:pt x="187621" y="32742"/>
                  <a:pt x="202406" y="32742"/>
                </a:cubicBezTo>
                <a:cubicBezTo>
                  <a:pt x="217192" y="32742"/>
                  <a:pt x="229195" y="44746"/>
                  <a:pt x="229195" y="59531"/>
                </a:cubicBezTo>
                <a:cubicBezTo>
                  <a:pt x="229195" y="74317"/>
                  <a:pt x="217192" y="86320"/>
                  <a:pt x="202406" y="86320"/>
                </a:cubicBezTo>
                <a:cubicBezTo>
                  <a:pt x="187621" y="86320"/>
                  <a:pt x="175617" y="74317"/>
                  <a:pt x="175617" y="59531"/>
                </a:cubicBezTo>
                <a:close/>
                <a:moveTo>
                  <a:pt x="59531" y="160734"/>
                </a:moveTo>
                <a:cubicBezTo>
                  <a:pt x="59531" y="127843"/>
                  <a:pt x="86171" y="101203"/>
                  <a:pt x="119063" y="101203"/>
                </a:cubicBezTo>
                <a:cubicBezTo>
                  <a:pt x="151954" y="101203"/>
                  <a:pt x="178594" y="127843"/>
                  <a:pt x="178594" y="160734"/>
                </a:cubicBezTo>
                <a:lnTo>
                  <a:pt x="178594" y="166688"/>
                </a:lnTo>
                <a:cubicBezTo>
                  <a:pt x="178594" y="173273"/>
                  <a:pt x="173273" y="178594"/>
                  <a:pt x="166688" y="178594"/>
                </a:cubicBezTo>
                <a:lnTo>
                  <a:pt x="71438" y="178594"/>
                </a:lnTo>
                <a:cubicBezTo>
                  <a:pt x="64852" y="178594"/>
                  <a:pt x="59531" y="173273"/>
                  <a:pt x="59531" y="166688"/>
                </a:cubicBezTo>
                <a:lnTo>
                  <a:pt x="59531" y="160734"/>
                </a:ln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102" name="Text 100"/>
          <p:cNvSpPr/>
          <p:nvPr/>
        </p:nvSpPr>
        <p:spPr>
          <a:xfrm>
            <a:off x="9979026" y="3505200"/>
            <a:ext cx="866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Community</a:t>
            </a:r>
            <a:endParaRPr lang="en-US" sz="1600" dirty="0"/>
          </a:p>
        </p:txBody>
      </p:sp>
      <p:sp>
        <p:nvSpPr>
          <p:cNvPr id="103" name="Text 101"/>
          <p:cNvSpPr/>
          <p:nvPr/>
        </p:nvSpPr>
        <p:spPr>
          <a:xfrm>
            <a:off x="9664700" y="3848100"/>
            <a:ext cx="2057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Advocacy, UGC, Loyalty, Retention</a:t>
            </a:r>
            <a:endParaRPr lang="en-US" sz="1600" dirty="0"/>
          </a:p>
        </p:txBody>
      </p:sp>
      <p:sp>
        <p:nvSpPr>
          <p:cNvPr id="104" name="Shape 102"/>
          <p:cNvSpPr/>
          <p:nvPr/>
        </p:nvSpPr>
        <p:spPr>
          <a:xfrm>
            <a:off x="9664700" y="43053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38101" y="0"/>
                </a:moveTo>
                <a:lnTo>
                  <a:pt x="495299" y="0"/>
                </a:lnTo>
                <a:cubicBezTo>
                  <a:pt x="516342" y="0"/>
                  <a:pt x="533400" y="17058"/>
                  <a:pt x="533400" y="38101"/>
                </a:cubicBezTo>
                <a:lnTo>
                  <a:pt x="533400" y="190499"/>
                </a:lnTo>
                <a:cubicBezTo>
                  <a:pt x="533400" y="211542"/>
                  <a:pt x="516342" y="228600"/>
                  <a:pt x="4952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105" name="Text 103"/>
          <p:cNvSpPr/>
          <p:nvPr/>
        </p:nvSpPr>
        <p:spPr>
          <a:xfrm>
            <a:off x="9664700" y="4305300"/>
            <a:ext cx="5905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Discord</a:t>
            </a:r>
            <a:endParaRPr lang="en-US" sz="1600" dirty="0"/>
          </a:p>
        </p:txBody>
      </p:sp>
      <p:sp>
        <p:nvSpPr>
          <p:cNvPr id="106" name="Shape 104"/>
          <p:cNvSpPr/>
          <p:nvPr/>
        </p:nvSpPr>
        <p:spPr>
          <a:xfrm>
            <a:off x="10239773" y="4305300"/>
            <a:ext cx="476250" cy="228600"/>
          </a:xfrm>
          <a:custGeom>
            <a:avLst/>
            <a:gdLst/>
            <a:ahLst/>
            <a:cxnLst/>
            <a:rect l="l" t="t" r="r" b="b"/>
            <a:pathLst>
              <a:path w="476250" h="228600">
                <a:moveTo>
                  <a:pt x="38101" y="0"/>
                </a:moveTo>
                <a:lnTo>
                  <a:pt x="438149" y="0"/>
                </a:lnTo>
                <a:cubicBezTo>
                  <a:pt x="459192" y="0"/>
                  <a:pt x="476250" y="17058"/>
                  <a:pt x="476250" y="38101"/>
                </a:cubicBezTo>
                <a:lnTo>
                  <a:pt x="476250" y="190499"/>
                </a:lnTo>
                <a:cubicBezTo>
                  <a:pt x="476250" y="211542"/>
                  <a:pt x="459192" y="228600"/>
                  <a:pt x="4381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107" name="Text 105"/>
          <p:cNvSpPr/>
          <p:nvPr/>
        </p:nvSpPr>
        <p:spPr>
          <a:xfrm>
            <a:off x="10239773" y="4305300"/>
            <a:ext cx="5334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Events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9842" y="349842"/>
            <a:ext cx="11544792" cy="1399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26" b="1" spc="83" kern="0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SOCIAL MEDIA STRATEGIE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9842" y="559747"/>
            <a:ext cx="11649745" cy="349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79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Social Media Masterplan 2025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9842" y="979558"/>
            <a:ext cx="11562284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Plattform-spezifische Strategien für maximale Reichweite und Engagement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9842" y="1329400"/>
            <a:ext cx="5676189" cy="2204006"/>
          </a:xfrm>
          <a:custGeom>
            <a:avLst/>
            <a:gdLst/>
            <a:ahLst/>
            <a:cxnLst/>
            <a:rect l="l" t="t" r="r" b="b"/>
            <a:pathLst>
              <a:path w="5676189" h="2204006">
                <a:moveTo>
                  <a:pt x="69977" y="0"/>
                </a:moveTo>
                <a:lnTo>
                  <a:pt x="5606212" y="0"/>
                </a:lnTo>
                <a:cubicBezTo>
                  <a:pt x="5644860" y="0"/>
                  <a:pt x="5676189" y="31330"/>
                  <a:pt x="5676189" y="69977"/>
                </a:cubicBezTo>
                <a:lnTo>
                  <a:pt x="5676189" y="2134029"/>
                </a:lnTo>
                <a:cubicBezTo>
                  <a:pt x="5676189" y="2172676"/>
                  <a:pt x="5644860" y="2204006"/>
                  <a:pt x="5606212" y="2204006"/>
                </a:cubicBezTo>
                <a:lnTo>
                  <a:pt x="69977" y="2204006"/>
                </a:lnTo>
                <a:cubicBezTo>
                  <a:pt x="31330" y="2204006"/>
                  <a:pt x="0" y="2172676"/>
                  <a:pt x="0" y="2134029"/>
                </a:cubicBezTo>
                <a:lnTo>
                  <a:pt x="0" y="69977"/>
                </a:lnTo>
                <a:cubicBezTo>
                  <a:pt x="0" y="31356"/>
                  <a:pt x="31356" y="0"/>
                  <a:pt x="6997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6238" dist="8746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76146" y="1583036"/>
            <a:ext cx="229584" cy="262382"/>
          </a:xfrm>
          <a:custGeom>
            <a:avLst/>
            <a:gdLst/>
            <a:ahLst/>
            <a:cxnLst/>
            <a:rect l="l" t="t" r="r" b="b"/>
            <a:pathLst>
              <a:path w="229584" h="262382">
                <a:moveTo>
                  <a:pt x="114946" y="72257"/>
                </a:moveTo>
                <a:cubicBezTo>
                  <a:pt x="93891" y="72203"/>
                  <a:pt x="74406" y="83384"/>
                  <a:pt x="63831" y="101591"/>
                </a:cubicBezTo>
                <a:cubicBezTo>
                  <a:pt x="53256" y="119798"/>
                  <a:pt x="53197" y="142263"/>
                  <a:pt x="63677" y="160524"/>
                </a:cubicBezTo>
                <a:cubicBezTo>
                  <a:pt x="74157" y="178786"/>
                  <a:pt x="93583" y="190069"/>
                  <a:pt x="114638" y="190124"/>
                </a:cubicBezTo>
                <a:cubicBezTo>
                  <a:pt x="147164" y="190209"/>
                  <a:pt x="173640" y="163871"/>
                  <a:pt x="173725" y="131345"/>
                </a:cubicBezTo>
                <a:cubicBezTo>
                  <a:pt x="173810" y="98818"/>
                  <a:pt x="147472" y="72342"/>
                  <a:pt x="114946" y="72257"/>
                </a:cubicBezTo>
                <a:close/>
                <a:moveTo>
                  <a:pt x="114638" y="92961"/>
                </a:moveTo>
                <a:cubicBezTo>
                  <a:pt x="128296" y="92906"/>
                  <a:pt x="140946" y="100142"/>
                  <a:pt x="147823" y="111943"/>
                </a:cubicBezTo>
                <a:cubicBezTo>
                  <a:pt x="154700" y="123744"/>
                  <a:pt x="154758" y="138317"/>
                  <a:pt x="147977" y="150173"/>
                </a:cubicBezTo>
                <a:cubicBezTo>
                  <a:pt x="141195" y="162028"/>
                  <a:pt x="128604" y="169366"/>
                  <a:pt x="114946" y="169421"/>
                </a:cubicBezTo>
                <a:cubicBezTo>
                  <a:pt x="93846" y="169505"/>
                  <a:pt x="76647" y="152444"/>
                  <a:pt x="76562" y="131345"/>
                </a:cubicBezTo>
                <a:cubicBezTo>
                  <a:pt x="76477" y="110245"/>
                  <a:pt x="93539" y="93046"/>
                  <a:pt x="114638" y="92961"/>
                </a:cubicBezTo>
                <a:close/>
                <a:moveTo>
                  <a:pt x="162502" y="69849"/>
                </a:moveTo>
                <a:cubicBezTo>
                  <a:pt x="162502" y="62269"/>
                  <a:pt x="168656" y="56115"/>
                  <a:pt x="176236" y="56115"/>
                </a:cubicBezTo>
                <a:cubicBezTo>
                  <a:pt x="183816" y="56115"/>
                  <a:pt x="189970" y="62269"/>
                  <a:pt x="189970" y="69849"/>
                </a:cubicBezTo>
                <a:cubicBezTo>
                  <a:pt x="189970" y="77429"/>
                  <a:pt x="183816" y="83583"/>
                  <a:pt x="176236" y="83583"/>
                </a:cubicBezTo>
                <a:cubicBezTo>
                  <a:pt x="168656" y="83583"/>
                  <a:pt x="162502" y="77429"/>
                  <a:pt x="162502" y="69849"/>
                </a:cubicBezTo>
                <a:close/>
                <a:moveTo>
                  <a:pt x="228969" y="83788"/>
                </a:moveTo>
                <a:cubicBezTo>
                  <a:pt x="228098" y="65390"/>
                  <a:pt x="223896" y="49094"/>
                  <a:pt x="210418" y="35668"/>
                </a:cubicBezTo>
                <a:cubicBezTo>
                  <a:pt x="196991" y="22241"/>
                  <a:pt x="180695" y="18039"/>
                  <a:pt x="162297" y="17116"/>
                </a:cubicBezTo>
                <a:cubicBezTo>
                  <a:pt x="143336" y="16040"/>
                  <a:pt x="86504" y="16040"/>
                  <a:pt x="67543" y="17116"/>
                </a:cubicBezTo>
                <a:cubicBezTo>
                  <a:pt x="49197" y="17987"/>
                  <a:pt x="32900" y="22190"/>
                  <a:pt x="19422" y="35616"/>
                </a:cubicBezTo>
                <a:cubicBezTo>
                  <a:pt x="5945" y="49043"/>
                  <a:pt x="1794" y="65339"/>
                  <a:pt x="871" y="83737"/>
                </a:cubicBezTo>
                <a:cubicBezTo>
                  <a:pt x="-205" y="102698"/>
                  <a:pt x="-205" y="159530"/>
                  <a:pt x="871" y="178491"/>
                </a:cubicBezTo>
                <a:cubicBezTo>
                  <a:pt x="1742" y="196889"/>
                  <a:pt x="5945" y="213185"/>
                  <a:pt x="19422" y="226612"/>
                </a:cubicBezTo>
                <a:cubicBezTo>
                  <a:pt x="32900" y="240038"/>
                  <a:pt x="49145" y="244240"/>
                  <a:pt x="67543" y="245163"/>
                </a:cubicBezTo>
                <a:cubicBezTo>
                  <a:pt x="86504" y="246239"/>
                  <a:pt x="143336" y="246239"/>
                  <a:pt x="162297" y="245163"/>
                </a:cubicBezTo>
                <a:cubicBezTo>
                  <a:pt x="180695" y="244292"/>
                  <a:pt x="196991" y="240089"/>
                  <a:pt x="210418" y="226612"/>
                </a:cubicBezTo>
                <a:cubicBezTo>
                  <a:pt x="223844" y="213185"/>
                  <a:pt x="228047" y="196889"/>
                  <a:pt x="228969" y="178491"/>
                </a:cubicBezTo>
                <a:cubicBezTo>
                  <a:pt x="230045" y="159530"/>
                  <a:pt x="230045" y="102749"/>
                  <a:pt x="228969" y="83788"/>
                </a:cubicBezTo>
                <a:close/>
                <a:moveTo>
                  <a:pt x="204473" y="198836"/>
                </a:moveTo>
                <a:cubicBezTo>
                  <a:pt x="200476" y="208880"/>
                  <a:pt x="192738" y="216619"/>
                  <a:pt x="182642" y="220667"/>
                </a:cubicBezTo>
                <a:cubicBezTo>
                  <a:pt x="167525" y="226663"/>
                  <a:pt x="131652" y="225279"/>
                  <a:pt x="114946" y="225279"/>
                </a:cubicBezTo>
                <a:cubicBezTo>
                  <a:pt x="98239" y="225279"/>
                  <a:pt x="62316" y="226612"/>
                  <a:pt x="47249" y="220667"/>
                </a:cubicBezTo>
                <a:cubicBezTo>
                  <a:pt x="37205" y="216670"/>
                  <a:pt x="29467" y="208932"/>
                  <a:pt x="25418" y="198836"/>
                </a:cubicBezTo>
                <a:cubicBezTo>
                  <a:pt x="19422" y="183718"/>
                  <a:pt x="20806" y="147846"/>
                  <a:pt x="20806" y="131140"/>
                </a:cubicBezTo>
                <a:cubicBezTo>
                  <a:pt x="20806" y="114433"/>
                  <a:pt x="19474" y="78510"/>
                  <a:pt x="25418" y="63443"/>
                </a:cubicBezTo>
                <a:cubicBezTo>
                  <a:pt x="29415" y="53399"/>
                  <a:pt x="37154" y="45661"/>
                  <a:pt x="47249" y="41612"/>
                </a:cubicBezTo>
                <a:cubicBezTo>
                  <a:pt x="62367" y="35616"/>
                  <a:pt x="98239" y="37000"/>
                  <a:pt x="114946" y="37000"/>
                </a:cubicBezTo>
                <a:cubicBezTo>
                  <a:pt x="131652" y="37000"/>
                  <a:pt x="167576" y="35668"/>
                  <a:pt x="182642" y="41612"/>
                </a:cubicBezTo>
                <a:cubicBezTo>
                  <a:pt x="192687" y="45609"/>
                  <a:pt x="200425" y="53348"/>
                  <a:pt x="204473" y="63443"/>
                </a:cubicBezTo>
                <a:cubicBezTo>
                  <a:pt x="210469" y="78561"/>
                  <a:pt x="209085" y="114433"/>
                  <a:pt x="209085" y="131140"/>
                </a:cubicBezTo>
                <a:cubicBezTo>
                  <a:pt x="209085" y="147846"/>
                  <a:pt x="210469" y="183770"/>
                  <a:pt x="204473" y="198836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7" name="Text 5"/>
          <p:cNvSpPr/>
          <p:nvPr/>
        </p:nvSpPr>
        <p:spPr>
          <a:xfrm>
            <a:off x="957693" y="1504321"/>
            <a:ext cx="997050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77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Instagram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957693" y="1749211"/>
            <a:ext cx="970812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 Milliarden MAU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24763" y="2029085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Content-Strategie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24763" y="2238990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Reels für Reichweite, Stories für Engagement, Feed für Branding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24763" y="2483879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Taktiken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24763" y="2693785"/>
            <a:ext cx="1005796" cy="209905"/>
          </a:xfrm>
          <a:custGeom>
            <a:avLst/>
            <a:gdLst/>
            <a:ahLst/>
            <a:cxnLst/>
            <a:rect l="l" t="t" r="r" b="b"/>
            <a:pathLst>
              <a:path w="1005796" h="209905">
                <a:moveTo>
                  <a:pt x="34985" y="0"/>
                </a:moveTo>
                <a:lnTo>
                  <a:pt x="970811" y="0"/>
                </a:lnTo>
                <a:cubicBezTo>
                  <a:pt x="990133" y="0"/>
                  <a:pt x="1005796" y="15663"/>
                  <a:pt x="1005796" y="34985"/>
                </a:cubicBezTo>
                <a:lnTo>
                  <a:pt x="1005796" y="174920"/>
                </a:lnTo>
                <a:cubicBezTo>
                  <a:pt x="1005796" y="194242"/>
                  <a:pt x="990133" y="209905"/>
                  <a:pt x="970811" y="209905"/>
                </a:cubicBezTo>
                <a:lnTo>
                  <a:pt x="34985" y="209905"/>
                </a:lnTo>
                <a:cubicBezTo>
                  <a:pt x="15663" y="209905"/>
                  <a:pt x="0" y="194242"/>
                  <a:pt x="0" y="174920"/>
                </a:cubicBezTo>
                <a:lnTo>
                  <a:pt x="0" y="34985"/>
                </a:lnTo>
                <a:cubicBezTo>
                  <a:pt x="0" y="15663"/>
                  <a:pt x="15663" y="0"/>
                  <a:pt x="34985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24763" y="2693785"/>
            <a:ext cx="1058273" cy="209905"/>
          </a:xfrm>
          <a:prstGeom prst="rect">
            <a:avLst/>
          </a:prstGeom>
          <a:noFill/>
          <a:ln/>
        </p:spPr>
        <p:txBody>
          <a:bodyPr wrap="square" lIns="69968" tIns="34984" rIns="69968" bIns="34984" rtlCol="0" anchor="ctr"/>
          <a:lstStyle/>
          <a:p>
            <a:pPr>
              <a:lnSpc>
                <a:spcPct val="110000"/>
              </a:lnSpc>
            </a:pPr>
            <a:r>
              <a:rPr lang="en-US" sz="826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Shopping-Features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564451" y="2693785"/>
            <a:ext cx="883352" cy="209905"/>
          </a:xfrm>
          <a:custGeom>
            <a:avLst/>
            <a:gdLst/>
            <a:ahLst/>
            <a:cxnLst/>
            <a:rect l="l" t="t" r="r" b="b"/>
            <a:pathLst>
              <a:path w="883352" h="209905">
                <a:moveTo>
                  <a:pt x="34985" y="0"/>
                </a:moveTo>
                <a:lnTo>
                  <a:pt x="848367" y="0"/>
                </a:lnTo>
                <a:cubicBezTo>
                  <a:pt x="867688" y="0"/>
                  <a:pt x="883352" y="15663"/>
                  <a:pt x="883352" y="34985"/>
                </a:cubicBezTo>
                <a:lnTo>
                  <a:pt x="883352" y="174920"/>
                </a:lnTo>
                <a:cubicBezTo>
                  <a:pt x="883352" y="194242"/>
                  <a:pt x="867688" y="209905"/>
                  <a:pt x="848367" y="209905"/>
                </a:cubicBezTo>
                <a:lnTo>
                  <a:pt x="34985" y="209905"/>
                </a:lnTo>
                <a:cubicBezTo>
                  <a:pt x="15663" y="209905"/>
                  <a:pt x="0" y="194242"/>
                  <a:pt x="0" y="174920"/>
                </a:cubicBezTo>
                <a:lnTo>
                  <a:pt x="0" y="34985"/>
                </a:lnTo>
                <a:cubicBezTo>
                  <a:pt x="0" y="15663"/>
                  <a:pt x="15663" y="0"/>
                  <a:pt x="34985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564451" y="2693785"/>
            <a:ext cx="935828" cy="209905"/>
          </a:xfrm>
          <a:prstGeom prst="rect">
            <a:avLst/>
          </a:prstGeom>
          <a:noFill/>
          <a:ln/>
        </p:spPr>
        <p:txBody>
          <a:bodyPr wrap="square" lIns="69968" tIns="34984" rIns="69968" bIns="34984" rtlCol="0" anchor="ctr"/>
          <a:lstStyle/>
          <a:p>
            <a:pPr>
              <a:lnSpc>
                <a:spcPct val="110000"/>
              </a:lnSpc>
            </a:pPr>
            <a:r>
              <a:rPr lang="en-US" sz="826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DM-Automation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2484062" y="2693785"/>
            <a:ext cx="760907" cy="209905"/>
          </a:xfrm>
          <a:custGeom>
            <a:avLst/>
            <a:gdLst/>
            <a:ahLst/>
            <a:cxnLst/>
            <a:rect l="l" t="t" r="r" b="b"/>
            <a:pathLst>
              <a:path w="760907" h="209905">
                <a:moveTo>
                  <a:pt x="34985" y="0"/>
                </a:moveTo>
                <a:lnTo>
                  <a:pt x="725922" y="0"/>
                </a:lnTo>
                <a:cubicBezTo>
                  <a:pt x="745243" y="0"/>
                  <a:pt x="760907" y="15663"/>
                  <a:pt x="760907" y="34985"/>
                </a:cubicBezTo>
                <a:lnTo>
                  <a:pt x="760907" y="174920"/>
                </a:lnTo>
                <a:cubicBezTo>
                  <a:pt x="760907" y="194242"/>
                  <a:pt x="745243" y="209905"/>
                  <a:pt x="725922" y="209905"/>
                </a:cubicBezTo>
                <a:lnTo>
                  <a:pt x="34985" y="209905"/>
                </a:lnTo>
                <a:cubicBezTo>
                  <a:pt x="15663" y="209905"/>
                  <a:pt x="0" y="194242"/>
                  <a:pt x="0" y="174920"/>
                </a:cubicBezTo>
                <a:lnTo>
                  <a:pt x="0" y="34985"/>
                </a:lnTo>
                <a:cubicBezTo>
                  <a:pt x="0" y="15663"/>
                  <a:pt x="15663" y="0"/>
                  <a:pt x="34985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2484062" y="2693785"/>
            <a:ext cx="813383" cy="209905"/>
          </a:xfrm>
          <a:prstGeom prst="rect">
            <a:avLst/>
          </a:prstGeom>
          <a:noFill/>
          <a:ln/>
        </p:spPr>
        <p:txBody>
          <a:bodyPr wrap="square" lIns="69968" tIns="34984" rIns="69968" bIns="34984" rtlCol="0" anchor="ctr"/>
          <a:lstStyle/>
          <a:p>
            <a:pPr>
              <a:lnSpc>
                <a:spcPct val="110000"/>
              </a:lnSpc>
            </a:pPr>
            <a:r>
              <a:rPr lang="en-US" sz="826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UGC-Reposts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24763" y="2973659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Posting-Frequenz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24763" y="3183564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5-7 Stories täglich, 3-4 Feed-Posts/Woche, 2-3 Reels/Woche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164966" y="1329400"/>
            <a:ext cx="5676189" cy="2204006"/>
          </a:xfrm>
          <a:custGeom>
            <a:avLst/>
            <a:gdLst/>
            <a:ahLst/>
            <a:cxnLst/>
            <a:rect l="l" t="t" r="r" b="b"/>
            <a:pathLst>
              <a:path w="5676189" h="2204006">
                <a:moveTo>
                  <a:pt x="69977" y="0"/>
                </a:moveTo>
                <a:lnTo>
                  <a:pt x="5606212" y="0"/>
                </a:lnTo>
                <a:cubicBezTo>
                  <a:pt x="5644860" y="0"/>
                  <a:pt x="5676189" y="31330"/>
                  <a:pt x="5676189" y="69977"/>
                </a:cubicBezTo>
                <a:lnTo>
                  <a:pt x="5676189" y="2134029"/>
                </a:lnTo>
                <a:cubicBezTo>
                  <a:pt x="5676189" y="2172676"/>
                  <a:pt x="5644860" y="2204006"/>
                  <a:pt x="5606212" y="2204006"/>
                </a:cubicBezTo>
                <a:lnTo>
                  <a:pt x="69977" y="2204006"/>
                </a:lnTo>
                <a:cubicBezTo>
                  <a:pt x="31330" y="2204006"/>
                  <a:pt x="0" y="2172676"/>
                  <a:pt x="0" y="2134029"/>
                </a:cubicBezTo>
                <a:lnTo>
                  <a:pt x="0" y="69977"/>
                </a:lnTo>
                <a:cubicBezTo>
                  <a:pt x="0" y="31356"/>
                  <a:pt x="31356" y="0"/>
                  <a:pt x="6997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6238" dist="8746" dir="5400000">
              <a:srgbClr val="000000">
                <a:alpha val="10196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6391271" y="1583036"/>
            <a:ext cx="229584" cy="262382"/>
          </a:xfrm>
          <a:custGeom>
            <a:avLst/>
            <a:gdLst/>
            <a:ahLst/>
            <a:cxnLst/>
            <a:rect l="l" t="t" r="r" b="b"/>
            <a:pathLst>
              <a:path w="229584" h="262382">
                <a:moveTo>
                  <a:pt x="229840" y="107566"/>
                </a:moveTo>
                <a:cubicBezTo>
                  <a:pt x="207292" y="107617"/>
                  <a:pt x="185256" y="100597"/>
                  <a:pt x="166910" y="87478"/>
                </a:cubicBezTo>
                <a:lnTo>
                  <a:pt x="166910" y="179055"/>
                </a:lnTo>
                <a:cubicBezTo>
                  <a:pt x="166910" y="196018"/>
                  <a:pt x="161734" y="212570"/>
                  <a:pt x="152048" y="226509"/>
                </a:cubicBezTo>
                <a:cubicBezTo>
                  <a:pt x="142363" y="240448"/>
                  <a:pt x="128680" y="251107"/>
                  <a:pt x="112793" y="257052"/>
                </a:cubicBezTo>
                <a:cubicBezTo>
                  <a:pt x="96907" y="262997"/>
                  <a:pt x="79586" y="263970"/>
                  <a:pt x="63136" y="259768"/>
                </a:cubicBezTo>
                <a:cubicBezTo>
                  <a:pt x="46685" y="255566"/>
                  <a:pt x="31927" y="246495"/>
                  <a:pt x="20755" y="233735"/>
                </a:cubicBezTo>
                <a:cubicBezTo>
                  <a:pt x="9583" y="220975"/>
                  <a:pt x="2665" y="205037"/>
                  <a:pt x="769" y="188177"/>
                </a:cubicBezTo>
                <a:cubicBezTo>
                  <a:pt x="-1127" y="171317"/>
                  <a:pt x="2255" y="154303"/>
                  <a:pt x="10301" y="139390"/>
                </a:cubicBezTo>
                <a:cubicBezTo>
                  <a:pt x="18346" y="124478"/>
                  <a:pt x="30799" y="112383"/>
                  <a:pt x="45968" y="104696"/>
                </a:cubicBezTo>
                <a:cubicBezTo>
                  <a:pt x="61137" y="97009"/>
                  <a:pt x="78202" y="94191"/>
                  <a:pt x="95011" y="96497"/>
                </a:cubicBezTo>
                <a:lnTo>
                  <a:pt x="95011" y="142568"/>
                </a:lnTo>
                <a:cubicBezTo>
                  <a:pt x="87324" y="140159"/>
                  <a:pt x="79073" y="140210"/>
                  <a:pt x="71437" y="142773"/>
                </a:cubicBezTo>
                <a:cubicBezTo>
                  <a:pt x="63802" y="145335"/>
                  <a:pt x="57140" y="150254"/>
                  <a:pt x="52476" y="156763"/>
                </a:cubicBezTo>
                <a:cubicBezTo>
                  <a:pt x="47813" y="163271"/>
                  <a:pt x="45302" y="171163"/>
                  <a:pt x="45353" y="179260"/>
                </a:cubicBezTo>
                <a:cubicBezTo>
                  <a:pt x="45404" y="187357"/>
                  <a:pt x="48018" y="195146"/>
                  <a:pt x="52784" y="201655"/>
                </a:cubicBezTo>
                <a:cubicBezTo>
                  <a:pt x="57550" y="208163"/>
                  <a:pt x="64263" y="212980"/>
                  <a:pt x="71950" y="215440"/>
                </a:cubicBezTo>
                <a:cubicBezTo>
                  <a:pt x="79637" y="217900"/>
                  <a:pt x="87888" y="217900"/>
                  <a:pt x="95523" y="215389"/>
                </a:cubicBezTo>
                <a:cubicBezTo>
                  <a:pt x="103159" y="212878"/>
                  <a:pt x="109872" y="208009"/>
                  <a:pt x="114587" y="201501"/>
                </a:cubicBezTo>
                <a:cubicBezTo>
                  <a:pt x="119302" y="194993"/>
                  <a:pt x="121864" y="187101"/>
                  <a:pt x="121864" y="179055"/>
                </a:cubicBezTo>
                <a:lnTo>
                  <a:pt x="121864" y="0"/>
                </a:lnTo>
                <a:lnTo>
                  <a:pt x="166961" y="0"/>
                </a:lnTo>
                <a:cubicBezTo>
                  <a:pt x="166910" y="3792"/>
                  <a:pt x="167268" y="7636"/>
                  <a:pt x="167934" y="11377"/>
                </a:cubicBezTo>
                <a:cubicBezTo>
                  <a:pt x="169523" y="19730"/>
                  <a:pt x="172752" y="27724"/>
                  <a:pt x="177518" y="34796"/>
                </a:cubicBezTo>
                <a:cubicBezTo>
                  <a:pt x="182283" y="41868"/>
                  <a:pt x="188433" y="47915"/>
                  <a:pt x="195556" y="52528"/>
                </a:cubicBezTo>
                <a:cubicBezTo>
                  <a:pt x="205754" y="59241"/>
                  <a:pt x="217695" y="62828"/>
                  <a:pt x="229891" y="62828"/>
                </a:cubicBezTo>
                <a:lnTo>
                  <a:pt x="229891" y="107617"/>
                </a:ln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22" name="Text 20"/>
          <p:cNvSpPr/>
          <p:nvPr/>
        </p:nvSpPr>
        <p:spPr>
          <a:xfrm>
            <a:off x="6772817" y="1504321"/>
            <a:ext cx="1136987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77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TikTok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772817" y="1749211"/>
            <a:ext cx="1110749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1.59 Milliarden MAU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339888" y="2029085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Content-Strategie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339888" y="2238990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Short-Form Video, authentischer BTS-Content, Trend-Partizipation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339888" y="2483879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Taktiken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339888" y="2693785"/>
            <a:ext cx="690938" cy="209905"/>
          </a:xfrm>
          <a:custGeom>
            <a:avLst/>
            <a:gdLst/>
            <a:ahLst/>
            <a:cxnLst/>
            <a:rect l="l" t="t" r="r" b="b"/>
            <a:pathLst>
              <a:path w="690938" h="209905">
                <a:moveTo>
                  <a:pt x="34985" y="0"/>
                </a:moveTo>
                <a:lnTo>
                  <a:pt x="655953" y="0"/>
                </a:lnTo>
                <a:cubicBezTo>
                  <a:pt x="675275" y="0"/>
                  <a:pt x="690938" y="15663"/>
                  <a:pt x="690938" y="34985"/>
                </a:cubicBezTo>
                <a:lnTo>
                  <a:pt x="690938" y="174920"/>
                </a:lnTo>
                <a:cubicBezTo>
                  <a:pt x="690938" y="194242"/>
                  <a:pt x="675275" y="209905"/>
                  <a:pt x="655953" y="209905"/>
                </a:cubicBezTo>
                <a:lnTo>
                  <a:pt x="34985" y="209905"/>
                </a:lnTo>
                <a:cubicBezTo>
                  <a:pt x="15663" y="209905"/>
                  <a:pt x="0" y="194242"/>
                  <a:pt x="0" y="174920"/>
                </a:cubicBezTo>
                <a:lnTo>
                  <a:pt x="0" y="34985"/>
                </a:lnTo>
                <a:cubicBezTo>
                  <a:pt x="0" y="15663"/>
                  <a:pt x="15663" y="0"/>
                  <a:pt x="34985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6339888" y="2693785"/>
            <a:ext cx="743415" cy="209905"/>
          </a:xfrm>
          <a:prstGeom prst="rect">
            <a:avLst/>
          </a:prstGeom>
          <a:noFill/>
          <a:ln/>
        </p:spPr>
        <p:txBody>
          <a:bodyPr wrap="square" lIns="69968" tIns="34984" rIns="69968" bIns="34984" rtlCol="0" anchor="ctr"/>
          <a:lstStyle/>
          <a:p>
            <a:pPr>
              <a:lnSpc>
                <a:spcPct val="110000"/>
              </a:lnSpc>
            </a:pPr>
            <a:r>
              <a:rPr lang="en-US" sz="826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TikTok Shop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068817" y="2693785"/>
            <a:ext cx="629716" cy="209905"/>
          </a:xfrm>
          <a:custGeom>
            <a:avLst/>
            <a:gdLst/>
            <a:ahLst/>
            <a:cxnLst/>
            <a:rect l="l" t="t" r="r" b="b"/>
            <a:pathLst>
              <a:path w="629716" h="209905">
                <a:moveTo>
                  <a:pt x="34985" y="0"/>
                </a:moveTo>
                <a:lnTo>
                  <a:pt x="594731" y="0"/>
                </a:lnTo>
                <a:cubicBezTo>
                  <a:pt x="614053" y="0"/>
                  <a:pt x="629716" y="15663"/>
                  <a:pt x="629716" y="34985"/>
                </a:cubicBezTo>
                <a:lnTo>
                  <a:pt x="629716" y="174920"/>
                </a:lnTo>
                <a:cubicBezTo>
                  <a:pt x="629716" y="194242"/>
                  <a:pt x="614053" y="209905"/>
                  <a:pt x="594731" y="209905"/>
                </a:cubicBezTo>
                <a:lnTo>
                  <a:pt x="34985" y="209905"/>
                </a:lnTo>
                <a:cubicBezTo>
                  <a:pt x="15663" y="209905"/>
                  <a:pt x="0" y="194242"/>
                  <a:pt x="0" y="174920"/>
                </a:cubicBezTo>
                <a:lnTo>
                  <a:pt x="0" y="34985"/>
                </a:lnTo>
                <a:cubicBezTo>
                  <a:pt x="0" y="15663"/>
                  <a:pt x="15663" y="0"/>
                  <a:pt x="34985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7068817" y="2693785"/>
            <a:ext cx="682192" cy="209905"/>
          </a:xfrm>
          <a:prstGeom prst="rect">
            <a:avLst/>
          </a:prstGeom>
          <a:noFill/>
          <a:ln/>
        </p:spPr>
        <p:txBody>
          <a:bodyPr wrap="square" lIns="69968" tIns="34984" rIns="69968" bIns="34984" rtlCol="0" anchor="ctr"/>
          <a:lstStyle/>
          <a:p>
            <a:pPr>
              <a:lnSpc>
                <a:spcPct val="110000"/>
              </a:lnSpc>
            </a:pPr>
            <a:r>
              <a:rPr lang="en-US" sz="826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Challenges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7735885" y="2693785"/>
            <a:ext cx="402319" cy="209905"/>
          </a:xfrm>
          <a:custGeom>
            <a:avLst/>
            <a:gdLst/>
            <a:ahLst/>
            <a:cxnLst/>
            <a:rect l="l" t="t" r="r" b="b"/>
            <a:pathLst>
              <a:path w="402319" h="209905">
                <a:moveTo>
                  <a:pt x="34985" y="0"/>
                </a:moveTo>
                <a:lnTo>
                  <a:pt x="367334" y="0"/>
                </a:lnTo>
                <a:cubicBezTo>
                  <a:pt x="386655" y="0"/>
                  <a:pt x="402319" y="15663"/>
                  <a:pt x="402319" y="34985"/>
                </a:cubicBezTo>
                <a:lnTo>
                  <a:pt x="402319" y="174920"/>
                </a:lnTo>
                <a:cubicBezTo>
                  <a:pt x="402319" y="194242"/>
                  <a:pt x="386655" y="209905"/>
                  <a:pt x="367334" y="209905"/>
                </a:cubicBezTo>
                <a:lnTo>
                  <a:pt x="34985" y="209905"/>
                </a:lnTo>
                <a:cubicBezTo>
                  <a:pt x="15663" y="209905"/>
                  <a:pt x="0" y="194242"/>
                  <a:pt x="0" y="174920"/>
                </a:cubicBezTo>
                <a:lnTo>
                  <a:pt x="0" y="34985"/>
                </a:lnTo>
                <a:cubicBezTo>
                  <a:pt x="0" y="15663"/>
                  <a:pt x="15663" y="0"/>
                  <a:pt x="34985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32" name="Text 30"/>
          <p:cNvSpPr/>
          <p:nvPr/>
        </p:nvSpPr>
        <p:spPr>
          <a:xfrm>
            <a:off x="7735885" y="2693785"/>
            <a:ext cx="454795" cy="209905"/>
          </a:xfrm>
          <a:prstGeom prst="rect">
            <a:avLst/>
          </a:prstGeom>
          <a:noFill/>
          <a:ln/>
        </p:spPr>
        <p:txBody>
          <a:bodyPr wrap="square" lIns="69968" tIns="34984" rIns="69968" bIns="34984" rtlCol="0" anchor="ctr"/>
          <a:lstStyle/>
          <a:p>
            <a:pPr>
              <a:lnSpc>
                <a:spcPct val="110000"/>
              </a:lnSpc>
            </a:pPr>
            <a:r>
              <a:rPr lang="en-US" sz="826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Duets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339888" y="2973659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Posting-Frequenz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339888" y="3183564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1-3 Videos täglich, Fokus auf Trends und Authentizität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349842" y="3673343"/>
            <a:ext cx="5676189" cy="2204006"/>
          </a:xfrm>
          <a:custGeom>
            <a:avLst/>
            <a:gdLst/>
            <a:ahLst/>
            <a:cxnLst/>
            <a:rect l="l" t="t" r="r" b="b"/>
            <a:pathLst>
              <a:path w="5676189" h="2204006">
                <a:moveTo>
                  <a:pt x="69977" y="0"/>
                </a:moveTo>
                <a:lnTo>
                  <a:pt x="5606212" y="0"/>
                </a:lnTo>
                <a:cubicBezTo>
                  <a:pt x="5644860" y="0"/>
                  <a:pt x="5676189" y="31330"/>
                  <a:pt x="5676189" y="69977"/>
                </a:cubicBezTo>
                <a:lnTo>
                  <a:pt x="5676189" y="2134029"/>
                </a:lnTo>
                <a:cubicBezTo>
                  <a:pt x="5676189" y="2172676"/>
                  <a:pt x="5644860" y="2204006"/>
                  <a:pt x="5606212" y="2204006"/>
                </a:cubicBezTo>
                <a:lnTo>
                  <a:pt x="69977" y="2204006"/>
                </a:lnTo>
                <a:cubicBezTo>
                  <a:pt x="31330" y="2204006"/>
                  <a:pt x="0" y="2172676"/>
                  <a:pt x="0" y="2134029"/>
                </a:cubicBezTo>
                <a:lnTo>
                  <a:pt x="0" y="69977"/>
                </a:lnTo>
                <a:cubicBezTo>
                  <a:pt x="0" y="31356"/>
                  <a:pt x="31356" y="0"/>
                  <a:pt x="6997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6238" dist="8746" dir="5400000">
              <a:srgbClr val="000000">
                <a:alpha val="10196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543349" y="3926978"/>
            <a:ext cx="295179" cy="262382"/>
          </a:xfrm>
          <a:custGeom>
            <a:avLst/>
            <a:gdLst/>
            <a:ahLst/>
            <a:cxnLst/>
            <a:rect l="l" t="t" r="r" b="b"/>
            <a:pathLst>
              <a:path w="295179" h="262382">
                <a:moveTo>
                  <a:pt x="281702" y="63597"/>
                </a:moveTo>
                <a:cubicBezTo>
                  <a:pt x="278524" y="51451"/>
                  <a:pt x="268992" y="41920"/>
                  <a:pt x="256950" y="38691"/>
                </a:cubicBezTo>
                <a:cubicBezTo>
                  <a:pt x="235170" y="32798"/>
                  <a:pt x="147641" y="32798"/>
                  <a:pt x="147641" y="32798"/>
                </a:cubicBezTo>
                <a:cubicBezTo>
                  <a:pt x="147641" y="32798"/>
                  <a:pt x="60112" y="32798"/>
                  <a:pt x="38281" y="38691"/>
                </a:cubicBezTo>
                <a:cubicBezTo>
                  <a:pt x="26238" y="41920"/>
                  <a:pt x="16758" y="51451"/>
                  <a:pt x="13529" y="63597"/>
                </a:cubicBezTo>
                <a:cubicBezTo>
                  <a:pt x="7687" y="85582"/>
                  <a:pt x="7687" y="131396"/>
                  <a:pt x="7687" y="131396"/>
                </a:cubicBezTo>
                <a:cubicBezTo>
                  <a:pt x="7687" y="131396"/>
                  <a:pt x="7687" y="177210"/>
                  <a:pt x="13529" y="199195"/>
                </a:cubicBezTo>
                <a:cubicBezTo>
                  <a:pt x="16758" y="211289"/>
                  <a:pt x="26238" y="220462"/>
                  <a:pt x="38281" y="223691"/>
                </a:cubicBezTo>
                <a:cubicBezTo>
                  <a:pt x="60112" y="229584"/>
                  <a:pt x="147641" y="229584"/>
                  <a:pt x="147641" y="229584"/>
                </a:cubicBezTo>
                <a:cubicBezTo>
                  <a:pt x="147641" y="229584"/>
                  <a:pt x="235170" y="229584"/>
                  <a:pt x="257001" y="223691"/>
                </a:cubicBezTo>
                <a:cubicBezTo>
                  <a:pt x="269044" y="220462"/>
                  <a:pt x="278524" y="211289"/>
                  <a:pt x="281753" y="199195"/>
                </a:cubicBezTo>
                <a:cubicBezTo>
                  <a:pt x="287595" y="177210"/>
                  <a:pt x="287595" y="131396"/>
                  <a:pt x="287595" y="131396"/>
                </a:cubicBezTo>
                <a:cubicBezTo>
                  <a:pt x="287595" y="131396"/>
                  <a:pt x="287595" y="85582"/>
                  <a:pt x="281753" y="63597"/>
                </a:cubicBezTo>
                <a:close/>
                <a:moveTo>
                  <a:pt x="118994" y="173008"/>
                </a:moveTo>
                <a:lnTo>
                  <a:pt x="118994" y="89784"/>
                </a:lnTo>
                <a:lnTo>
                  <a:pt x="192123" y="131396"/>
                </a:lnTo>
                <a:lnTo>
                  <a:pt x="118994" y="173008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7" name="Text 35"/>
          <p:cNvSpPr/>
          <p:nvPr/>
        </p:nvSpPr>
        <p:spPr>
          <a:xfrm>
            <a:off x="957693" y="3848264"/>
            <a:ext cx="1154479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77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YouTube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957693" y="4093154"/>
            <a:ext cx="1128241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2.53 Milliarden MAU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524763" y="4373027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Content-Strategie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524763" y="4582933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Long-Form Bildungscontent, Shorts für Discovery, Authority-Building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524763" y="4827822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Taktiken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524763" y="5037727"/>
            <a:ext cx="953320" cy="209905"/>
          </a:xfrm>
          <a:custGeom>
            <a:avLst/>
            <a:gdLst/>
            <a:ahLst/>
            <a:cxnLst/>
            <a:rect l="l" t="t" r="r" b="b"/>
            <a:pathLst>
              <a:path w="953320" h="209905">
                <a:moveTo>
                  <a:pt x="34985" y="0"/>
                </a:moveTo>
                <a:lnTo>
                  <a:pt x="918335" y="0"/>
                </a:lnTo>
                <a:cubicBezTo>
                  <a:pt x="937657" y="0"/>
                  <a:pt x="953320" y="15663"/>
                  <a:pt x="953320" y="34985"/>
                </a:cubicBezTo>
                <a:lnTo>
                  <a:pt x="953320" y="174920"/>
                </a:lnTo>
                <a:cubicBezTo>
                  <a:pt x="953320" y="194242"/>
                  <a:pt x="937657" y="209905"/>
                  <a:pt x="918335" y="209905"/>
                </a:cubicBezTo>
                <a:lnTo>
                  <a:pt x="34985" y="209905"/>
                </a:lnTo>
                <a:cubicBezTo>
                  <a:pt x="15663" y="209905"/>
                  <a:pt x="0" y="194242"/>
                  <a:pt x="0" y="174920"/>
                </a:cubicBezTo>
                <a:lnTo>
                  <a:pt x="0" y="34985"/>
                </a:lnTo>
                <a:cubicBezTo>
                  <a:pt x="0" y="15663"/>
                  <a:pt x="15663" y="0"/>
                  <a:pt x="34985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524763" y="5037727"/>
            <a:ext cx="1005796" cy="209905"/>
          </a:xfrm>
          <a:prstGeom prst="rect">
            <a:avLst/>
          </a:prstGeom>
          <a:noFill/>
          <a:ln/>
        </p:spPr>
        <p:txBody>
          <a:bodyPr wrap="square" lIns="69968" tIns="34984" rIns="69968" bIns="34984" rtlCol="0" anchor="ctr"/>
          <a:lstStyle/>
          <a:p>
            <a:pPr>
              <a:lnSpc>
                <a:spcPct val="110000"/>
              </a:lnSpc>
            </a:pPr>
            <a:r>
              <a:rPr lang="en-US" sz="826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Dokumentationen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1510152" y="5037727"/>
            <a:ext cx="533509" cy="209905"/>
          </a:xfrm>
          <a:custGeom>
            <a:avLst/>
            <a:gdLst/>
            <a:ahLst/>
            <a:cxnLst/>
            <a:rect l="l" t="t" r="r" b="b"/>
            <a:pathLst>
              <a:path w="533509" h="209905">
                <a:moveTo>
                  <a:pt x="34985" y="0"/>
                </a:moveTo>
                <a:lnTo>
                  <a:pt x="498524" y="0"/>
                </a:lnTo>
                <a:cubicBezTo>
                  <a:pt x="517846" y="0"/>
                  <a:pt x="533509" y="15663"/>
                  <a:pt x="533509" y="34985"/>
                </a:cubicBezTo>
                <a:lnTo>
                  <a:pt x="533509" y="174920"/>
                </a:lnTo>
                <a:cubicBezTo>
                  <a:pt x="533509" y="194242"/>
                  <a:pt x="517846" y="209905"/>
                  <a:pt x="498524" y="209905"/>
                </a:cubicBezTo>
                <a:lnTo>
                  <a:pt x="34985" y="209905"/>
                </a:lnTo>
                <a:cubicBezTo>
                  <a:pt x="15663" y="209905"/>
                  <a:pt x="0" y="194242"/>
                  <a:pt x="0" y="174920"/>
                </a:cubicBezTo>
                <a:lnTo>
                  <a:pt x="0" y="34985"/>
                </a:lnTo>
                <a:cubicBezTo>
                  <a:pt x="0" y="15663"/>
                  <a:pt x="15663" y="0"/>
                  <a:pt x="34985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1510152" y="5037727"/>
            <a:ext cx="585986" cy="209905"/>
          </a:xfrm>
          <a:prstGeom prst="rect">
            <a:avLst/>
          </a:prstGeom>
          <a:noFill/>
          <a:ln/>
        </p:spPr>
        <p:txBody>
          <a:bodyPr wrap="square" lIns="69968" tIns="34984" rIns="69968" bIns="34984" rtlCol="0" anchor="ctr"/>
          <a:lstStyle/>
          <a:p>
            <a:pPr>
              <a:lnSpc>
                <a:spcPct val="110000"/>
              </a:lnSpc>
            </a:pPr>
            <a:r>
              <a:rPr lang="en-US" sz="826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Tutorials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2074637" y="5037727"/>
            <a:ext cx="428557" cy="209905"/>
          </a:xfrm>
          <a:custGeom>
            <a:avLst/>
            <a:gdLst/>
            <a:ahLst/>
            <a:cxnLst/>
            <a:rect l="l" t="t" r="r" b="b"/>
            <a:pathLst>
              <a:path w="428557" h="209905">
                <a:moveTo>
                  <a:pt x="34985" y="0"/>
                </a:moveTo>
                <a:lnTo>
                  <a:pt x="393572" y="0"/>
                </a:lnTo>
                <a:cubicBezTo>
                  <a:pt x="412893" y="0"/>
                  <a:pt x="428557" y="15663"/>
                  <a:pt x="428557" y="34985"/>
                </a:cubicBezTo>
                <a:lnTo>
                  <a:pt x="428557" y="174920"/>
                </a:lnTo>
                <a:cubicBezTo>
                  <a:pt x="428557" y="194242"/>
                  <a:pt x="412893" y="209905"/>
                  <a:pt x="393572" y="209905"/>
                </a:cubicBezTo>
                <a:lnTo>
                  <a:pt x="34985" y="209905"/>
                </a:lnTo>
                <a:cubicBezTo>
                  <a:pt x="15663" y="209905"/>
                  <a:pt x="0" y="194242"/>
                  <a:pt x="0" y="174920"/>
                </a:cubicBezTo>
                <a:lnTo>
                  <a:pt x="0" y="34985"/>
                </a:lnTo>
                <a:cubicBezTo>
                  <a:pt x="0" y="15663"/>
                  <a:pt x="15663" y="0"/>
                  <a:pt x="34985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47" name="Text 45"/>
          <p:cNvSpPr/>
          <p:nvPr/>
        </p:nvSpPr>
        <p:spPr>
          <a:xfrm>
            <a:off x="2074637" y="5037727"/>
            <a:ext cx="481033" cy="209905"/>
          </a:xfrm>
          <a:prstGeom prst="rect">
            <a:avLst/>
          </a:prstGeom>
          <a:noFill/>
          <a:ln/>
        </p:spPr>
        <p:txBody>
          <a:bodyPr wrap="square" lIns="69968" tIns="34984" rIns="69968" bIns="34984" rtlCol="0" anchor="ctr"/>
          <a:lstStyle/>
          <a:p>
            <a:pPr>
              <a:lnSpc>
                <a:spcPct val="110000"/>
              </a:lnSpc>
            </a:pPr>
            <a:r>
              <a:rPr lang="en-US" sz="826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Shorts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524763" y="5317601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Posting-Frequenz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524763" y="5527506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1-2 Long-Form Videos/Monat, 3-5 Shorts/Woche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164966" y="3673343"/>
            <a:ext cx="5676189" cy="2204006"/>
          </a:xfrm>
          <a:custGeom>
            <a:avLst/>
            <a:gdLst/>
            <a:ahLst/>
            <a:cxnLst/>
            <a:rect l="l" t="t" r="r" b="b"/>
            <a:pathLst>
              <a:path w="5676189" h="2204006">
                <a:moveTo>
                  <a:pt x="69977" y="0"/>
                </a:moveTo>
                <a:lnTo>
                  <a:pt x="5606212" y="0"/>
                </a:lnTo>
                <a:cubicBezTo>
                  <a:pt x="5644860" y="0"/>
                  <a:pt x="5676189" y="31330"/>
                  <a:pt x="5676189" y="69977"/>
                </a:cubicBezTo>
                <a:lnTo>
                  <a:pt x="5676189" y="2134029"/>
                </a:lnTo>
                <a:cubicBezTo>
                  <a:pt x="5676189" y="2172676"/>
                  <a:pt x="5644860" y="2204006"/>
                  <a:pt x="5606212" y="2204006"/>
                </a:cubicBezTo>
                <a:lnTo>
                  <a:pt x="69977" y="2204006"/>
                </a:lnTo>
                <a:cubicBezTo>
                  <a:pt x="31330" y="2204006"/>
                  <a:pt x="0" y="2172676"/>
                  <a:pt x="0" y="2134029"/>
                </a:cubicBezTo>
                <a:lnTo>
                  <a:pt x="0" y="69977"/>
                </a:lnTo>
                <a:cubicBezTo>
                  <a:pt x="0" y="31356"/>
                  <a:pt x="31356" y="0"/>
                  <a:pt x="6997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6238" dist="8746" dir="5400000">
              <a:srgbClr val="000000">
                <a:alpha val="10196"/>
              </a:srgbClr>
            </a:outerShdw>
          </a:effectLst>
        </p:spPr>
      </p:sp>
      <p:sp>
        <p:nvSpPr>
          <p:cNvPr id="51" name="Shape 49"/>
          <p:cNvSpPr/>
          <p:nvPr/>
        </p:nvSpPr>
        <p:spPr>
          <a:xfrm>
            <a:off x="6374872" y="3926978"/>
            <a:ext cx="262382" cy="262382"/>
          </a:xfrm>
          <a:custGeom>
            <a:avLst/>
            <a:gdLst/>
            <a:ahLst/>
            <a:cxnLst/>
            <a:rect l="l" t="t" r="r" b="b"/>
            <a:pathLst>
              <a:path w="262382" h="262382">
                <a:moveTo>
                  <a:pt x="262382" y="131191"/>
                </a:moveTo>
                <a:cubicBezTo>
                  <a:pt x="262382" y="58728"/>
                  <a:pt x="203653" y="0"/>
                  <a:pt x="131191" y="0"/>
                </a:cubicBezTo>
                <a:cubicBezTo>
                  <a:pt x="58728" y="0"/>
                  <a:pt x="0" y="58728"/>
                  <a:pt x="0" y="131191"/>
                </a:cubicBezTo>
                <a:cubicBezTo>
                  <a:pt x="0" y="192687"/>
                  <a:pt x="42381" y="244343"/>
                  <a:pt x="99521" y="258538"/>
                </a:cubicBezTo>
                <a:lnTo>
                  <a:pt x="99521" y="171266"/>
                </a:lnTo>
                <a:lnTo>
                  <a:pt x="72462" y="171266"/>
                </a:lnTo>
                <a:lnTo>
                  <a:pt x="72462" y="131191"/>
                </a:lnTo>
                <a:lnTo>
                  <a:pt x="99521" y="131191"/>
                </a:lnTo>
                <a:lnTo>
                  <a:pt x="99521" y="113921"/>
                </a:lnTo>
                <a:cubicBezTo>
                  <a:pt x="99521" y="69285"/>
                  <a:pt x="119712" y="48582"/>
                  <a:pt x="163579" y="48582"/>
                </a:cubicBezTo>
                <a:cubicBezTo>
                  <a:pt x="171880" y="48582"/>
                  <a:pt x="186229" y="50221"/>
                  <a:pt x="192123" y="51861"/>
                </a:cubicBezTo>
                <a:lnTo>
                  <a:pt x="192123" y="88144"/>
                </a:lnTo>
                <a:cubicBezTo>
                  <a:pt x="189048" y="87836"/>
                  <a:pt x="183667" y="87631"/>
                  <a:pt x="176954" y="87631"/>
                </a:cubicBezTo>
                <a:cubicBezTo>
                  <a:pt x="155430" y="87631"/>
                  <a:pt x="147128" y="95780"/>
                  <a:pt x="147128" y="116944"/>
                </a:cubicBezTo>
                <a:lnTo>
                  <a:pt x="147128" y="131191"/>
                </a:lnTo>
                <a:lnTo>
                  <a:pt x="189970" y="131191"/>
                </a:lnTo>
                <a:lnTo>
                  <a:pt x="182591" y="171266"/>
                </a:lnTo>
                <a:lnTo>
                  <a:pt x="147077" y="171266"/>
                </a:lnTo>
                <a:lnTo>
                  <a:pt x="147077" y="261408"/>
                </a:lnTo>
                <a:cubicBezTo>
                  <a:pt x="212058" y="253567"/>
                  <a:pt x="262382" y="198272"/>
                  <a:pt x="262382" y="131191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52" name="Text 50"/>
          <p:cNvSpPr/>
          <p:nvPr/>
        </p:nvSpPr>
        <p:spPr>
          <a:xfrm>
            <a:off x="6772817" y="3848264"/>
            <a:ext cx="1163225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77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Facebook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772817" y="4093154"/>
            <a:ext cx="1136987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3.07 Milliarden MAU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339888" y="4373027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Content-Strategie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339888" y="4582933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Community-Gruppen, lokale Events, ältere Demografie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339888" y="4827822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Taktiken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339888" y="5037727"/>
            <a:ext cx="533509" cy="209905"/>
          </a:xfrm>
          <a:custGeom>
            <a:avLst/>
            <a:gdLst/>
            <a:ahLst/>
            <a:cxnLst/>
            <a:rect l="l" t="t" r="r" b="b"/>
            <a:pathLst>
              <a:path w="533509" h="209905">
                <a:moveTo>
                  <a:pt x="34985" y="0"/>
                </a:moveTo>
                <a:lnTo>
                  <a:pt x="498524" y="0"/>
                </a:lnTo>
                <a:cubicBezTo>
                  <a:pt x="517846" y="0"/>
                  <a:pt x="533509" y="15663"/>
                  <a:pt x="533509" y="34985"/>
                </a:cubicBezTo>
                <a:lnTo>
                  <a:pt x="533509" y="174920"/>
                </a:lnTo>
                <a:cubicBezTo>
                  <a:pt x="533509" y="194242"/>
                  <a:pt x="517846" y="209905"/>
                  <a:pt x="498524" y="209905"/>
                </a:cubicBezTo>
                <a:lnTo>
                  <a:pt x="34985" y="209905"/>
                </a:lnTo>
                <a:cubicBezTo>
                  <a:pt x="15663" y="209905"/>
                  <a:pt x="0" y="194242"/>
                  <a:pt x="0" y="174920"/>
                </a:cubicBezTo>
                <a:lnTo>
                  <a:pt x="0" y="34985"/>
                </a:lnTo>
                <a:cubicBezTo>
                  <a:pt x="0" y="15663"/>
                  <a:pt x="15663" y="0"/>
                  <a:pt x="34985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58" name="Text 56"/>
          <p:cNvSpPr/>
          <p:nvPr/>
        </p:nvSpPr>
        <p:spPr>
          <a:xfrm>
            <a:off x="6339888" y="5037727"/>
            <a:ext cx="585986" cy="209905"/>
          </a:xfrm>
          <a:prstGeom prst="rect">
            <a:avLst/>
          </a:prstGeom>
          <a:noFill/>
          <a:ln/>
        </p:spPr>
        <p:txBody>
          <a:bodyPr wrap="square" lIns="69968" tIns="34984" rIns="69968" bIns="34984" rtlCol="0" anchor="ctr"/>
          <a:lstStyle/>
          <a:p>
            <a:pPr>
              <a:lnSpc>
                <a:spcPct val="110000"/>
              </a:lnSpc>
            </a:pPr>
            <a:r>
              <a:rPr lang="en-US" sz="826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Gruppen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912116" y="5037727"/>
            <a:ext cx="437303" cy="209905"/>
          </a:xfrm>
          <a:custGeom>
            <a:avLst/>
            <a:gdLst/>
            <a:ahLst/>
            <a:cxnLst/>
            <a:rect l="l" t="t" r="r" b="b"/>
            <a:pathLst>
              <a:path w="437303" h="209905">
                <a:moveTo>
                  <a:pt x="34985" y="0"/>
                </a:moveTo>
                <a:lnTo>
                  <a:pt x="402318" y="0"/>
                </a:lnTo>
                <a:cubicBezTo>
                  <a:pt x="421639" y="0"/>
                  <a:pt x="437303" y="15663"/>
                  <a:pt x="437303" y="34985"/>
                </a:cubicBezTo>
                <a:lnTo>
                  <a:pt x="437303" y="174920"/>
                </a:lnTo>
                <a:cubicBezTo>
                  <a:pt x="437303" y="194242"/>
                  <a:pt x="421639" y="209905"/>
                  <a:pt x="402318" y="209905"/>
                </a:cubicBezTo>
                <a:lnTo>
                  <a:pt x="34985" y="209905"/>
                </a:lnTo>
                <a:cubicBezTo>
                  <a:pt x="15663" y="209905"/>
                  <a:pt x="0" y="194242"/>
                  <a:pt x="0" y="174920"/>
                </a:cubicBezTo>
                <a:lnTo>
                  <a:pt x="0" y="34985"/>
                </a:lnTo>
                <a:cubicBezTo>
                  <a:pt x="0" y="15663"/>
                  <a:pt x="15663" y="0"/>
                  <a:pt x="34985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60" name="Text 58"/>
          <p:cNvSpPr/>
          <p:nvPr/>
        </p:nvSpPr>
        <p:spPr>
          <a:xfrm>
            <a:off x="6912116" y="5037727"/>
            <a:ext cx="489779" cy="209905"/>
          </a:xfrm>
          <a:prstGeom prst="rect">
            <a:avLst/>
          </a:prstGeom>
          <a:noFill/>
          <a:ln/>
        </p:spPr>
        <p:txBody>
          <a:bodyPr wrap="square" lIns="69968" tIns="34984" rIns="69968" bIns="34984" rtlCol="0" anchor="ctr"/>
          <a:lstStyle/>
          <a:p>
            <a:pPr>
              <a:lnSpc>
                <a:spcPct val="110000"/>
              </a:lnSpc>
            </a:pPr>
            <a:r>
              <a:rPr lang="en-US" sz="826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Events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7387136" y="5037727"/>
            <a:ext cx="699684" cy="209905"/>
          </a:xfrm>
          <a:custGeom>
            <a:avLst/>
            <a:gdLst/>
            <a:ahLst/>
            <a:cxnLst/>
            <a:rect l="l" t="t" r="r" b="b"/>
            <a:pathLst>
              <a:path w="699684" h="209905">
                <a:moveTo>
                  <a:pt x="34985" y="0"/>
                </a:moveTo>
                <a:lnTo>
                  <a:pt x="664699" y="0"/>
                </a:lnTo>
                <a:cubicBezTo>
                  <a:pt x="684021" y="0"/>
                  <a:pt x="699684" y="15663"/>
                  <a:pt x="699684" y="34985"/>
                </a:cubicBezTo>
                <a:lnTo>
                  <a:pt x="699684" y="174920"/>
                </a:lnTo>
                <a:cubicBezTo>
                  <a:pt x="699684" y="194242"/>
                  <a:pt x="684021" y="209905"/>
                  <a:pt x="664699" y="209905"/>
                </a:cubicBezTo>
                <a:lnTo>
                  <a:pt x="34985" y="209905"/>
                </a:lnTo>
                <a:cubicBezTo>
                  <a:pt x="15663" y="209905"/>
                  <a:pt x="0" y="194242"/>
                  <a:pt x="0" y="174920"/>
                </a:cubicBezTo>
                <a:lnTo>
                  <a:pt x="0" y="34985"/>
                </a:lnTo>
                <a:cubicBezTo>
                  <a:pt x="0" y="15663"/>
                  <a:pt x="15663" y="0"/>
                  <a:pt x="34985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62" name="Text 60"/>
          <p:cNvSpPr/>
          <p:nvPr/>
        </p:nvSpPr>
        <p:spPr>
          <a:xfrm>
            <a:off x="7387136" y="5037727"/>
            <a:ext cx="752161" cy="209905"/>
          </a:xfrm>
          <a:prstGeom prst="rect">
            <a:avLst/>
          </a:prstGeom>
          <a:noFill/>
          <a:ln/>
        </p:spPr>
        <p:txBody>
          <a:bodyPr wrap="square" lIns="69968" tIns="34984" rIns="69968" bIns="34984" rtlCol="0" anchor="ctr"/>
          <a:lstStyle/>
          <a:p>
            <a:pPr>
              <a:lnSpc>
                <a:spcPct val="110000"/>
              </a:lnSpc>
            </a:pPr>
            <a:r>
              <a:rPr lang="en-US" sz="826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Marketplace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6339888" y="5317601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Posting-Frequenz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6339888" y="5527506"/>
            <a:ext cx="5387570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4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3-4 Posts/Woche, aktive Gruppen-Moderation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349842" y="6017286"/>
            <a:ext cx="11492316" cy="489779"/>
          </a:xfrm>
          <a:custGeom>
            <a:avLst/>
            <a:gdLst/>
            <a:ahLst/>
            <a:cxnLst/>
            <a:rect l="l" t="t" r="r" b="b"/>
            <a:pathLst>
              <a:path w="11492316" h="489779">
                <a:moveTo>
                  <a:pt x="69970" y="0"/>
                </a:moveTo>
                <a:lnTo>
                  <a:pt x="11422346" y="0"/>
                </a:lnTo>
                <a:cubicBezTo>
                  <a:pt x="11460989" y="0"/>
                  <a:pt x="11492316" y="31327"/>
                  <a:pt x="11492316" y="69970"/>
                </a:cubicBezTo>
                <a:lnTo>
                  <a:pt x="11492316" y="419809"/>
                </a:lnTo>
                <a:cubicBezTo>
                  <a:pt x="11492316" y="458452"/>
                  <a:pt x="11460989" y="489779"/>
                  <a:pt x="11422346" y="489779"/>
                </a:cubicBezTo>
                <a:lnTo>
                  <a:pt x="69970" y="489779"/>
                </a:lnTo>
                <a:cubicBezTo>
                  <a:pt x="31327" y="489779"/>
                  <a:pt x="0" y="458452"/>
                  <a:pt x="0" y="419809"/>
                </a:cubicBezTo>
                <a:lnTo>
                  <a:pt x="0" y="69970"/>
                </a:lnTo>
                <a:cubicBezTo>
                  <a:pt x="0" y="31327"/>
                  <a:pt x="31327" y="0"/>
                  <a:pt x="69970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66" name="Shape 64"/>
          <p:cNvSpPr/>
          <p:nvPr/>
        </p:nvSpPr>
        <p:spPr>
          <a:xfrm>
            <a:off x="511644" y="6174714"/>
            <a:ext cx="174921" cy="174921"/>
          </a:xfrm>
          <a:custGeom>
            <a:avLst/>
            <a:gdLst/>
            <a:ahLst/>
            <a:cxnLst/>
            <a:rect l="l" t="t" r="r" b="b"/>
            <a:pathLst>
              <a:path w="174921" h="174921">
                <a:moveTo>
                  <a:pt x="21865" y="21865"/>
                </a:moveTo>
                <a:cubicBezTo>
                  <a:pt x="21865" y="15818"/>
                  <a:pt x="16980" y="10933"/>
                  <a:pt x="10933" y="10933"/>
                </a:cubicBezTo>
                <a:cubicBezTo>
                  <a:pt x="4885" y="10933"/>
                  <a:pt x="0" y="15818"/>
                  <a:pt x="0" y="21865"/>
                </a:cubicBezTo>
                <a:lnTo>
                  <a:pt x="0" y="136657"/>
                </a:lnTo>
                <a:cubicBezTo>
                  <a:pt x="0" y="151758"/>
                  <a:pt x="12231" y="163989"/>
                  <a:pt x="27331" y="163989"/>
                </a:cubicBezTo>
                <a:lnTo>
                  <a:pt x="163989" y="163989"/>
                </a:lnTo>
                <a:cubicBezTo>
                  <a:pt x="170036" y="163989"/>
                  <a:pt x="174921" y="159103"/>
                  <a:pt x="174921" y="153056"/>
                </a:cubicBezTo>
                <a:cubicBezTo>
                  <a:pt x="174921" y="147009"/>
                  <a:pt x="170036" y="142123"/>
                  <a:pt x="163989" y="142123"/>
                </a:cubicBezTo>
                <a:lnTo>
                  <a:pt x="27331" y="142123"/>
                </a:lnTo>
                <a:cubicBezTo>
                  <a:pt x="24325" y="142123"/>
                  <a:pt x="21865" y="139664"/>
                  <a:pt x="21865" y="136657"/>
                </a:cubicBezTo>
                <a:lnTo>
                  <a:pt x="21865" y="21865"/>
                </a:lnTo>
                <a:close/>
                <a:moveTo>
                  <a:pt x="160777" y="51451"/>
                </a:moveTo>
                <a:cubicBezTo>
                  <a:pt x="165048" y="47181"/>
                  <a:pt x="165048" y="40246"/>
                  <a:pt x="160777" y="35975"/>
                </a:cubicBezTo>
                <a:cubicBezTo>
                  <a:pt x="156507" y="31704"/>
                  <a:pt x="149571" y="31704"/>
                  <a:pt x="145301" y="35975"/>
                </a:cubicBezTo>
                <a:lnTo>
                  <a:pt x="109326" y="71984"/>
                </a:lnTo>
                <a:lnTo>
                  <a:pt x="89715" y="52408"/>
                </a:lnTo>
                <a:cubicBezTo>
                  <a:pt x="85445" y="48137"/>
                  <a:pt x="78510" y="48137"/>
                  <a:pt x="74239" y="52408"/>
                </a:cubicBezTo>
                <a:lnTo>
                  <a:pt x="41441" y="85206"/>
                </a:lnTo>
                <a:cubicBezTo>
                  <a:pt x="37171" y="89476"/>
                  <a:pt x="37171" y="96412"/>
                  <a:pt x="41441" y="100682"/>
                </a:cubicBezTo>
                <a:cubicBezTo>
                  <a:pt x="45712" y="104953"/>
                  <a:pt x="52647" y="104953"/>
                  <a:pt x="56918" y="100682"/>
                </a:cubicBezTo>
                <a:lnTo>
                  <a:pt x="81994" y="75606"/>
                </a:lnTo>
                <a:lnTo>
                  <a:pt x="101605" y="95216"/>
                </a:lnTo>
                <a:cubicBezTo>
                  <a:pt x="105875" y="99486"/>
                  <a:pt x="112810" y="99486"/>
                  <a:pt x="117081" y="95216"/>
                </a:cubicBezTo>
                <a:lnTo>
                  <a:pt x="160811" y="51486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67" name="Text 65"/>
          <p:cNvSpPr/>
          <p:nvPr/>
        </p:nvSpPr>
        <p:spPr>
          <a:xfrm>
            <a:off x="813383" y="6157222"/>
            <a:ext cx="9253326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2025 Priorität:</a:t>
            </a:r>
            <a:pPr>
              <a:lnSpc>
                <a:spcPct val="130000"/>
              </a:lnSpc>
            </a:pPr>
            <a:r>
              <a:rPr lang="en-US" sz="1102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YouTube überholt Facebook als effektivste Plattform für Marken (+79% YoY). Kurzvideos (&lt;60 Sekunden) dominieren auf allen Plattformen.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40576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spc="90" kern="0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 STRATEGIE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41719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Storytelling &amp; Content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228725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" name="Text 3"/>
          <p:cNvSpPr/>
          <p:nvPr/>
        </p:nvSpPr>
        <p:spPr>
          <a:xfrm>
            <a:off x="381000" y="1419225"/>
            <a:ext cx="40767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Emotionale Geschichten sind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die mächtigste Waffe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im Marketing. Sie aktivieren den limbischen System des Gehirns und schaffen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F3A36"/>
                </a:solidFill>
                <a:highlight>
                  <a:srgbClr val="C9A36A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langfristige emotionale Bindungen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zur Marke.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2390775"/>
            <a:ext cx="4000500" cy="1981200"/>
          </a:xfrm>
          <a:custGeom>
            <a:avLst/>
            <a:gdLst/>
            <a:ahLst/>
            <a:cxnLst/>
            <a:rect l="l" t="t" r="r" b="b"/>
            <a:pathLst>
              <a:path w="4000500" h="1981200">
                <a:moveTo>
                  <a:pt x="76197" y="0"/>
                </a:moveTo>
                <a:lnTo>
                  <a:pt x="3924303" y="0"/>
                </a:lnTo>
                <a:cubicBezTo>
                  <a:pt x="3966385" y="0"/>
                  <a:pt x="4000500" y="34115"/>
                  <a:pt x="4000500" y="76197"/>
                </a:cubicBezTo>
                <a:lnTo>
                  <a:pt x="4000500" y="1905003"/>
                </a:lnTo>
                <a:cubicBezTo>
                  <a:pt x="4000500" y="1947085"/>
                  <a:pt x="3966385" y="1981200"/>
                  <a:pt x="3924303" y="1981200"/>
                </a:cubicBezTo>
                <a:lnTo>
                  <a:pt x="76197" y="1981200"/>
                </a:lnTo>
                <a:cubicBezTo>
                  <a:pt x="34115" y="1981200"/>
                  <a:pt x="0" y="1947085"/>
                  <a:pt x="0" y="19050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7" name="Text 5"/>
          <p:cNvSpPr/>
          <p:nvPr/>
        </p:nvSpPr>
        <p:spPr>
          <a:xfrm>
            <a:off x="609600" y="2619375"/>
            <a:ext cx="3638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9A36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Die 80/20 Regel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09600" y="3038475"/>
            <a:ext cx="885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Value Content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3882827" y="3038475"/>
            <a:ext cx="333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80%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09600" y="3267075"/>
            <a:ext cx="3543300" cy="76200"/>
          </a:xfrm>
          <a:custGeom>
            <a:avLst/>
            <a:gdLst/>
            <a:ahLst/>
            <a:cxnLst/>
            <a:rect l="l" t="t" r="r" b="b"/>
            <a:pathLst>
              <a:path w="3543300" h="76200">
                <a:moveTo>
                  <a:pt x="38100" y="0"/>
                </a:moveTo>
                <a:lnTo>
                  <a:pt x="3505200" y="0"/>
                </a:lnTo>
                <a:cubicBezTo>
                  <a:pt x="3526228" y="0"/>
                  <a:pt x="3543300" y="17072"/>
                  <a:pt x="3543300" y="38100"/>
                </a:cubicBezTo>
                <a:lnTo>
                  <a:pt x="3543300" y="38100"/>
                </a:lnTo>
                <a:cubicBezTo>
                  <a:pt x="3543300" y="59128"/>
                  <a:pt x="3526228" y="76200"/>
                  <a:pt x="35052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4F3F1">
              <a:alpha val="20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609600" y="3267075"/>
            <a:ext cx="2838450" cy="76200"/>
          </a:xfrm>
          <a:custGeom>
            <a:avLst/>
            <a:gdLst/>
            <a:ahLst/>
            <a:cxnLst/>
            <a:rect l="l" t="t" r="r" b="b"/>
            <a:pathLst>
              <a:path w="2838450" h="76200">
                <a:moveTo>
                  <a:pt x="38100" y="0"/>
                </a:moveTo>
                <a:lnTo>
                  <a:pt x="2800350" y="0"/>
                </a:lnTo>
                <a:cubicBezTo>
                  <a:pt x="2821378" y="0"/>
                  <a:pt x="2838450" y="17072"/>
                  <a:pt x="2838450" y="38100"/>
                </a:cubicBezTo>
                <a:lnTo>
                  <a:pt x="2838450" y="38100"/>
                </a:lnTo>
                <a:cubicBezTo>
                  <a:pt x="2838450" y="59128"/>
                  <a:pt x="2821378" y="76200"/>
                  <a:pt x="28003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2" name="Text 10"/>
          <p:cNvSpPr/>
          <p:nvPr/>
        </p:nvSpPr>
        <p:spPr>
          <a:xfrm>
            <a:off x="609600" y="3381375"/>
            <a:ext cx="36004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4F3F1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Bildung, Inspiration, Entertainment, Community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09600" y="3648075"/>
            <a:ext cx="762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Promotional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889375" y="3648075"/>
            <a:ext cx="333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20%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09600" y="3876675"/>
            <a:ext cx="3543300" cy="76200"/>
          </a:xfrm>
          <a:custGeom>
            <a:avLst/>
            <a:gdLst/>
            <a:ahLst/>
            <a:cxnLst/>
            <a:rect l="l" t="t" r="r" b="b"/>
            <a:pathLst>
              <a:path w="3543300" h="76200">
                <a:moveTo>
                  <a:pt x="38100" y="0"/>
                </a:moveTo>
                <a:lnTo>
                  <a:pt x="3505200" y="0"/>
                </a:lnTo>
                <a:cubicBezTo>
                  <a:pt x="3526228" y="0"/>
                  <a:pt x="3543300" y="17072"/>
                  <a:pt x="3543300" y="38100"/>
                </a:cubicBezTo>
                <a:lnTo>
                  <a:pt x="3543300" y="38100"/>
                </a:lnTo>
                <a:cubicBezTo>
                  <a:pt x="3543300" y="59128"/>
                  <a:pt x="3526228" y="76200"/>
                  <a:pt x="35052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4F3F1">
              <a:alpha val="20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609600" y="3876675"/>
            <a:ext cx="704850" cy="76200"/>
          </a:xfrm>
          <a:custGeom>
            <a:avLst/>
            <a:gdLst/>
            <a:ahLst/>
            <a:cxnLst/>
            <a:rect l="l" t="t" r="r" b="b"/>
            <a:pathLst>
              <a:path w="704850" h="76200">
                <a:moveTo>
                  <a:pt x="38100" y="0"/>
                </a:moveTo>
                <a:lnTo>
                  <a:pt x="666750" y="0"/>
                </a:lnTo>
                <a:cubicBezTo>
                  <a:pt x="687778" y="0"/>
                  <a:pt x="704850" y="17072"/>
                  <a:pt x="704850" y="38100"/>
                </a:cubicBezTo>
                <a:lnTo>
                  <a:pt x="704850" y="38100"/>
                </a:lnTo>
                <a:cubicBezTo>
                  <a:pt x="704850" y="59128"/>
                  <a:pt x="687778" y="76200"/>
                  <a:pt x="6667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7" name="Text 15"/>
          <p:cNvSpPr/>
          <p:nvPr/>
        </p:nvSpPr>
        <p:spPr>
          <a:xfrm>
            <a:off x="609600" y="3990975"/>
            <a:ext cx="36004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4F3F1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Produkt-Features, Angebote, Calls-to-Action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00050" y="4524375"/>
            <a:ext cx="3981450" cy="1676400"/>
          </a:xfrm>
          <a:custGeom>
            <a:avLst/>
            <a:gdLst/>
            <a:ahLst/>
            <a:cxnLst/>
            <a:rect l="l" t="t" r="r" b="b"/>
            <a:pathLst>
              <a:path w="3981450" h="1676400">
                <a:moveTo>
                  <a:pt x="38100" y="0"/>
                </a:moveTo>
                <a:lnTo>
                  <a:pt x="3905258" y="0"/>
                </a:lnTo>
                <a:cubicBezTo>
                  <a:pt x="3947338" y="0"/>
                  <a:pt x="3981450" y="34112"/>
                  <a:pt x="3981450" y="76192"/>
                </a:cubicBezTo>
                <a:lnTo>
                  <a:pt x="3981450" y="1600208"/>
                </a:lnTo>
                <a:cubicBezTo>
                  <a:pt x="3981450" y="1642288"/>
                  <a:pt x="3947338" y="1676400"/>
                  <a:pt x="3905258" y="1676400"/>
                </a:cubicBezTo>
                <a:lnTo>
                  <a:pt x="38100" y="1676400"/>
                </a:lnTo>
                <a:cubicBezTo>
                  <a:pt x="17058" y="1676400"/>
                  <a:pt x="0" y="1659342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00050" y="4524375"/>
            <a:ext cx="38100" cy="1676400"/>
          </a:xfrm>
          <a:custGeom>
            <a:avLst/>
            <a:gdLst/>
            <a:ahLst/>
            <a:cxnLst/>
            <a:rect l="l" t="t" r="r" b="b"/>
            <a:pathLst>
              <a:path w="38100" h="1676400">
                <a:moveTo>
                  <a:pt x="38100" y="0"/>
                </a:moveTo>
                <a:lnTo>
                  <a:pt x="38100" y="0"/>
                </a:lnTo>
                <a:lnTo>
                  <a:pt x="38100" y="1676400"/>
                </a:lnTo>
                <a:lnTo>
                  <a:pt x="38100" y="1676400"/>
                </a:lnTo>
                <a:cubicBezTo>
                  <a:pt x="17072" y="1676400"/>
                  <a:pt x="0" y="1659328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0" name="Text 18"/>
          <p:cNvSpPr/>
          <p:nvPr/>
        </p:nvSpPr>
        <p:spPr>
          <a:xfrm>
            <a:off x="609600" y="4714875"/>
            <a:ext cx="3667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Storytelling-Prinzipien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28650" y="5133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2" name="Text 20"/>
          <p:cNvSpPr/>
          <p:nvPr/>
        </p:nvSpPr>
        <p:spPr>
          <a:xfrm>
            <a:off x="876300" y="5095875"/>
            <a:ext cx="33813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Show, don't tell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Sensorische Details statt trockener Fakten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8650" y="55911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4" name="Text 22"/>
          <p:cNvSpPr/>
          <p:nvPr/>
        </p:nvSpPr>
        <p:spPr>
          <a:xfrm>
            <a:off x="876300" y="5553075"/>
            <a:ext cx="2990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Authentizität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Echte Menschen, echte Geschichten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28650" y="58578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6" name="Text 24"/>
          <p:cNvSpPr/>
          <p:nvPr/>
        </p:nvSpPr>
        <p:spPr>
          <a:xfrm>
            <a:off x="876300" y="5819775"/>
            <a:ext cx="2838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Emotionale Reise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Konflikt, Spannung, Katharsis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686300" y="381000"/>
            <a:ext cx="7124700" cy="2971800"/>
          </a:xfrm>
          <a:custGeom>
            <a:avLst/>
            <a:gdLst/>
            <a:ahLst/>
            <a:cxnLst/>
            <a:rect l="l" t="t" r="r" b="b"/>
            <a:pathLst>
              <a:path w="7124700" h="2971800">
                <a:moveTo>
                  <a:pt x="76197" y="0"/>
                </a:moveTo>
                <a:lnTo>
                  <a:pt x="7048503" y="0"/>
                </a:lnTo>
                <a:cubicBezTo>
                  <a:pt x="7090585" y="0"/>
                  <a:pt x="7124700" y="34115"/>
                  <a:pt x="7124700" y="76197"/>
                </a:cubicBezTo>
                <a:lnTo>
                  <a:pt x="7124700" y="2895603"/>
                </a:lnTo>
                <a:cubicBezTo>
                  <a:pt x="7124700" y="2937685"/>
                  <a:pt x="7090585" y="2971800"/>
                  <a:pt x="7048503" y="2971800"/>
                </a:cubicBezTo>
                <a:lnTo>
                  <a:pt x="76197" y="2971800"/>
                </a:lnTo>
                <a:cubicBezTo>
                  <a:pt x="34115" y="2971800"/>
                  <a:pt x="0" y="2937685"/>
                  <a:pt x="0" y="28956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4900613" y="6096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6506" y="1935"/>
                </a:moveTo>
                <a:cubicBezTo>
                  <a:pt x="92050" y="-633"/>
                  <a:pt x="98450" y="-633"/>
                  <a:pt x="103994" y="1935"/>
                </a:cubicBezTo>
                <a:lnTo>
                  <a:pt x="185328" y="39514"/>
                </a:lnTo>
                <a:cubicBezTo>
                  <a:pt x="188491" y="40965"/>
                  <a:pt x="190500" y="44128"/>
                  <a:pt x="190500" y="47625"/>
                </a:cubicBezTo>
                <a:cubicBezTo>
                  <a:pt x="190500" y="51122"/>
                  <a:pt x="188491" y="54285"/>
                  <a:pt x="185328" y="55736"/>
                </a:cubicBezTo>
                <a:lnTo>
                  <a:pt x="103994" y="93315"/>
                </a:lnTo>
                <a:cubicBezTo>
                  <a:pt x="98450" y="95883"/>
                  <a:pt x="92050" y="95883"/>
                  <a:pt x="86506" y="93315"/>
                </a:cubicBezTo>
                <a:lnTo>
                  <a:pt x="5172" y="55736"/>
                </a:lnTo>
                <a:cubicBezTo>
                  <a:pt x="2009" y="54248"/>
                  <a:pt x="0" y="51085"/>
                  <a:pt x="0" y="47625"/>
                </a:cubicBezTo>
                <a:cubicBezTo>
                  <a:pt x="0" y="44165"/>
                  <a:pt x="2009" y="40965"/>
                  <a:pt x="5172" y="39514"/>
                </a:cubicBezTo>
                <a:lnTo>
                  <a:pt x="86506" y="1935"/>
                </a:lnTo>
                <a:close/>
                <a:moveTo>
                  <a:pt x="17897" y="81260"/>
                </a:moveTo>
                <a:lnTo>
                  <a:pt x="79028" y="109500"/>
                </a:lnTo>
                <a:cubicBezTo>
                  <a:pt x="89334" y="114263"/>
                  <a:pt x="101203" y="114263"/>
                  <a:pt x="111509" y="109500"/>
                </a:cubicBezTo>
                <a:lnTo>
                  <a:pt x="172641" y="81260"/>
                </a:lnTo>
                <a:lnTo>
                  <a:pt x="185328" y="87139"/>
                </a:lnTo>
                <a:cubicBezTo>
                  <a:pt x="188491" y="88590"/>
                  <a:pt x="190500" y="91753"/>
                  <a:pt x="190500" y="95250"/>
                </a:cubicBezTo>
                <a:cubicBezTo>
                  <a:pt x="190500" y="98747"/>
                  <a:pt x="188491" y="101910"/>
                  <a:pt x="185328" y="103361"/>
                </a:cubicBezTo>
                <a:lnTo>
                  <a:pt x="103994" y="140940"/>
                </a:lnTo>
                <a:cubicBezTo>
                  <a:pt x="98450" y="143508"/>
                  <a:pt x="92050" y="143508"/>
                  <a:pt x="86506" y="140940"/>
                </a:cubicBezTo>
                <a:lnTo>
                  <a:pt x="5172" y="103361"/>
                </a:lnTo>
                <a:cubicBezTo>
                  <a:pt x="2009" y="101873"/>
                  <a:pt x="0" y="98710"/>
                  <a:pt x="0" y="95250"/>
                </a:cubicBezTo>
                <a:cubicBezTo>
                  <a:pt x="0" y="91790"/>
                  <a:pt x="2009" y="88590"/>
                  <a:pt x="5172" y="87139"/>
                </a:cubicBezTo>
                <a:lnTo>
                  <a:pt x="17859" y="81260"/>
                </a:lnTo>
                <a:close/>
                <a:moveTo>
                  <a:pt x="5172" y="134764"/>
                </a:moveTo>
                <a:lnTo>
                  <a:pt x="17859" y="128885"/>
                </a:lnTo>
                <a:lnTo>
                  <a:pt x="78991" y="157125"/>
                </a:lnTo>
                <a:cubicBezTo>
                  <a:pt x="89297" y="161888"/>
                  <a:pt x="101166" y="161888"/>
                  <a:pt x="111472" y="157125"/>
                </a:cubicBezTo>
                <a:lnTo>
                  <a:pt x="172603" y="128885"/>
                </a:lnTo>
                <a:lnTo>
                  <a:pt x="185291" y="134764"/>
                </a:lnTo>
                <a:cubicBezTo>
                  <a:pt x="188454" y="136215"/>
                  <a:pt x="190463" y="139378"/>
                  <a:pt x="190463" y="142875"/>
                </a:cubicBezTo>
                <a:cubicBezTo>
                  <a:pt x="190463" y="146372"/>
                  <a:pt x="188454" y="149535"/>
                  <a:pt x="185291" y="150986"/>
                </a:cubicBezTo>
                <a:lnTo>
                  <a:pt x="103956" y="188565"/>
                </a:lnTo>
                <a:cubicBezTo>
                  <a:pt x="98413" y="191133"/>
                  <a:pt x="92013" y="191133"/>
                  <a:pt x="86469" y="188565"/>
                </a:cubicBezTo>
                <a:lnTo>
                  <a:pt x="5172" y="150986"/>
                </a:lnTo>
                <a:cubicBezTo>
                  <a:pt x="2009" y="149498"/>
                  <a:pt x="0" y="146335"/>
                  <a:pt x="0" y="142875"/>
                </a:cubicBezTo>
                <a:cubicBezTo>
                  <a:pt x="0" y="139415"/>
                  <a:pt x="2009" y="136215"/>
                  <a:pt x="5172" y="134764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9" name="Text 27"/>
          <p:cNvSpPr/>
          <p:nvPr/>
        </p:nvSpPr>
        <p:spPr>
          <a:xfrm>
            <a:off x="5114925" y="571500"/>
            <a:ext cx="6600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Content-Pillars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876800" y="99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1" name="Text 29"/>
          <p:cNvSpPr/>
          <p:nvPr/>
        </p:nvSpPr>
        <p:spPr>
          <a:xfrm>
            <a:off x="4838700" y="9906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372100" y="990600"/>
            <a:ext cx="4495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Education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372100" y="1257300"/>
            <a:ext cx="4486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Artenschutz-Wissen, Bedrohungslagen, Erfolgsgeschichten der Wissenschaft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876800" y="15621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5" name="Text 33"/>
          <p:cNvSpPr/>
          <p:nvPr/>
        </p:nvSpPr>
        <p:spPr>
          <a:xfrm>
            <a:off x="4838700" y="15621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5372100" y="1562100"/>
            <a:ext cx="4438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Inspiration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5372100" y="1828800"/>
            <a:ext cx="4429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Impact-Storytelling, Transformationen, Hoffnungsgeschichten aus der Natur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8768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9" name="Text 37"/>
          <p:cNvSpPr/>
          <p:nvPr/>
        </p:nvSpPr>
        <p:spPr>
          <a:xfrm>
            <a:off x="4838700" y="21336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5372100" y="2133600"/>
            <a:ext cx="3781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Product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5372100" y="2400300"/>
            <a:ext cx="3771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Produkte im Kontext ihrer Impact-Story, Herstellung, Materialien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4876800" y="27051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43" name="Text 41"/>
          <p:cNvSpPr/>
          <p:nvPr/>
        </p:nvSpPr>
        <p:spPr>
          <a:xfrm>
            <a:off x="4838700" y="27051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5372100" y="2705100"/>
            <a:ext cx="388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Community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5372100" y="2971800"/>
            <a:ext cx="387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User-Generated Content, Kundenstimmen, Community-Highlights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686300" y="3505200"/>
            <a:ext cx="3486150" cy="1485900"/>
          </a:xfrm>
          <a:custGeom>
            <a:avLst/>
            <a:gdLst/>
            <a:ahLst/>
            <a:cxnLst/>
            <a:rect l="l" t="t" r="r" b="b"/>
            <a:pathLst>
              <a:path w="3486150" h="1485900">
                <a:moveTo>
                  <a:pt x="76197" y="0"/>
                </a:moveTo>
                <a:lnTo>
                  <a:pt x="3409953" y="0"/>
                </a:lnTo>
                <a:cubicBezTo>
                  <a:pt x="3452035" y="0"/>
                  <a:pt x="3486150" y="34115"/>
                  <a:pt x="3486150" y="76197"/>
                </a:cubicBezTo>
                <a:lnTo>
                  <a:pt x="3486150" y="1409703"/>
                </a:lnTo>
                <a:cubicBezTo>
                  <a:pt x="3486150" y="1451785"/>
                  <a:pt x="3452035" y="1485900"/>
                  <a:pt x="3409953" y="1485900"/>
                </a:cubicBezTo>
                <a:lnTo>
                  <a:pt x="76197" y="1485900"/>
                </a:lnTo>
                <a:cubicBezTo>
                  <a:pt x="34115" y="1485900"/>
                  <a:pt x="0" y="1451785"/>
                  <a:pt x="0" y="14097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C9A36A">
              <a:alpha val="10196"/>
            </a:srgbClr>
          </a:solidFill>
          <a:ln/>
        </p:spPr>
      </p:sp>
      <p:sp>
        <p:nvSpPr>
          <p:cNvPr id="47" name="Shape 45"/>
          <p:cNvSpPr/>
          <p:nvPr/>
        </p:nvSpPr>
        <p:spPr>
          <a:xfrm>
            <a:off x="4848225" y="36957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28575" y="19050"/>
                </a:moveTo>
                <a:cubicBezTo>
                  <a:pt x="18068" y="19050"/>
                  <a:pt x="9525" y="27593"/>
                  <a:pt x="9525" y="38100"/>
                </a:cubicBezTo>
                <a:lnTo>
                  <a:pt x="9525" y="114300"/>
                </a:lnTo>
                <a:cubicBezTo>
                  <a:pt x="9525" y="124807"/>
                  <a:pt x="18068" y="133350"/>
                  <a:pt x="28575" y="133350"/>
                </a:cubicBezTo>
                <a:lnTo>
                  <a:pt x="104775" y="133350"/>
                </a:lnTo>
                <a:cubicBezTo>
                  <a:pt x="115282" y="133350"/>
                  <a:pt x="123825" y="124807"/>
                  <a:pt x="123825" y="114300"/>
                </a:cubicBezTo>
                <a:lnTo>
                  <a:pt x="123825" y="38100"/>
                </a:lnTo>
                <a:cubicBezTo>
                  <a:pt x="123825" y="27593"/>
                  <a:pt x="115282" y="19050"/>
                  <a:pt x="104775" y="19050"/>
                </a:cubicBezTo>
                <a:lnTo>
                  <a:pt x="28575" y="19050"/>
                </a:lnTo>
                <a:close/>
                <a:moveTo>
                  <a:pt x="138113" y="100013"/>
                </a:moveTo>
                <a:lnTo>
                  <a:pt x="159990" y="117515"/>
                </a:lnTo>
                <a:cubicBezTo>
                  <a:pt x="161240" y="118527"/>
                  <a:pt x="162788" y="119062"/>
                  <a:pt x="164396" y="119062"/>
                </a:cubicBezTo>
                <a:cubicBezTo>
                  <a:pt x="168295" y="119062"/>
                  <a:pt x="171450" y="115907"/>
                  <a:pt x="171450" y="112008"/>
                </a:cubicBezTo>
                <a:lnTo>
                  <a:pt x="171450" y="40392"/>
                </a:lnTo>
                <a:cubicBezTo>
                  <a:pt x="171450" y="36493"/>
                  <a:pt x="168295" y="33338"/>
                  <a:pt x="164396" y="33338"/>
                </a:cubicBezTo>
                <a:cubicBezTo>
                  <a:pt x="162788" y="33338"/>
                  <a:pt x="161240" y="33873"/>
                  <a:pt x="159990" y="34885"/>
                </a:cubicBezTo>
                <a:lnTo>
                  <a:pt x="138113" y="52388"/>
                </a:lnTo>
                <a:lnTo>
                  <a:pt x="138113" y="100013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48" name="Text 46"/>
          <p:cNvSpPr/>
          <p:nvPr/>
        </p:nvSpPr>
        <p:spPr>
          <a:xfrm>
            <a:off x="5029200" y="3657600"/>
            <a:ext cx="3067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Video-Content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4838700" y="39624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Kurzvideos (&lt;60s)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4838700" y="41910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Behind-the-Scenes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4838700" y="44196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Impact-Dokumentationen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4838700" y="46482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Produkt-Storytelling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324850" y="3505200"/>
            <a:ext cx="3486150" cy="1485900"/>
          </a:xfrm>
          <a:custGeom>
            <a:avLst/>
            <a:gdLst/>
            <a:ahLst/>
            <a:cxnLst/>
            <a:rect l="l" t="t" r="r" b="b"/>
            <a:pathLst>
              <a:path w="3486150" h="1485900">
                <a:moveTo>
                  <a:pt x="76197" y="0"/>
                </a:moveTo>
                <a:lnTo>
                  <a:pt x="3409953" y="0"/>
                </a:lnTo>
                <a:cubicBezTo>
                  <a:pt x="3452035" y="0"/>
                  <a:pt x="3486150" y="34115"/>
                  <a:pt x="3486150" y="76197"/>
                </a:cubicBezTo>
                <a:lnTo>
                  <a:pt x="3486150" y="1409703"/>
                </a:lnTo>
                <a:cubicBezTo>
                  <a:pt x="3486150" y="1451785"/>
                  <a:pt x="3452035" y="1485900"/>
                  <a:pt x="3409953" y="1485900"/>
                </a:cubicBezTo>
                <a:lnTo>
                  <a:pt x="76197" y="1485900"/>
                </a:lnTo>
                <a:cubicBezTo>
                  <a:pt x="34115" y="1485900"/>
                  <a:pt x="0" y="1451785"/>
                  <a:pt x="0" y="14097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C9A36A">
              <a:alpha val="10196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8505825" y="36957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9050" y="9525"/>
                </a:moveTo>
                <a:cubicBezTo>
                  <a:pt x="8543" y="9525"/>
                  <a:pt x="0" y="18068"/>
                  <a:pt x="0" y="28575"/>
                </a:cubicBezTo>
                <a:lnTo>
                  <a:pt x="0" y="123825"/>
                </a:lnTo>
                <a:cubicBezTo>
                  <a:pt x="0" y="134332"/>
                  <a:pt x="8543" y="142875"/>
                  <a:pt x="19050" y="142875"/>
                </a:cubicBezTo>
                <a:lnTo>
                  <a:pt x="114300" y="142875"/>
                </a:lnTo>
                <a:cubicBezTo>
                  <a:pt x="124807" y="142875"/>
                  <a:pt x="133350" y="134332"/>
                  <a:pt x="133350" y="123825"/>
                </a:cubicBezTo>
                <a:lnTo>
                  <a:pt x="133350" y="28575"/>
                </a:lnTo>
                <a:cubicBezTo>
                  <a:pt x="133350" y="18068"/>
                  <a:pt x="124807" y="9525"/>
                  <a:pt x="114300" y="9525"/>
                </a:cubicBezTo>
                <a:lnTo>
                  <a:pt x="19050" y="9525"/>
                </a:lnTo>
                <a:close/>
                <a:moveTo>
                  <a:pt x="38100" y="33338"/>
                </a:moveTo>
                <a:cubicBezTo>
                  <a:pt x="45985" y="33338"/>
                  <a:pt x="52388" y="39740"/>
                  <a:pt x="52388" y="47625"/>
                </a:cubicBezTo>
                <a:cubicBezTo>
                  <a:pt x="52388" y="55510"/>
                  <a:pt x="45985" y="61912"/>
                  <a:pt x="38100" y="61912"/>
                </a:cubicBezTo>
                <a:cubicBezTo>
                  <a:pt x="30215" y="61912"/>
                  <a:pt x="23813" y="55510"/>
                  <a:pt x="23813" y="47625"/>
                </a:cubicBezTo>
                <a:cubicBezTo>
                  <a:pt x="23813" y="39740"/>
                  <a:pt x="30215" y="33338"/>
                  <a:pt x="38100" y="33338"/>
                </a:cubicBezTo>
                <a:close/>
                <a:moveTo>
                  <a:pt x="80962" y="66675"/>
                </a:moveTo>
                <a:cubicBezTo>
                  <a:pt x="83463" y="66675"/>
                  <a:pt x="85755" y="67985"/>
                  <a:pt x="87064" y="70098"/>
                </a:cubicBezTo>
                <a:lnTo>
                  <a:pt x="113258" y="112961"/>
                </a:lnTo>
                <a:cubicBezTo>
                  <a:pt x="114598" y="115163"/>
                  <a:pt x="114657" y="117931"/>
                  <a:pt x="113407" y="120194"/>
                </a:cubicBezTo>
                <a:cubicBezTo>
                  <a:pt x="112157" y="122456"/>
                  <a:pt x="109746" y="123825"/>
                  <a:pt x="107156" y="123825"/>
                </a:cubicBezTo>
                <a:lnTo>
                  <a:pt x="26194" y="123825"/>
                </a:lnTo>
                <a:cubicBezTo>
                  <a:pt x="23545" y="123825"/>
                  <a:pt x="21074" y="122337"/>
                  <a:pt x="19854" y="119985"/>
                </a:cubicBezTo>
                <a:cubicBezTo>
                  <a:pt x="18633" y="117634"/>
                  <a:pt x="18812" y="114776"/>
                  <a:pt x="20330" y="112603"/>
                </a:cubicBezTo>
                <a:lnTo>
                  <a:pt x="36999" y="88791"/>
                </a:lnTo>
                <a:cubicBezTo>
                  <a:pt x="38338" y="86886"/>
                  <a:pt x="40511" y="85755"/>
                  <a:pt x="42863" y="85755"/>
                </a:cubicBezTo>
                <a:cubicBezTo>
                  <a:pt x="45214" y="85755"/>
                  <a:pt x="47387" y="86886"/>
                  <a:pt x="48726" y="88791"/>
                </a:cubicBezTo>
                <a:lnTo>
                  <a:pt x="56584" y="100042"/>
                </a:lnTo>
                <a:lnTo>
                  <a:pt x="74861" y="70128"/>
                </a:lnTo>
                <a:cubicBezTo>
                  <a:pt x="76170" y="68014"/>
                  <a:pt x="78462" y="66705"/>
                  <a:pt x="80962" y="66705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5" name="Text 53"/>
          <p:cNvSpPr/>
          <p:nvPr/>
        </p:nvSpPr>
        <p:spPr>
          <a:xfrm>
            <a:off x="8667750" y="3657600"/>
            <a:ext cx="3067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Visuelle Inhalte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477250" y="39624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Hochwertige Wildlife-Fotos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477250" y="41910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Infografiken &amp; Daten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8477250" y="44196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Quote Cards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8477250" y="46482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Carousel-Posts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4686300" y="5143500"/>
            <a:ext cx="7124700" cy="1257300"/>
          </a:xfrm>
          <a:custGeom>
            <a:avLst/>
            <a:gdLst/>
            <a:ahLst/>
            <a:cxnLst/>
            <a:rect l="l" t="t" r="r" b="b"/>
            <a:pathLst>
              <a:path w="7124700" h="1257300">
                <a:moveTo>
                  <a:pt x="76205" y="0"/>
                </a:moveTo>
                <a:lnTo>
                  <a:pt x="7048495" y="0"/>
                </a:lnTo>
                <a:cubicBezTo>
                  <a:pt x="7090582" y="0"/>
                  <a:pt x="7124700" y="34118"/>
                  <a:pt x="7124700" y="76205"/>
                </a:cubicBezTo>
                <a:lnTo>
                  <a:pt x="7124700" y="1181095"/>
                </a:lnTo>
                <a:cubicBezTo>
                  <a:pt x="7124700" y="1223182"/>
                  <a:pt x="7090582" y="1257300"/>
                  <a:pt x="7048495" y="1257300"/>
                </a:cubicBezTo>
                <a:lnTo>
                  <a:pt x="76205" y="1257300"/>
                </a:lnTo>
                <a:cubicBezTo>
                  <a:pt x="34118" y="1257300"/>
                  <a:pt x="0" y="1223182"/>
                  <a:pt x="0" y="11810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61" name="Text 59"/>
          <p:cNvSpPr/>
          <p:nvPr/>
        </p:nvSpPr>
        <p:spPr>
          <a:xfrm>
            <a:off x="4876800" y="5334000"/>
            <a:ext cx="6829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KI-Unterstützung (2025)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4876800" y="5715000"/>
            <a:ext cx="6819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82% der Marketer erzielen positive Ergebnisse mit KI-Tools. Nutzung für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Caption-Ideation, Content-Repurposing, Content-Kalender-Planung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bei Beibehaltung menschlicher Authentizität.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871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spc="90" kern="0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 &amp; ÖFFENTLICHKEITSARBEIT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096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Bekanntheit generieren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0668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Earned Media und Pressesichtbarkeit für maximale Credibility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466850"/>
            <a:ext cx="3705225" cy="2419350"/>
          </a:xfrm>
          <a:custGeom>
            <a:avLst/>
            <a:gdLst/>
            <a:ahLst/>
            <a:cxnLst/>
            <a:rect l="l" t="t" r="r" b="b"/>
            <a:pathLst>
              <a:path w="3705225" h="241935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2343140"/>
                </a:lnTo>
                <a:cubicBezTo>
                  <a:pt x="3705225" y="2385230"/>
                  <a:pt x="3671105" y="2419350"/>
                  <a:pt x="3629015" y="2419350"/>
                </a:cubicBezTo>
                <a:lnTo>
                  <a:pt x="76210" y="2419350"/>
                </a:lnTo>
                <a:cubicBezTo>
                  <a:pt x="34120" y="2419350"/>
                  <a:pt x="0" y="2385230"/>
                  <a:pt x="0" y="234314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81000" y="14668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7" name="Shape 5"/>
          <p:cNvSpPr/>
          <p:nvPr/>
        </p:nvSpPr>
        <p:spPr>
          <a:xfrm>
            <a:off x="600075" y="16954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85738"/>
                </a:moveTo>
                <a:lnTo>
                  <a:pt x="0" y="53578"/>
                </a:lnTo>
                <a:cubicBezTo>
                  <a:pt x="0" y="47640"/>
                  <a:pt x="4777" y="42863"/>
                  <a:pt x="10716" y="42863"/>
                </a:cubicBezTo>
                <a:cubicBezTo>
                  <a:pt x="16654" y="42863"/>
                  <a:pt x="21431" y="47640"/>
                  <a:pt x="21431" y="53578"/>
                </a:cubicBezTo>
                <a:lnTo>
                  <a:pt x="21431" y="182166"/>
                </a:lnTo>
                <a:cubicBezTo>
                  <a:pt x="21431" y="188104"/>
                  <a:pt x="26209" y="192881"/>
                  <a:pt x="32147" y="192881"/>
                </a:cubicBezTo>
                <a:cubicBezTo>
                  <a:pt x="38085" y="192881"/>
                  <a:pt x="42863" y="188104"/>
                  <a:pt x="42863" y="182166"/>
                </a:cubicBezTo>
                <a:lnTo>
                  <a:pt x="42863" y="42863"/>
                </a:lnTo>
                <a:cubicBezTo>
                  <a:pt x="42863" y="27102"/>
                  <a:pt x="55677" y="14288"/>
                  <a:pt x="71438" y="14288"/>
                </a:cubicBezTo>
                <a:lnTo>
                  <a:pt x="200025" y="14288"/>
                </a:lnTo>
                <a:cubicBezTo>
                  <a:pt x="215786" y="14288"/>
                  <a:pt x="228600" y="27102"/>
                  <a:pt x="228600" y="42863"/>
                </a:cubicBezTo>
                <a:lnTo>
                  <a:pt x="228600" y="185738"/>
                </a:lnTo>
                <a:cubicBezTo>
                  <a:pt x="228600" y="201498"/>
                  <a:pt x="215786" y="214313"/>
                  <a:pt x="200025" y="214313"/>
                </a:cubicBezTo>
                <a:lnTo>
                  <a:pt x="28575" y="214313"/>
                </a:lnTo>
                <a:cubicBezTo>
                  <a:pt x="12814" y="214313"/>
                  <a:pt x="0" y="201498"/>
                  <a:pt x="0" y="185738"/>
                </a:cubicBezTo>
                <a:close/>
                <a:moveTo>
                  <a:pt x="71438" y="57150"/>
                </a:moveTo>
                <a:lnTo>
                  <a:pt x="71438" y="85725"/>
                </a:lnTo>
                <a:cubicBezTo>
                  <a:pt x="71438" y="93628"/>
                  <a:pt x="77822" y="100013"/>
                  <a:pt x="85725" y="100013"/>
                </a:cubicBezTo>
                <a:lnTo>
                  <a:pt x="114300" y="100013"/>
                </a:lnTo>
                <a:cubicBezTo>
                  <a:pt x="122203" y="100013"/>
                  <a:pt x="128588" y="93628"/>
                  <a:pt x="128588" y="85725"/>
                </a:cubicBezTo>
                <a:lnTo>
                  <a:pt x="128588" y="57150"/>
                </a:lnTo>
                <a:cubicBezTo>
                  <a:pt x="128588" y="49247"/>
                  <a:pt x="122203" y="42863"/>
                  <a:pt x="114300" y="42863"/>
                </a:cubicBezTo>
                <a:lnTo>
                  <a:pt x="85725" y="42863"/>
                </a:lnTo>
                <a:cubicBezTo>
                  <a:pt x="77822" y="42863"/>
                  <a:pt x="71438" y="49247"/>
                  <a:pt x="71438" y="57150"/>
                </a:cubicBezTo>
                <a:close/>
                <a:moveTo>
                  <a:pt x="82153" y="164306"/>
                </a:moveTo>
                <a:cubicBezTo>
                  <a:pt x="76215" y="164306"/>
                  <a:pt x="71438" y="169084"/>
                  <a:pt x="71438" y="175022"/>
                </a:cubicBezTo>
                <a:cubicBezTo>
                  <a:pt x="71438" y="180960"/>
                  <a:pt x="76215" y="185738"/>
                  <a:pt x="82153" y="185738"/>
                </a:cubicBezTo>
                <a:lnTo>
                  <a:pt x="189309" y="185738"/>
                </a:lnTo>
                <a:cubicBezTo>
                  <a:pt x="195248" y="185738"/>
                  <a:pt x="200025" y="180960"/>
                  <a:pt x="200025" y="175022"/>
                </a:cubicBezTo>
                <a:cubicBezTo>
                  <a:pt x="200025" y="169084"/>
                  <a:pt x="195248" y="164306"/>
                  <a:pt x="189309" y="164306"/>
                </a:cubicBezTo>
                <a:lnTo>
                  <a:pt x="82153" y="164306"/>
                </a:lnTo>
                <a:close/>
                <a:moveTo>
                  <a:pt x="71438" y="132159"/>
                </a:moveTo>
                <a:cubicBezTo>
                  <a:pt x="71438" y="138098"/>
                  <a:pt x="76215" y="142875"/>
                  <a:pt x="82153" y="142875"/>
                </a:cubicBezTo>
                <a:lnTo>
                  <a:pt x="189309" y="142875"/>
                </a:lnTo>
                <a:cubicBezTo>
                  <a:pt x="195248" y="142875"/>
                  <a:pt x="200025" y="138098"/>
                  <a:pt x="200025" y="132159"/>
                </a:cubicBezTo>
                <a:cubicBezTo>
                  <a:pt x="200025" y="126221"/>
                  <a:pt x="195248" y="121444"/>
                  <a:pt x="189309" y="121444"/>
                </a:cubicBezTo>
                <a:lnTo>
                  <a:pt x="82153" y="121444"/>
                </a:lnTo>
                <a:cubicBezTo>
                  <a:pt x="76215" y="121444"/>
                  <a:pt x="71438" y="126221"/>
                  <a:pt x="71438" y="132159"/>
                </a:cubicBezTo>
                <a:close/>
                <a:moveTo>
                  <a:pt x="160734" y="78581"/>
                </a:moveTo>
                <a:cubicBezTo>
                  <a:pt x="154796" y="78581"/>
                  <a:pt x="150019" y="83359"/>
                  <a:pt x="150019" y="89297"/>
                </a:cubicBezTo>
                <a:cubicBezTo>
                  <a:pt x="150019" y="95235"/>
                  <a:pt x="154796" y="100013"/>
                  <a:pt x="160734" y="100013"/>
                </a:cubicBezTo>
                <a:lnTo>
                  <a:pt x="189309" y="100013"/>
                </a:lnTo>
                <a:cubicBezTo>
                  <a:pt x="195248" y="100013"/>
                  <a:pt x="200025" y="95235"/>
                  <a:pt x="200025" y="89297"/>
                </a:cubicBezTo>
                <a:cubicBezTo>
                  <a:pt x="200025" y="83359"/>
                  <a:pt x="195248" y="78581"/>
                  <a:pt x="189309" y="78581"/>
                </a:cubicBezTo>
                <a:lnTo>
                  <a:pt x="160734" y="78581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8" name="Text 6"/>
          <p:cNvSpPr/>
          <p:nvPr/>
        </p:nvSpPr>
        <p:spPr>
          <a:xfrm>
            <a:off x="971550" y="1676400"/>
            <a:ext cx="933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Pressearbeit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1500" y="20574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Pressemitteilungen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71500" y="22860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Launch-Meilensteine, Impact-Berichte, Partnerschaften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71500" y="25527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Zielmedien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71500" y="2781300"/>
            <a:ext cx="1181100" cy="228600"/>
          </a:xfrm>
          <a:custGeom>
            <a:avLst/>
            <a:gdLst/>
            <a:ahLst/>
            <a:cxnLst/>
            <a:rect l="l" t="t" r="r" b="b"/>
            <a:pathLst>
              <a:path w="1181100" h="228600">
                <a:moveTo>
                  <a:pt x="38101" y="0"/>
                </a:moveTo>
                <a:lnTo>
                  <a:pt x="1142999" y="0"/>
                </a:lnTo>
                <a:cubicBezTo>
                  <a:pt x="1164042" y="0"/>
                  <a:pt x="1181100" y="17058"/>
                  <a:pt x="1181100" y="38101"/>
                </a:cubicBezTo>
                <a:lnTo>
                  <a:pt x="1181100" y="190499"/>
                </a:lnTo>
                <a:cubicBezTo>
                  <a:pt x="1181100" y="211542"/>
                  <a:pt x="1164042" y="228600"/>
                  <a:pt x="11429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71500" y="2781300"/>
            <a:ext cx="12382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Greenpeace Magazin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790204" y="2781300"/>
            <a:ext cx="619125" cy="228600"/>
          </a:xfrm>
          <a:custGeom>
            <a:avLst/>
            <a:gdLst/>
            <a:ahLst/>
            <a:cxnLst/>
            <a:rect l="l" t="t" r="r" b="b"/>
            <a:pathLst>
              <a:path w="619125" h="228600">
                <a:moveTo>
                  <a:pt x="38101" y="0"/>
                </a:moveTo>
                <a:lnTo>
                  <a:pt x="581024" y="0"/>
                </a:lnTo>
                <a:cubicBezTo>
                  <a:pt x="602067" y="0"/>
                  <a:pt x="619125" y="17058"/>
                  <a:pt x="619125" y="38101"/>
                </a:cubicBezTo>
                <a:lnTo>
                  <a:pt x="619125" y="190499"/>
                </a:lnTo>
                <a:cubicBezTo>
                  <a:pt x="619125" y="211542"/>
                  <a:pt x="602067" y="228600"/>
                  <a:pt x="5810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790204" y="2781300"/>
            <a:ext cx="6762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Öko-Test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71500" y="30861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Pitch-Strategie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71500" y="33147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Personalisierte Ansprache mit Impact-Fokus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241800" y="1466850"/>
            <a:ext cx="3705225" cy="2419350"/>
          </a:xfrm>
          <a:custGeom>
            <a:avLst/>
            <a:gdLst/>
            <a:ahLst/>
            <a:cxnLst/>
            <a:rect l="l" t="t" r="r" b="b"/>
            <a:pathLst>
              <a:path w="3705225" h="241935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2343140"/>
                </a:lnTo>
                <a:cubicBezTo>
                  <a:pt x="3705225" y="2385230"/>
                  <a:pt x="3671105" y="2419350"/>
                  <a:pt x="3629015" y="2419350"/>
                </a:cubicBezTo>
                <a:lnTo>
                  <a:pt x="76210" y="2419350"/>
                </a:lnTo>
                <a:cubicBezTo>
                  <a:pt x="34120" y="2419350"/>
                  <a:pt x="0" y="2385230"/>
                  <a:pt x="0" y="234314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241800" y="14668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20" name="Shape 18"/>
          <p:cNvSpPr/>
          <p:nvPr/>
        </p:nvSpPr>
        <p:spPr>
          <a:xfrm>
            <a:off x="4475163" y="16954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9791" y="-11564"/>
                </a:moveTo>
                <a:cubicBezTo>
                  <a:pt x="103808" y="-15225"/>
                  <a:pt x="96262" y="-15225"/>
                  <a:pt x="90279" y="-11564"/>
                </a:cubicBezTo>
                <a:cubicBezTo>
                  <a:pt x="79385" y="-4911"/>
                  <a:pt x="72643" y="-3125"/>
                  <a:pt x="59874" y="-3393"/>
                </a:cubicBezTo>
                <a:cubicBezTo>
                  <a:pt x="52864" y="-3572"/>
                  <a:pt x="46345" y="223"/>
                  <a:pt x="42952" y="6385"/>
                </a:cubicBezTo>
                <a:cubicBezTo>
                  <a:pt x="36835" y="17591"/>
                  <a:pt x="31879" y="22547"/>
                  <a:pt x="20672" y="28664"/>
                </a:cubicBezTo>
                <a:cubicBezTo>
                  <a:pt x="14511" y="32013"/>
                  <a:pt x="10760" y="38576"/>
                  <a:pt x="10894" y="45586"/>
                </a:cubicBezTo>
                <a:cubicBezTo>
                  <a:pt x="11207" y="58356"/>
                  <a:pt x="9376" y="65097"/>
                  <a:pt x="2724" y="75992"/>
                </a:cubicBezTo>
                <a:cubicBezTo>
                  <a:pt x="-938" y="81975"/>
                  <a:pt x="-938" y="89520"/>
                  <a:pt x="2724" y="95503"/>
                </a:cubicBezTo>
                <a:cubicBezTo>
                  <a:pt x="9376" y="106397"/>
                  <a:pt x="11162" y="113139"/>
                  <a:pt x="10894" y="125909"/>
                </a:cubicBezTo>
                <a:cubicBezTo>
                  <a:pt x="10716" y="132918"/>
                  <a:pt x="14511" y="139437"/>
                  <a:pt x="20672" y="142830"/>
                </a:cubicBezTo>
                <a:cubicBezTo>
                  <a:pt x="30540" y="148233"/>
                  <a:pt x="35540" y="152698"/>
                  <a:pt x="40809" y="161359"/>
                </a:cubicBezTo>
                <a:lnTo>
                  <a:pt x="19065" y="204713"/>
                </a:lnTo>
                <a:cubicBezTo>
                  <a:pt x="16431" y="210026"/>
                  <a:pt x="18574" y="216456"/>
                  <a:pt x="23842" y="219090"/>
                </a:cubicBezTo>
                <a:lnTo>
                  <a:pt x="62240" y="238289"/>
                </a:lnTo>
                <a:cubicBezTo>
                  <a:pt x="67374" y="240834"/>
                  <a:pt x="73625" y="238914"/>
                  <a:pt x="76393" y="233913"/>
                </a:cubicBezTo>
                <a:lnTo>
                  <a:pt x="99968" y="191453"/>
                </a:lnTo>
                <a:lnTo>
                  <a:pt x="123542" y="233913"/>
                </a:lnTo>
                <a:cubicBezTo>
                  <a:pt x="126310" y="238914"/>
                  <a:pt x="132561" y="240878"/>
                  <a:pt x="137696" y="238289"/>
                </a:cubicBezTo>
                <a:lnTo>
                  <a:pt x="176093" y="219090"/>
                </a:lnTo>
                <a:cubicBezTo>
                  <a:pt x="181407" y="216456"/>
                  <a:pt x="183550" y="210026"/>
                  <a:pt x="180871" y="204713"/>
                </a:cubicBezTo>
                <a:lnTo>
                  <a:pt x="159172" y="161315"/>
                </a:lnTo>
                <a:cubicBezTo>
                  <a:pt x="164396" y="152653"/>
                  <a:pt x="169441" y="148188"/>
                  <a:pt x="179308" y="142786"/>
                </a:cubicBezTo>
                <a:cubicBezTo>
                  <a:pt x="185470" y="139437"/>
                  <a:pt x="189220" y="132874"/>
                  <a:pt x="189086" y="125864"/>
                </a:cubicBezTo>
                <a:cubicBezTo>
                  <a:pt x="188774" y="113094"/>
                  <a:pt x="190604" y="106353"/>
                  <a:pt x="197257" y="95458"/>
                </a:cubicBezTo>
                <a:cubicBezTo>
                  <a:pt x="200918" y="89475"/>
                  <a:pt x="200918" y="81930"/>
                  <a:pt x="197257" y="75947"/>
                </a:cubicBezTo>
                <a:cubicBezTo>
                  <a:pt x="190604" y="65053"/>
                  <a:pt x="188818" y="58311"/>
                  <a:pt x="189086" y="45541"/>
                </a:cubicBezTo>
                <a:cubicBezTo>
                  <a:pt x="189265" y="38532"/>
                  <a:pt x="185470" y="32013"/>
                  <a:pt x="179308" y="28620"/>
                </a:cubicBezTo>
                <a:cubicBezTo>
                  <a:pt x="168101" y="22503"/>
                  <a:pt x="163145" y="17547"/>
                  <a:pt x="157029" y="6340"/>
                </a:cubicBezTo>
                <a:cubicBezTo>
                  <a:pt x="153680" y="179"/>
                  <a:pt x="147117" y="-3572"/>
                  <a:pt x="140107" y="-3438"/>
                </a:cubicBezTo>
                <a:cubicBezTo>
                  <a:pt x="127337" y="-3125"/>
                  <a:pt x="120595" y="-4956"/>
                  <a:pt x="109701" y="-11609"/>
                </a:cubicBezTo>
                <a:close/>
                <a:moveTo>
                  <a:pt x="100013" y="42863"/>
                </a:moveTo>
                <a:cubicBezTo>
                  <a:pt x="123669" y="42863"/>
                  <a:pt x="142875" y="62069"/>
                  <a:pt x="142875" y="85725"/>
                </a:cubicBezTo>
                <a:cubicBezTo>
                  <a:pt x="142875" y="109381"/>
                  <a:pt x="123669" y="128588"/>
                  <a:pt x="100013" y="128588"/>
                </a:cubicBezTo>
                <a:cubicBezTo>
                  <a:pt x="76356" y="128588"/>
                  <a:pt x="57150" y="109381"/>
                  <a:pt x="57150" y="85725"/>
                </a:cubicBezTo>
                <a:cubicBezTo>
                  <a:pt x="57150" y="62069"/>
                  <a:pt x="76356" y="42863"/>
                  <a:pt x="100012" y="42863"/>
                </a:cubicBezTo>
                <a:close/>
              </a:path>
            </a:pathLst>
          </a:custGeom>
          <a:solidFill>
            <a:srgbClr val="6D6864"/>
          </a:solidFill>
          <a:ln/>
        </p:spPr>
      </p:sp>
      <p:sp>
        <p:nvSpPr>
          <p:cNvPr id="21" name="Text 19"/>
          <p:cNvSpPr/>
          <p:nvPr/>
        </p:nvSpPr>
        <p:spPr>
          <a:xfrm>
            <a:off x="4832350" y="1676400"/>
            <a:ext cx="1857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Awards &amp; Zertifizierungen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432300" y="20574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Relevanz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432300" y="22860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Credibility-Builder und Vertrauensanker für Konsumenten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432300" y="25527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Ziel-Awards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432300" y="2781300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38101" y="0"/>
                </a:moveTo>
                <a:lnTo>
                  <a:pt x="447674" y="0"/>
                </a:lnTo>
                <a:cubicBezTo>
                  <a:pt x="468717" y="0"/>
                  <a:pt x="485775" y="17058"/>
                  <a:pt x="485775" y="38101"/>
                </a:cubicBezTo>
                <a:lnTo>
                  <a:pt x="485775" y="190499"/>
                </a:lnTo>
                <a:cubicBezTo>
                  <a:pt x="485775" y="211542"/>
                  <a:pt x="468717" y="228600"/>
                  <a:pt x="44767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4432300" y="2781300"/>
            <a:ext cx="5429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 Corp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958755" y="2781300"/>
            <a:ext cx="857250" cy="228600"/>
          </a:xfrm>
          <a:custGeom>
            <a:avLst/>
            <a:gdLst/>
            <a:ahLst/>
            <a:cxnLst/>
            <a:rect l="l" t="t" r="r" b="b"/>
            <a:pathLst>
              <a:path w="857250" h="228600">
                <a:moveTo>
                  <a:pt x="38101" y="0"/>
                </a:moveTo>
                <a:lnTo>
                  <a:pt x="819149" y="0"/>
                </a:lnTo>
                <a:cubicBezTo>
                  <a:pt x="840192" y="0"/>
                  <a:pt x="857250" y="17058"/>
                  <a:pt x="857250" y="38101"/>
                </a:cubicBezTo>
                <a:lnTo>
                  <a:pt x="857250" y="190499"/>
                </a:lnTo>
                <a:cubicBezTo>
                  <a:pt x="857250" y="211542"/>
                  <a:pt x="840192" y="228600"/>
                  <a:pt x="8191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4958755" y="2781300"/>
            <a:ext cx="9144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Green Awards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856586" y="2781300"/>
            <a:ext cx="819150" cy="228600"/>
          </a:xfrm>
          <a:custGeom>
            <a:avLst/>
            <a:gdLst/>
            <a:ahLst/>
            <a:cxnLst/>
            <a:rect l="l" t="t" r="r" b="b"/>
            <a:pathLst>
              <a:path w="819150" h="228600">
                <a:moveTo>
                  <a:pt x="38101" y="0"/>
                </a:moveTo>
                <a:lnTo>
                  <a:pt x="781049" y="0"/>
                </a:lnTo>
                <a:cubicBezTo>
                  <a:pt x="802092" y="0"/>
                  <a:pt x="819150" y="17058"/>
                  <a:pt x="819150" y="38101"/>
                </a:cubicBezTo>
                <a:lnTo>
                  <a:pt x="819150" y="190499"/>
                </a:lnTo>
                <a:cubicBezTo>
                  <a:pt x="819150" y="211542"/>
                  <a:pt x="802092" y="228600"/>
                  <a:pt x="7810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D6864">
              <a:alpha val="20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5856586" y="2781300"/>
            <a:ext cx="8763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Social Impact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432300" y="30861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Strategie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4432300" y="3314700"/>
            <a:ext cx="33909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Frühe Bewerbung für Startup-Awards, kontinuierliche Zertifizierung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8102600" y="1466850"/>
            <a:ext cx="3705225" cy="2419350"/>
          </a:xfrm>
          <a:custGeom>
            <a:avLst/>
            <a:gdLst/>
            <a:ahLst/>
            <a:cxnLst/>
            <a:rect l="l" t="t" r="r" b="b"/>
            <a:pathLst>
              <a:path w="3705225" h="241935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2343140"/>
                </a:lnTo>
                <a:cubicBezTo>
                  <a:pt x="3705225" y="2385230"/>
                  <a:pt x="3671105" y="2419350"/>
                  <a:pt x="3629015" y="2419350"/>
                </a:cubicBezTo>
                <a:lnTo>
                  <a:pt x="76210" y="2419350"/>
                </a:lnTo>
                <a:cubicBezTo>
                  <a:pt x="34120" y="2419350"/>
                  <a:pt x="0" y="2385230"/>
                  <a:pt x="0" y="234314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8102600" y="14668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35" name="Shape 33"/>
          <p:cNvSpPr/>
          <p:nvPr/>
        </p:nvSpPr>
        <p:spPr>
          <a:xfrm>
            <a:off x="8321675" y="16954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64529" y="8171"/>
                </a:moveTo>
                <a:lnTo>
                  <a:pt x="142161" y="30540"/>
                </a:lnTo>
                <a:lnTo>
                  <a:pt x="198105" y="86484"/>
                </a:lnTo>
                <a:lnTo>
                  <a:pt x="220474" y="64115"/>
                </a:lnTo>
                <a:cubicBezTo>
                  <a:pt x="230252" y="54337"/>
                  <a:pt x="230252" y="38532"/>
                  <a:pt x="220474" y="28754"/>
                </a:cubicBezTo>
                <a:lnTo>
                  <a:pt x="199891" y="8171"/>
                </a:lnTo>
                <a:cubicBezTo>
                  <a:pt x="190113" y="-1607"/>
                  <a:pt x="174308" y="-1607"/>
                  <a:pt x="164529" y="8171"/>
                </a:cubicBezTo>
                <a:close/>
                <a:moveTo>
                  <a:pt x="124703" y="43398"/>
                </a:moveTo>
                <a:lnTo>
                  <a:pt x="124480" y="43443"/>
                </a:lnTo>
                <a:lnTo>
                  <a:pt x="60141" y="62731"/>
                </a:lnTo>
                <a:cubicBezTo>
                  <a:pt x="51256" y="65410"/>
                  <a:pt x="44202" y="72197"/>
                  <a:pt x="41255" y="81037"/>
                </a:cubicBezTo>
                <a:lnTo>
                  <a:pt x="1697" y="199043"/>
                </a:lnTo>
                <a:cubicBezTo>
                  <a:pt x="402" y="202927"/>
                  <a:pt x="848" y="207169"/>
                  <a:pt x="2813" y="210651"/>
                </a:cubicBezTo>
                <a:lnTo>
                  <a:pt x="72197" y="141268"/>
                </a:lnTo>
                <a:cubicBezTo>
                  <a:pt x="71705" y="139482"/>
                  <a:pt x="71482" y="137651"/>
                  <a:pt x="71482" y="135731"/>
                </a:cubicBezTo>
                <a:cubicBezTo>
                  <a:pt x="71482" y="123899"/>
                  <a:pt x="81082" y="114300"/>
                  <a:pt x="92913" y="114300"/>
                </a:cubicBezTo>
                <a:cubicBezTo>
                  <a:pt x="104745" y="114300"/>
                  <a:pt x="114345" y="123899"/>
                  <a:pt x="114345" y="135731"/>
                </a:cubicBezTo>
                <a:cubicBezTo>
                  <a:pt x="114345" y="147563"/>
                  <a:pt x="104745" y="157163"/>
                  <a:pt x="92913" y="157163"/>
                </a:cubicBezTo>
                <a:cubicBezTo>
                  <a:pt x="90994" y="157163"/>
                  <a:pt x="89118" y="156895"/>
                  <a:pt x="87377" y="156448"/>
                </a:cubicBezTo>
                <a:lnTo>
                  <a:pt x="17993" y="225787"/>
                </a:lnTo>
                <a:cubicBezTo>
                  <a:pt x="21476" y="227752"/>
                  <a:pt x="25673" y="228198"/>
                  <a:pt x="29602" y="226903"/>
                </a:cubicBezTo>
                <a:lnTo>
                  <a:pt x="147608" y="187345"/>
                </a:lnTo>
                <a:cubicBezTo>
                  <a:pt x="156403" y="184398"/>
                  <a:pt x="163235" y="177344"/>
                  <a:pt x="165914" y="168459"/>
                </a:cubicBezTo>
                <a:lnTo>
                  <a:pt x="185202" y="104120"/>
                </a:lnTo>
                <a:lnTo>
                  <a:pt x="185246" y="103897"/>
                </a:lnTo>
                <a:lnTo>
                  <a:pt x="124748" y="43398"/>
                </a:ln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36" name="Text 34"/>
          <p:cNvSpPr/>
          <p:nvPr/>
        </p:nvSpPr>
        <p:spPr>
          <a:xfrm>
            <a:off x="8693150" y="1676400"/>
            <a:ext cx="1447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Thought Leadership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293100" y="20574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Positionierung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293100" y="2286000"/>
            <a:ext cx="33909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Expertise in Artenschutz und nachhaltigem Konsum etablieren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293100" y="27432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Kanäle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293100" y="2971800"/>
            <a:ext cx="571500" cy="228600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38101" y="0"/>
                </a:moveTo>
                <a:lnTo>
                  <a:pt x="533399" y="0"/>
                </a:lnTo>
                <a:cubicBezTo>
                  <a:pt x="554442" y="0"/>
                  <a:pt x="571500" y="17058"/>
                  <a:pt x="571500" y="38101"/>
                </a:cubicBezTo>
                <a:lnTo>
                  <a:pt x="571500" y="190499"/>
                </a:lnTo>
                <a:cubicBezTo>
                  <a:pt x="571500" y="211542"/>
                  <a:pt x="554442" y="228600"/>
                  <a:pt x="5333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8293100" y="2971800"/>
            <a:ext cx="6286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LinkedIn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899823" y="2971800"/>
            <a:ext cx="752475" cy="228600"/>
          </a:xfrm>
          <a:custGeom>
            <a:avLst/>
            <a:gdLst/>
            <a:ahLst/>
            <a:cxnLst/>
            <a:rect l="l" t="t" r="r" b="b"/>
            <a:pathLst>
              <a:path w="752475" h="228600">
                <a:moveTo>
                  <a:pt x="38101" y="0"/>
                </a:moveTo>
                <a:lnTo>
                  <a:pt x="714374" y="0"/>
                </a:lnTo>
                <a:cubicBezTo>
                  <a:pt x="735417" y="0"/>
                  <a:pt x="752475" y="17058"/>
                  <a:pt x="752475" y="38101"/>
                </a:cubicBezTo>
                <a:lnTo>
                  <a:pt x="752475" y="190499"/>
                </a:lnTo>
                <a:cubicBezTo>
                  <a:pt x="752475" y="211542"/>
                  <a:pt x="735417" y="228600"/>
                  <a:pt x="71437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8899823" y="2971800"/>
            <a:ext cx="8096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Fachmedien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9691787" y="2971800"/>
            <a:ext cx="590550" cy="228600"/>
          </a:xfrm>
          <a:custGeom>
            <a:avLst/>
            <a:gdLst/>
            <a:ahLst/>
            <a:cxnLst/>
            <a:rect l="l" t="t" r="r" b="b"/>
            <a:pathLst>
              <a:path w="590550" h="228600">
                <a:moveTo>
                  <a:pt x="38101" y="0"/>
                </a:moveTo>
                <a:lnTo>
                  <a:pt x="552449" y="0"/>
                </a:lnTo>
                <a:cubicBezTo>
                  <a:pt x="573492" y="0"/>
                  <a:pt x="590550" y="17058"/>
                  <a:pt x="590550" y="38101"/>
                </a:cubicBezTo>
                <a:lnTo>
                  <a:pt x="590550" y="190499"/>
                </a:lnTo>
                <a:cubicBezTo>
                  <a:pt x="590550" y="211542"/>
                  <a:pt x="573492" y="228600"/>
                  <a:pt x="5524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3F3A36">
              <a:alpha val="20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9691787" y="2971800"/>
            <a:ext cx="6477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Podcasts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293100" y="32766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293100" y="35052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Gastbeiträge, Interviews, Vorträge auf Konferenzen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381000" y="4038600"/>
            <a:ext cx="5638800" cy="1943100"/>
          </a:xfrm>
          <a:custGeom>
            <a:avLst/>
            <a:gdLst/>
            <a:ahLst/>
            <a:cxnLst/>
            <a:rect l="l" t="t" r="r" b="b"/>
            <a:pathLst>
              <a:path w="5638800" h="1943100">
                <a:moveTo>
                  <a:pt x="76208" y="0"/>
                </a:moveTo>
                <a:lnTo>
                  <a:pt x="5562592" y="0"/>
                </a:lnTo>
                <a:cubicBezTo>
                  <a:pt x="5604680" y="0"/>
                  <a:pt x="5638800" y="34120"/>
                  <a:pt x="5638800" y="76208"/>
                </a:cubicBezTo>
                <a:lnTo>
                  <a:pt x="5638800" y="1866892"/>
                </a:lnTo>
                <a:cubicBezTo>
                  <a:pt x="5638800" y="1908980"/>
                  <a:pt x="5604680" y="1943100"/>
                  <a:pt x="5562592" y="1943100"/>
                </a:cubicBezTo>
                <a:lnTo>
                  <a:pt x="76208" y="1943100"/>
                </a:lnTo>
                <a:cubicBezTo>
                  <a:pt x="34120" y="1943100"/>
                  <a:pt x="0" y="1908980"/>
                  <a:pt x="0" y="1866892"/>
                </a:cubicBezTo>
                <a:lnTo>
                  <a:pt x="0" y="76208"/>
                </a:lnTo>
                <a:cubicBezTo>
                  <a:pt x="0" y="34148"/>
                  <a:pt x="34148" y="0"/>
                  <a:pt x="76208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49" name="Text 47"/>
          <p:cNvSpPr/>
          <p:nvPr/>
        </p:nvSpPr>
        <p:spPr>
          <a:xfrm>
            <a:off x="571500" y="4229100"/>
            <a:ext cx="5343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9A36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Transparenz als Strategie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571500" y="4610100"/>
            <a:ext cx="53340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Regelmäßige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Impact-Reports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schaffen Vertrauen und zeigen konkrete Ergebnisse. Konsumenten verlangen nach Transparenz - zeige, wo das Geld hingeht.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571500" y="5467350"/>
            <a:ext cx="1190625" cy="266700"/>
          </a:xfrm>
          <a:custGeom>
            <a:avLst/>
            <a:gdLst/>
            <a:ahLst/>
            <a:cxnLst/>
            <a:rect l="l" t="t" r="r" b="b"/>
            <a:pathLst>
              <a:path w="1190625" h="266700">
                <a:moveTo>
                  <a:pt x="133350" y="0"/>
                </a:moveTo>
                <a:lnTo>
                  <a:pt x="1057275" y="0"/>
                </a:lnTo>
                <a:cubicBezTo>
                  <a:pt x="1130873" y="0"/>
                  <a:pt x="1190625" y="59752"/>
                  <a:pt x="1190625" y="133350"/>
                </a:cubicBezTo>
                <a:lnTo>
                  <a:pt x="1190625" y="133350"/>
                </a:lnTo>
                <a:cubicBezTo>
                  <a:pt x="1190625" y="206948"/>
                  <a:pt x="1130873" y="266700"/>
                  <a:pt x="10572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571500" y="5467350"/>
            <a:ext cx="12573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Quartalsberichte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1836241" y="5467350"/>
            <a:ext cx="1333500" cy="266700"/>
          </a:xfrm>
          <a:custGeom>
            <a:avLst/>
            <a:gdLst/>
            <a:ahLst/>
            <a:cxnLst/>
            <a:rect l="l" t="t" r="r" b="b"/>
            <a:pathLst>
              <a:path w="1333500" h="266700">
                <a:moveTo>
                  <a:pt x="133350" y="0"/>
                </a:moveTo>
                <a:lnTo>
                  <a:pt x="1200150" y="0"/>
                </a:lnTo>
                <a:cubicBezTo>
                  <a:pt x="1273748" y="0"/>
                  <a:pt x="1333500" y="59752"/>
                  <a:pt x="1333500" y="133350"/>
                </a:cubicBezTo>
                <a:lnTo>
                  <a:pt x="1333500" y="133350"/>
                </a:lnTo>
                <a:cubicBezTo>
                  <a:pt x="1333500" y="206948"/>
                  <a:pt x="1273748" y="266700"/>
                  <a:pt x="12001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54" name="Text 52"/>
          <p:cNvSpPr/>
          <p:nvPr/>
        </p:nvSpPr>
        <p:spPr>
          <a:xfrm>
            <a:off x="1836241" y="5467350"/>
            <a:ext cx="140017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Impact-Dashboard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3242270" y="5467350"/>
            <a:ext cx="1190625" cy="266700"/>
          </a:xfrm>
          <a:custGeom>
            <a:avLst/>
            <a:gdLst/>
            <a:ahLst/>
            <a:cxnLst/>
            <a:rect l="l" t="t" r="r" b="b"/>
            <a:pathLst>
              <a:path w="1190625" h="266700">
                <a:moveTo>
                  <a:pt x="133350" y="0"/>
                </a:moveTo>
                <a:lnTo>
                  <a:pt x="1057275" y="0"/>
                </a:lnTo>
                <a:cubicBezTo>
                  <a:pt x="1130873" y="0"/>
                  <a:pt x="1190625" y="59752"/>
                  <a:pt x="1190625" y="133350"/>
                </a:cubicBezTo>
                <a:lnTo>
                  <a:pt x="1190625" y="133350"/>
                </a:lnTo>
                <a:cubicBezTo>
                  <a:pt x="1190625" y="206948"/>
                  <a:pt x="1130873" y="266700"/>
                  <a:pt x="10572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C9A36A">
              <a:alpha val="20000"/>
            </a:srgbClr>
          </a:solidFill>
          <a:ln/>
        </p:spPr>
      </p:sp>
      <p:sp>
        <p:nvSpPr>
          <p:cNvPr id="56" name="Text 54"/>
          <p:cNvSpPr/>
          <p:nvPr/>
        </p:nvSpPr>
        <p:spPr>
          <a:xfrm>
            <a:off x="3242270" y="5467350"/>
            <a:ext cx="12573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Partner-Updates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172200" y="4038600"/>
            <a:ext cx="5638800" cy="1943100"/>
          </a:xfrm>
          <a:custGeom>
            <a:avLst/>
            <a:gdLst/>
            <a:ahLst/>
            <a:cxnLst/>
            <a:rect l="l" t="t" r="r" b="b"/>
            <a:pathLst>
              <a:path w="5638800" h="1943100">
                <a:moveTo>
                  <a:pt x="76208" y="0"/>
                </a:moveTo>
                <a:lnTo>
                  <a:pt x="5562592" y="0"/>
                </a:lnTo>
                <a:cubicBezTo>
                  <a:pt x="5604680" y="0"/>
                  <a:pt x="5638800" y="34120"/>
                  <a:pt x="5638800" y="76208"/>
                </a:cubicBezTo>
                <a:lnTo>
                  <a:pt x="5638800" y="1866892"/>
                </a:lnTo>
                <a:cubicBezTo>
                  <a:pt x="5638800" y="1908980"/>
                  <a:pt x="5604680" y="1943100"/>
                  <a:pt x="5562592" y="1943100"/>
                </a:cubicBezTo>
                <a:lnTo>
                  <a:pt x="76208" y="1943100"/>
                </a:lnTo>
                <a:cubicBezTo>
                  <a:pt x="34120" y="1943100"/>
                  <a:pt x="0" y="1908980"/>
                  <a:pt x="0" y="1866892"/>
                </a:cubicBezTo>
                <a:lnTo>
                  <a:pt x="0" y="76208"/>
                </a:lnTo>
                <a:cubicBezTo>
                  <a:pt x="0" y="34148"/>
                  <a:pt x="34148" y="0"/>
                  <a:pt x="7620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58" name="Text 56"/>
          <p:cNvSpPr/>
          <p:nvPr/>
        </p:nvSpPr>
        <p:spPr>
          <a:xfrm>
            <a:off x="6362700" y="4229100"/>
            <a:ext cx="5343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PR-Timeline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362700" y="4629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60" name="Text 58"/>
          <p:cNvSpPr/>
          <p:nvPr/>
        </p:nvSpPr>
        <p:spPr>
          <a:xfrm>
            <a:off x="6329363" y="46291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6781800" y="4610100"/>
            <a:ext cx="2590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Monat 1-2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6781800" y="4800600"/>
            <a:ext cx="25812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Pressemitteilung Launch, Medienkontakte aufbauen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6362700" y="50482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64" name="Text 62"/>
          <p:cNvSpPr/>
          <p:nvPr/>
        </p:nvSpPr>
        <p:spPr>
          <a:xfrm>
            <a:off x="6329363" y="50482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6781800" y="5029200"/>
            <a:ext cx="2247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Monat 3-4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6781800" y="5219700"/>
            <a:ext cx="22383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Erster Impact-Report, Award-Bewerbungen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6362700" y="54673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68" name="Text 66"/>
          <p:cNvSpPr/>
          <p:nvPr/>
        </p:nvSpPr>
        <p:spPr>
          <a:xfrm>
            <a:off x="6329363" y="54673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6781800" y="5448300"/>
            <a:ext cx="2057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Monat 5-6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6781800" y="5638800"/>
            <a:ext cx="20478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Thought Leadership, Podcast-Interviews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40576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spc="90" kern="0" dirty="0">
                <a:solidFill>
                  <a:srgbClr val="C9A36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COMMUNITY BUILDING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41719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Die Community Flywheel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228725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5" name="Text 3"/>
          <p:cNvSpPr/>
          <p:nvPr/>
        </p:nvSpPr>
        <p:spPr>
          <a:xfrm>
            <a:off x="381000" y="1419225"/>
            <a:ext cx="40767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Der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Community Flywheel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ist ein selbstverstärkendes Modell: Je aktiver die Community, desto mehr User Generated Content, desto höher die Conversion Rate.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2390775"/>
            <a:ext cx="4000500" cy="2095500"/>
          </a:xfrm>
          <a:custGeom>
            <a:avLst/>
            <a:gdLst/>
            <a:ahLst/>
            <a:cxnLst/>
            <a:rect l="l" t="t" r="r" b="b"/>
            <a:pathLst>
              <a:path w="4000500" h="2095500">
                <a:moveTo>
                  <a:pt x="76192" y="0"/>
                </a:moveTo>
                <a:lnTo>
                  <a:pt x="3924308" y="0"/>
                </a:lnTo>
                <a:cubicBezTo>
                  <a:pt x="3966388" y="0"/>
                  <a:pt x="4000500" y="34112"/>
                  <a:pt x="4000500" y="76192"/>
                </a:cubicBezTo>
                <a:lnTo>
                  <a:pt x="4000500" y="2019308"/>
                </a:lnTo>
                <a:cubicBezTo>
                  <a:pt x="4000500" y="2061388"/>
                  <a:pt x="3966388" y="2095500"/>
                  <a:pt x="3924308" y="2095500"/>
                </a:cubicBezTo>
                <a:lnTo>
                  <a:pt x="76192" y="2095500"/>
                </a:lnTo>
                <a:cubicBezTo>
                  <a:pt x="34112" y="2095500"/>
                  <a:pt x="0" y="2061388"/>
                  <a:pt x="0" y="2019308"/>
                </a:cubicBezTo>
                <a:lnTo>
                  <a:pt x="0" y="76192"/>
                </a:lnTo>
                <a:cubicBezTo>
                  <a:pt x="0" y="34141"/>
                  <a:pt x="34141" y="0"/>
                  <a:pt x="76192" y="0"/>
                </a:cubicBezTo>
                <a:close/>
              </a:path>
            </a:pathLst>
          </a:custGeom>
          <a:solidFill>
            <a:srgbClr val="3F3A36"/>
          </a:solidFill>
          <a:ln/>
        </p:spPr>
      </p:sp>
      <p:sp>
        <p:nvSpPr>
          <p:cNvPr id="7" name="Text 5"/>
          <p:cNvSpPr/>
          <p:nvPr/>
        </p:nvSpPr>
        <p:spPr>
          <a:xfrm>
            <a:off x="609600" y="2619375"/>
            <a:ext cx="3638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9A36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Flywheel-Ergebnisse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09600" y="3038475"/>
            <a:ext cx="7143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C9A36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4%+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67420" y="3057525"/>
            <a:ext cx="1390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Conversion Rate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67420" y="3248025"/>
            <a:ext cx="13811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4F3F1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vs. 1-2% Industry Standard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9600" y="3533775"/>
            <a:ext cx="847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C9A36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75%+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400473" y="3552825"/>
            <a:ext cx="1257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4F3F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UGC-Anteil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400473" y="3743325"/>
            <a:ext cx="12477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4F3F1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User Generated Content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09600" y="4067175"/>
            <a:ext cx="3609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4F3F1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Quelle: McKinsey Community Flywheel Study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00050" y="4638675"/>
            <a:ext cx="3981450" cy="1485900"/>
          </a:xfrm>
          <a:custGeom>
            <a:avLst/>
            <a:gdLst/>
            <a:ahLst/>
            <a:cxnLst/>
            <a:rect l="l" t="t" r="r" b="b"/>
            <a:pathLst>
              <a:path w="3981450" h="1485900">
                <a:moveTo>
                  <a:pt x="38100" y="0"/>
                </a:moveTo>
                <a:lnTo>
                  <a:pt x="3905253" y="0"/>
                </a:lnTo>
                <a:cubicBezTo>
                  <a:pt x="3947335" y="0"/>
                  <a:pt x="3981450" y="34115"/>
                  <a:pt x="3981450" y="76197"/>
                </a:cubicBezTo>
                <a:lnTo>
                  <a:pt x="3981450" y="1409703"/>
                </a:lnTo>
                <a:cubicBezTo>
                  <a:pt x="3981450" y="1451785"/>
                  <a:pt x="3947335" y="1485900"/>
                  <a:pt x="3905253" y="1485900"/>
                </a:cubicBez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00050" y="4638675"/>
            <a:ext cx="38100" cy="1485900"/>
          </a:xfrm>
          <a:custGeom>
            <a:avLst/>
            <a:gdLst/>
            <a:ahLst/>
            <a:cxnLst/>
            <a:rect l="l" t="t" r="r" b="b"/>
            <a:pathLst>
              <a:path w="38100" h="1485900">
                <a:moveTo>
                  <a:pt x="38100" y="0"/>
                </a:moveTo>
                <a:lnTo>
                  <a:pt x="38100" y="0"/>
                </a:lnTo>
                <a:lnTo>
                  <a:pt x="38100" y="1485900"/>
                </a:ln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7" name="Text 15"/>
          <p:cNvSpPr/>
          <p:nvPr/>
        </p:nvSpPr>
        <p:spPr>
          <a:xfrm>
            <a:off x="609600" y="4829175"/>
            <a:ext cx="3667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Ziel-Communities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28650" y="52292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69800" y="27652"/>
                </a:moveTo>
                <a:cubicBezTo>
                  <a:pt x="74057" y="40422"/>
                  <a:pt x="69711" y="53310"/>
                  <a:pt x="60097" y="56465"/>
                </a:cubicBezTo>
                <a:cubicBezTo>
                  <a:pt x="50483" y="59621"/>
                  <a:pt x="39231" y="51822"/>
                  <a:pt x="34975" y="39052"/>
                </a:cubicBezTo>
                <a:cubicBezTo>
                  <a:pt x="30718" y="26283"/>
                  <a:pt x="35064" y="13395"/>
                  <a:pt x="44678" y="10239"/>
                </a:cubicBezTo>
                <a:cubicBezTo>
                  <a:pt x="54293" y="7084"/>
                  <a:pt x="65544" y="14883"/>
                  <a:pt x="69800" y="27652"/>
                </a:cubicBezTo>
                <a:close/>
                <a:moveTo>
                  <a:pt x="29885" y="59115"/>
                </a:moveTo>
                <a:cubicBezTo>
                  <a:pt x="35510" y="68759"/>
                  <a:pt x="34141" y="79980"/>
                  <a:pt x="26849" y="84147"/>
                </a:cubicBezTo>
                <a:cubicBezTo>
                  <a:pt x="19556" y="88315"/>
                  <a:pt x="9079" y="83880"/>
                  <a:pt x="3483" y="74235"/>
                </a:cubicBezTo>
                <a:cubicBezTo>
                  <a:pt x="-2113" y="64591"/>
                  <a:pt x="-774" y="53370"/>
                  <a:pt x="6519" y="49203"/>
                </a:cubicBezTo>
                <a:cubicBezTo>
                  <a:pt x="13811" y="45035"/>
                  <a:pt x="24289" y="49470"/>
                  <a:pt x="29885" y="59115"/>
                </a:cubicBezTo>
                <a:close/>
                <a:moveTo>
                  <a:pt x="20598" y="119420"/>
                </a:moveTo>
                <a:cubicBezTo>
                  <a:pt x="36195" y="77361"/>
                  <a:pt x="63907" y="66675"/>
                  <a:pt x="76200" y="66675"/>
                </a:cubicBezTo>
                <a:cubicBezTo>
                  <a:pt x="88493" y="66675"/>
                  <a:pt x="116205" y="77361"/>
                  <a:pt x="131802" y="119420"/>
                </a:cubicBezTo>
                <a:cubicBezTo>
                  <a:pt x="132874" y="122307"/>
                  <a:pt x="133350" y="125403"/>
                  <a:pt x="133350" y="128498"/>
                </a:cubicBezTo>
                <a:lnTo>
                  <a:pt x="133350" y="128974"/>
                </a:lnTo>
                <a:cubicBezTo>
                  <a:pt x="133350" y="136654"/>
                  <a:pt x="127129" y="142875"/>
                  <a:pt x="119449" y="142875"/>
                </a:cubicBezTo>
                <a:cubicBezTo>
                  <a:pt x="116026" y="142875"/>
                  <a:pt x="112633" y="142458"/>
                  <a:pt x="109329" y="141625"/>
                </a:cubicBezTo>
                <a:lnTo>
                  <a:pt x="83135" y="135076"/>
                </a:lnTo>
                <a:cubicBezTo>
                  <a:pt x="78581" y="133945"/>
                  <a:pt x="73819" y="133945"/>
                  <a:pt x="69265" y="135076"/>
                </a:cubicBezTo>
                <a:lnTo>
                  <a:pt x="43071" y="141625"/>
                </a:lnTo>
                <a:cubicBezTo>
                  <a:pt x="39767" y="142458"/>
                  <a:pt x="36374" y="142875"/>
                  <a:pt x="32951" y="142875"/>
                </a:cubicBezTo>
                <a:cubicBezTo>
                  <a:pt x="25271" y="142875"/>
                  <a:pt x="19050" y="136654"/>
                  <a:pt x="19050" y="128974"/>
                </a:cubicBezTo>
                <a:lnTo>
                  <a:pt x="19050" y="128498"/>
                </a:lnTo>
                <a:cubicBezTo>
                  <a:pt x="19050" y="125403"/>
                  <a:pt x="19526" y="122307"/>
                  <a:pt x="20598" y="119420"/>
                </a:cubicBezTo>
                <a:close/>
                <a:moveTo>
                  <a:pt x="125551" y="84147"/>
                </a:moveTo>
                <a:cubicBezTo>
                  <a:pt x="118259" y="79980"/>
                  <a:pt x="116890" y="68759"/>
                  <a:pt x="122515" y="59115"/>
                </a:cubicBezTo>
                <a:cubicBezTo>
                  <a:pt x="128141" y="49470"/>
                  <a:pt x="138589" y="45035"/>
                  <a:pt x="145881" y="49203"/>
                </a:cubicBezTo>
                <a:cubicBezTo>
                  <a:pt x="153174" y="53370"/>
                  <a:pt x="154543" y="64591"/>
                  <a:pt x="148917" y="74235"/>
                </a:cubicBezTo>
                <a:cubicBezTo>
                  <a:pt x="143292" y="83880"/>
                  <a:pt x="132844" y="88315"/>
                  <a:pt x="125551" y="84147"/>
                </a:cubicBezTo>
                <a:close/>
                <a:moveTo>
                  <a:pt x="92303" y="56465"/>
                </a:moveTo>
                <a:cubicBezTo>
                  <a:pt x="82689" y="53310"/>
                  <a:pt x="78343" y="40422"/>
                  <a:pt x="82600" y="27652"/>
                </a:cubicBezTo>
                <a:cubicBezTo>
                  <a:pt x="86856" y="14883"/>
                  <a:pt x="98108" y="7084"/>
                  <a:pt x="107722" y="10239"/>
                </a:cubicBezTo>
                <a:cubicBezTo>
                  <a:pt x="117336" y="13395"/>
                  <a:pt x="121682" y="26283"/>
                  <a:pt x="117425" y="39052"/>
                </a:cubicBezTo>
                <a:cubicBezTo>
                  <a:pt x="113169" y="51822"/>
                  <a:pt x="101918" y="59621"/>
                  <a:pt x="92303" y="56465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19" name="Text 17"/>
          <p:cNvSpPr/>
          <p:nvPr/>
        </p:nvSpPr>
        <p:spPr>
          <a:xfrm>
            <a:off x="876300" y="5210175"/>
            <a:ext cx="2228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Tierliebhaber &amp; Wildlife-Enthusiasten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28650" y="5495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0285" y="1994"/>
                </a:moveTo>
                <a:cubicBezTo>
                  <a:pt x="142190" y="179"/>
                  <a:pt x="144959" y="-476"/>
                  <a:pt x="147518" y="357"/>
                </a:cubicBezTo>
                <a:cubicBezTo>
                  <a:pt x="150435" y="1339"/>
                  <a:pt x="152400" y="4078"/>
                  <a:pt x="152400" y="7144"/>
                </a:cubicBezTo>
                <a:lnTo>
                  <a:pt x="152400" y="62776"/>
                </a:lnTo>
                <a:cubicBezTo>
                  <a:pt x="152400" y="101828"/>
                  <a:pt x="120223" y="133350"/>
                  <a:pt x="81320" y="133350"/>
                </a:cubicBezTo>
                <a:cubicBezTo>
                  <a:pt x="58400" y="133350"/>
                  <a:pt x="38636" y="118616"/>
                  <a:pt x="31462" y="98018"/>
                </a:cubicBezTo>
                <a:cubicBezTo>
                  <a:pt x="20925" y="107186"/>
                  <a:pt x="14287" y="120670"/>
                  <a:pt x="14287" y="135731"/>
                </a:cubicBezTo>
                <a:cubicBezTo>
                  <a:pt x="14287" y="139690"/>
                  <a:pt x="11103" y="142875"/>
                  <a:pt x="7144" y="142875"/>
                </a:cubicBezTo>
                <a:cubicBezTo>
                  <a:pt x="3185" y="142875"/>
                  <a:pt x="0" y="139690"/>
                  <a:pt x="0" y="135731"/>
                </a:cubicBezTo>
                <a:cubicBezTo>
                  <a:pt x="0" y="113437"/>
                  <a:pt x="11370" y="93791"/>
                  <a:pt x="28605" y="82242"/>
                </a:cubicBezTo>
                <a:cubicBezTo>
                  <a:pt x="39112" y="75218"/>
                  <a:pt x="51643" y="71438"/>
                  <a:pt x="64294" y="71438"/>
                </a:cubicBezTo>
                <a:lnTo>
                  <a:pt x="88106" y="71438"/>
                </a:lnTo>
                <a:cubicBezTo>
                  <a:pt x="92065" y="71438"/>
                  <a:pt x="95250" y="68253"/>
                  <a:pt x="95250" y="64294"/>
                </a:cubicBezTo>
                <a:cubicBezTo>
                  <a:pt x="95250" y="60335"/>
                  <a:pt x="92065" y="57150"/>
                  <a:pt x="88106" y="57150"/>
                </a:cubicBezTo>
                <a:lnTo>
                  <a:pt x="64294" y="57150"/>
                </a:lnTo>
                <a:cubicBezTo>
                  <a:pt x="52477" y="57150"/>
                  <a:pt x="41285" y="59769"/>
                  <a:pt x="31254" y="64443"/>
                </a:cubicBezTo>
                <a:cubicBezTo>
                  <a:pt x="38189" y="43607"/>
                  <a:pt x="57805" y="28575"/>
                  <a:pt x="80962" y="28575"/>
                </a:cubicBezTo>
                <a:cubicBezTo>
                  <a:pt x="100727" y="28575"/>
                  <a:pt x="115431" y="21997"/>
                  <a:pt x="125224" y="15478"/>
                </a:cubicBezTo>
                <a:cubicBezTo>
                  <a:pt x="130939" y="11668"/>
                  <a:pt x="135791" y="7114"/>
                  <a:pt x="140315" y="1994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1" name="Text 19"/>
          <p:cNvSpPr/>
          <p:nvPr/>
        </p:nvSpPr>
        <p:spPr>
          <a:xfrm>
            <a:off x="876300" y="5476875"/>
            <a:ext cx="1609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Nachhaltigkeits-Advocates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38175" y="576262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47625" y="23813"/>
                </a:moveTo>
                <a:cubicBezTo>
                  <a:pt x="47625" y="13305"/>
                  <a:pt x="56168" y="4763"/>
                  <a:pt x="66675" y="4763"/>
                </a:cubicBezTo>
                <a:cubicBezTo>
                  <a:pt x="77182" y="4763"/>
                  <a:pt x="85725" y="13305"/>
                  <a:pt x="85725" y="23813"/>
                </a:cubicBezTo>
                <a:lnTo>
                  <a:pt x="85725" y="38100"/>
                </a:lnTo>
                <a:lnTo>
                  <a:pt x="47625" y="38100"/>
                </a:lnTo>
                <a:lnTo>
                  <a:pt x="47625" y="23813"/>
                </a:lnTo>
                <a:close/>
                <a:moveTo>
                  <a:pt x="33338" y="38100"/>
                </a:moveTo>
                <a:lnTo>
                  <a:pt x="14288" y="38100"/>
                </a:lnTo>
                <a:cubicBezTo>
                  <a:pt x="6400" y="38100"/>
                  <a:pt x="0" y="44500"/>
                  <a:pt x="0" y="52388"/>
                </a:cubicBezTo>
                <a:lnTo>
                  <a:pt x="0" y="114300"/>
                </a:lnTo>
                <a:cubicBezTo>
                  <a:pt x="0" y="130076"/>
                  <a:pt x="12799" y="142875"/>
                  <a:pt x="28575" y="142875"/>
                </a:cubicBezTo>
                <a:lnTo>
                  <a:pt x="104775" y="142875"/>
                </a:lnTo>
                <a:cubicBezTo>
                  <a:pt x="120551" y="142875"/>
                  <a:pt x="133350" y="130076"/>
                  <a:pt x="133350" y="114300"/>
                </a:cubicBezTo>
                <a:lnTo>
                  <a:pt x="133350" y="52388"/>
                </a:lnTo>
                <a:cubicBezTo>
                  <a:pt x="133350" y="44500"/>
                  <a:pt x="126950" y="38100"/>
                  <a:pt x="119062" y="38100"/>
                </a:cubicBezTo>
                <a:lnTo>
                  <a:pt x="100013" y="38100"/>
                </a:lnTo>
                <a:lnTo>
                  <a:pt x="100013" y="23813"/>
                </a:lnTo>
                <a:cubicBezTo>
                  <a:pt x="100013" y="5388"/>
                  <a:pt x="85100" y="-9525"/>
                  <a:pt x="66675" y="-9525"/>
                </a:cubicBezTo>
                <a:cubicBezTo>
                  <a:pt x="48250" y="-9525"/>
                  <a:pt x="33338" y="5388"/>
                  <a:pt x="33338" y="23813"/>
                </a:cubicBezTo>
                <a:lnTo>
                  <a:pt x="33338" y="38100"/>
                </a:lnTo>
                <a:close/>
                <a:moveTo>
                  <a:pt x="40481" y="52388"/>
                </a:moveTo>
                <a:cubicBezTo>
                  <a:pt x="44424" y="52388"/>
                  <a:pt x="47625" y="55589"/>
                  <a:pt x="47625" y="59531"/>
                </a:cubicBezTo>
                <a:cubicBezTo>
                  <a:pt x="47625" y="63474"/>
                  <a:pt x="44424" y="66675"/>
                  <a:pt x="40481" y="66675"/>
                </a:cubicBezTo>
                <a:cubicBezTo>
                  <a:pt x="36539" y="66675"/>
                  <a:pt x="33338" y="63474"/>
                  <a:pt x="33338" y="59531"/>
                </a:cubicBezTo>
                <a:cubicBezTo>
                  <a:pt x="33338" y="55589"/>
                  <a:pt x="36539" y="52388"/>
                  <a:pt x="40481" y="52388"/>
                </a:cubicBezTo>
                <a:close/>
                <a:moveTo>
                  <a:pt x="85725" y="59531"/>
                </a:moveTo>
                <a:cubicBezTo>
                  <a:pt x="85725" y="55589"/>
                  <a:pt x="88926" y="52388"/>
                  <a:pt x="92869" y="52388"/>
                </a:cubicBezTo>
                <a:cubicBezTo>
                  <a:pt x="96811" y="52388"/>
                  <a:pt x="100013" y="55589"/>
                  <a:pt x="100013" y="59531"/>
                </a:cubicBezTo>
                <a:cubicBezTo>
                  <a:pt x="100013" y="63474"/>
                  <a:pt x="96811" y="66675"/>
                  <a:pt x="92869" y="66675"/>
                </a:cubicBezTo>
                <a:cubicBezTo>
                  <a:pt x="88926" y="66675"/>
                  <a:pt x="85725" y="63474"/>
                  <a:pt x="85725" y="59531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3" name="Text 21"/>
          <p:cNvSpPr/>
          <p:nvPr/>
        </p:nvSpPr>
        <p:spPr>
          <a:xfrm>
            <a:off x="876300" y="5743575"/>
            <a:ext cx="1285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Conscious Consumer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686300" y="381000"/>
            <a:ext cx="7124700" cy="3543300"/>
          </a:xfrm>
          <a:custGeom>
            <a:avLst/>
            <a:gdLst/>
            <a:ahLst/>
            <a:cxnLst/>
            <a:rect l="l" t="t" r="r" b="b"/>
            <a:pathLst>
              <a:path w="7124700" h="3543300">
                <a:moveTo>
                  <a:pt x="76216" y="0"/>
                </a:moveTo>
                <a:lnTo>
                  <a:pt x="7048484" y="0"/>
                </a:lnTo>
                <a:cubicBezTo>
                  <a:pt x="7090577" y="0"/>
                  <a:pt x="7124700" y="34123"/>
                  <a:pt x="7124700" y="76216"/>
                </a:cubicBezTo>
                <a:lnTo>
                  <a:pt x="7124700" y="3467084"/>
                </a:lnTo>
                <a:cubicBezTo>
                  <a:pt x="7124700" y="3509177"/>
                  <a:pt x="7090577" y="3543300"/>
                  <a:pt x="7048484" y="3543300"/>
                </a:cubicBezTo>
                <a:lnTo>
                  <a:pt x="76216" y="3543300"/>
                </a:lnTo>
                <a:cubicBezTo>
                  <a:pt x="34123" y="3543300"/>
                  <a:pt x="0" y="3509177"/>
                  <a:pt x="0" y="3467084"/>
                </a:cubicBezTo>
                <a:lnTo>
                  <a:pt x="0" y="76216"/>
                </a:lnTo>
                <a:cubicBezTo>
                  <a:pt x="0" y="34151"/>
                  <a:pt x="34151" y="0"/>
                  <a:pt x="7621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4876800" y="6096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54744" y="78321"/>
                </a:moveTo>
                <a:cubicBezTo>
                  <a:pt x="159283" y="77093"/>
                  <a:pt x="164046" y="79251"/>
                  <a:pt x="166092" y="83455"/>
                </a:cubicBezTo>
                <a:lnTo>
                  <a:pt x="173013" y="97445"/>
                </a:lnTo>
                <a:cubicBezTo>
                  <a:pt x="176845" y="97966"/>
                  <a:pt x="180603" y="99008"/>
                  <a:pt x="184138" y="100459"/>
                </a:cubicBezTo>
                <a:lnTo>
                  <a:pt x="197160" y="91790"/>
                </a:lnTo>
                <a:cubicBezTo>
                  <a:pt x="201067" y="89185"/>
                  <a:pt x="206239" y="89706"/>
                  <a:pt x="209550" y="93018"/>
                </a:cubicBezTo>
                <a:lnTo>
                  <a:pt x="216694" y="100161"/>
                </a:lnTo>
                <a:cubicBezTo>
                  <a:pt x="220005" y="103473"/>
                  <a:pt x="220526" y="108682"/>
                  <a:pt x="217922" y="112551"/>
                </a:cubicBezTo>
                <a:lnTo>
                  <a:pt x="209252" y="125537"/>
                </a:lnTo>
                <a:cubicBezTo>
                  <a:pt x="209959" y="127285"/>
                  <a:pt x="210592" y="129108"/>
                  <a:pt x="211113" y="131006"/>
                </a:cubicBezTo>
                <a:cubicBezTo>
                  <a:pt x="211634" y="132904"/>
                  <a:pt x="211968" y="134764"/>
                  <a:pt x="212229" y="136661"/>
                </a:cubicBezTo>
                <a:lnTo>
                  <a:pt x="226256" y="143582"/>
                </a:lnTo>
                <a:cubicBezTo>
                  <a:pt x="230460" y="145666"/>
                  <a:pt x="232618" y="150428"/>
                  <a:pt x="231391" y="154930"/>
                </a:cubicBezTo>
                <a:lnTo>
                  <a:pt x="228786" y="164678"/>
                </a:lnTo>
                <a:cubicBezTo>
                  <a:pt x="227558" y="169180"/>
                  <a:pt x="223354" y="172231"/>
                  <a:pt x="218666" y="171934"/>
                </a:cubicBezTo>
                <a:lnTo>
                  <a:pt x="203039" y="170929"/>
                </a:lnTo>
                <a:cubicBezTo>
                  <a:pt x="200695" y="173943"/>
                  <a:pt x="197979" y="176733"/>
                  <a:pt x="194890" y="179115"/>
                </a:cubicBezTo>
                <a:lnTo>
                  <a:pt x="195895" y="194704"/>
                </a:lnTo>
                <a:cubicBezTo>
                  <a:pt x="196193" y="199392"/>
                  <a:pt x="193142" y="203634"/>
                  <a:pt x="188640" y="204825"/>
                </a:cubicBezTo>
                <a:lnTo>
                  <a:pt x="178891" y="207429"/>
                </a:lnTo>
                <a:cubicBezTo>
                  <a:pt x="174352" y="208657"/>
                  <a:pt x="169627" y="206499"/>
                  <a:pt x="167543" y="202295"/>
                </a:cubicBezTo>
                <a:lnTo>
                  <a:pt x="160623" y="188305"/>
                </a:lnTo>
                <a:cubicBezTo>
                  <a:pt x="156790" y="187784"/>
                  <a:pt x="153033" y="186742"/>
                  <a:pt x="149498" y="185291"/>
                </a:cubicBezTo>
                <a:lnTo>
                  <a:pt x="136475" y="193960"/>
                </a:lnTo>
                <a:cubicBezTo>
                  <a:pt x="132569" y="196565"/>
                  <a:pt x="127397" y="196044"/>
                  <a:pt x="124085" y="192732"/>
                </a:cubicBezTo>
                <a:lnTo>
                  <a:pt x="116942" y="185589"/>
                </a:lnTo>
                <a:cubicBezTo>
                  <a:pt x="113630" y="182277"/>
                  <a:pt x="113109" y="177105"/>
                  <a:pt x="115714" y="173199"/>
                </a:cubicBezTo>
                <a:lnTo>
                  <a:pt x="124383" y="160176"/>
                </a:lnTo>
                <a:cubicBezTo>
                  <a:pt x="123676" y="158428"/>
                  <a:pt x="123044" y="156604"/>
                  <a:pt x="122523" y="154707"/>
                </a:cubicBezTo>
                <a:cubicBezTo>
                  <a:pt x="122002" y="152809"/>
                  <a:pt x="121667" y="150912"/>
                  <a:pt x="121407" y="149051"/>
                </a:cubicBezTo>
                <a:lnTo>
                  <a:pt x="107379" y="142131"/>
                </a:lnTo>
                <a:cubicBezTo>
                  <a:pt x="103175" y="140047"/>
                  <a:pt x="101054" y="135285"/>
                  <a:pt x="102245" y="130783"/>
                </a:cubicBezTo>
                <a:lnTo>
                  <a:pt x="104849" y="121034"/>
                </a:lnTo>
                <a:cubicBezTo>
                  <a:pt x="106077" y="116532"/>
                  <a:pt x="110282" y="113481"/>
                  <a:pt x="114970" y="113779"/>
                </a:cubicBezTo>
                <a:lnTo>
                  <a:pt x="130559" y="114784"/>
                </a:lnTo>
                <a:cubicBezTo>
                  <a:pt x="132904" y="111770"/>
                  <a:pt x="135620" y="108979"/>
                  <a:pt x="138708" y="106598"/>
                </a:cubicBezTo>
                <a:lnTo>
                  <a:pt x="137703" y="91046"/>
                </a:lnTo>
                <a:cubicBezTo>
                  <a:pt x="137406" y="86358"/>
                  <a:pt x="140457" y="82116"/>
                  <a:pt x="144959" y="80925"/>
                </a:cubicBezTo>
                <a:lnTo>
                  <a:pt x="154707" y="78321"/>
                </a:lnTo>
                <a:close/>
                <a:moveTo>
                  <a:pt x="166836" y="126504"/>
                </a:moveTo>
                <a:cubicBezTo>
                  <a:pt x="157801" y="126514"/>
                  <a:pt x="150474" y="133858"/>
                  <a:pt x="150484" y="142894"/>
                </a:cubicBezTo>
                <a:cubicBezTo>
                  <a:pt x="150494" y="151929"/>
                  <a:pt x="157838" y="159256"/>
                  <a:pt x="166874" y="159246"/>
                </a:cubicBezTo>
                <a:cubicBezTo>
                  <a:pt x="175909" y="159236"/>
                  <a:pt x="183236" y="151892"/>
                  <a:pt x="183226" y="142856"/>
                </a:cubicBezTo>
                <a:cubicBezTo>
                  <a:pt x="183216" y="133821"/>
                  <a:pt x="175872" y="126494"/>
                  <a:pt x="166836" y="126504"/>
                </a:cubicBezTo>
                <a:close/>
                <a:moveTo>
                  <a:pt x="83679" y="-16929"/>
                </a:moveTo>
                <a:lnTo>
                  <a:pt x="93427" y="-14325"/>
                </a:lnTo>
                <a:cubicBezTo>
                  <a:pt x="97929" y="-13097"/>
                  <a:pt x="100980" y="-8855"/>
                  <a:pt x="100682" y="-4204"/>
                </a:cubicBezTo>
                <a:lnTo>
                  <a:pt x="99678" y="11348"/>
                </a:lnTo>
                <a:cubicBezTo>
                  <a:pt x="102766" y="13729"/>
                  <a:pt x="105482" y="16483"/>
                  <a:pt x="107826" y="19534"/>
                </a:cubicBezTo>
                <a:lnTo>
                  <a:pt x="123453" y="18529"/>
                </a:lnTo>
                <a:cubicBezTo>
                  <a:pt x="128104" y="18231"/>
                  <a:pt x="132345" y="21282"/>
                  <a:pt x="133573" y="25784"/>
                </a:cubicBezTo>
                <a:lnTo>
                  <a:pt x="136178" y="35533"/>
                </a:lnTo>
                <a:cubicBezTo>
                  <a:pt x="137368" y="40035"/>
                  <a:pt x="135248" y="44797"/>
                  <a:pt x="131043" y="46881"/>
                </a:cubicBezTo>
                <a:lnTo>
                  <a:pt x="117016" y="53801"/>
                </a:lnTo>
                <a:cubicBezTo>
                  <a:pt x="116756" y="55699"/>
                  <a:pt x="116384" y="57596"/>
                  <a:pt x="115900" y="59457"/>
                </a:cubicBezTo>
                <a:cubicBezTo>
                  <a:pt x="115416" y="61317"/>
                  <a:pt x="114746" y="63178"/>
                  <a:pt x="114040" y="64926"/>
                </a:cubicBezTo>
                <a:lnTo>
                  <a:pt x="122709" y="77949"/>
                </a:lnTo>
                <a:cubicBezTo>
                  <a:pt x="125313" y="81855"/>
                  <a:pt x="124792" y="87027"/>
                  <a:pt x="121481" y="90339"/>
                </a:cubicBezTo>
                <a:lnTo>
                  <a:pt x="114337" y="97482"/>
                </a:lnTo>
                <a:cubicBezTo>
                  <a:pt x="111026" y="100794"/>
                  <a:pt x="105854" y="101315"/>
                  <a:pt x="101947" y="98710"/>
                </a:cubicBezTo>
                <a:lnTo>
                  <a:pt x="88925" y="90041"/>
                </a:lnTo>
                <a:cubicBezTo>
                  <a:pt x="85390" y="91492"/>
                  <a:pt x="81632" y="92534"/>
                  <a:pt x="77800" y="93055"/>
                </a:cubicBezTo>
                <a:lnTo>
                  <a:pt x="70879" y="107045"/>
                </a:lnTo>
                <a:cubicBezTo>
                  <a:pt x="68796" y="111249"/>
                  <a:pt x="64033" y="113370"/>
                  <a:pt x="59531" y="112179"/>
                </a:cubicBezTo>
                <a:lnTo>
                  <a:pt x="49783" y="109575"/>
                </a:lnTo>
                <a:cubicBezTo>
                  <a:pt x="45244" y="108347"/>
                  <a:pt x="42230" y="104105"/>
                  <a:pt x="42528" y="99454"/>
                </a:cubicBezTo>
                <a:lnTo>
                  <a:pt x="43532" y="83865"/>
                </a:lnTo>
                <a:cubicBezTo>
                  <a:pt x="40444" y="81483"/>
                  <a:pt x="37728" y="78730"/>
                  <a:pt x="35384" y="75679"/>
                </a:cubicBezTo>
                <a:lnTo>
                  <a:pt x="19757" y="76684"/>
                </a:lnTo>
                <a:cubicBezTo>
                  <a:pt x="15106" y="76981"/>
                  <a:pt x="10864" y="73930"/>
                  <a:pt x="9637" y="69428"/>
                </a:cubicBezTo>
                <a:lnTo>
                  <a:pt x="7032" y="59680"/>
                </a:lnTo>
                <a:cubicBezTo>
                  <a:pt x="5842" y="55178"/>
                  <a:pt x="7962" y="50416"/>
                  <a:pt x="12167" y="48332"/>
                </a:cubicBezTo>
                <a:lnTo>
                  <a:pt x="26194" y="41411"/>
                </a:lnTo>
                <a:cubicBezTo>
                  <a:pt x="26454" y="39514"/>
                  <a:pt x="26826" y="37654"/>
                  <a:pt x="27310" y="35756"/>
                </a:cubicBezTo>
                <a:cubicBezTo>
                  <a:pt x="27831" y="33858"/>
                  <a:pt x="28426" y="32035"/>
                  <a:pt x="29170" y="30287"/>
                </a:cubicBezTo>
                <a:lnTo>
                  <a:pt x="20501" y="17301"/>
                </a:lnTo>
                <a:cubicBezTo>
                  <a:pt x="17897" y="13395"/>
                  <a:pt x="18417" y="8223"/>
                  <a:pt x="21729" y="4911"/>
                </a:cubicBezTo>
                <a:lnTo>
                  <a:pt x="28873" y="-2232"/>
                </a:lnTo>
                <a:cubicBezTo>
                  <a:pt x="32184" y="-5544"/>
                  <a:pt x="37356" y="-6065"/>
                  <a:pt x="41263" y="-3460"/>
                </a:cubicBezTo>
                <a:lnTo>
                  <a:pt x="54285" y="5209"/>
                </a:lnTo>
                <a:cubicBezTo>
                  <a:pt x="57820" y="3758"/>
                  <a:pt x="61578" y="2716"/>
                  <a:pt x="65410" y="2195"/>
                </a:cubicBezTo>
                <a:lnTo>
                  <a:pt x="72330" y="-11795"/>
                </a:lnTo>
                <a:cubicBezTo>
                  <a:pt x="74414" y="-15999"/>
                  <a:pt x="79139" y="-18120"/>
                  <a:pt x="83679" y="-16929"/>
                </a:cubicBezTo>
                <a:close/>
                <a:moveTo>
                  <a:pt x="71586" y="31254"/>
                </a:moveTo>
                <a:cubicBezTo>
                  <a:pt x="62551" y="31254"/>
                  <a:pt x="55215" y="38590"/>
                  <a:pt x="55215" y="47625"/>
                </a:cubicBezTo>
                <a:cubicBezTo>
                  <a:pt x="55215" y="56660"/>
                  <a:pt x="62551" y="63996"/>
                  <a:pt x="71586" y="63996"/>
                </a:cubicBezTo>
                <a:cubicBezTo>
                  <a:pt x="80622" y="63996"/>
                  <a:pt x="87957" y="56660"/>
                  <a:pt x="87957" y="47625"/>
                </a:cubicBezTo>
                <a:cubicBezTo>
                  <a:pt x="87957" y="38590"/>
                  <a:pt x="80622" y="31254"/>
                  <a:pt x="71586" y="31254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6" name="Text 24"/>
          <p:cNvSpPr/>
          <p:nvPr/>
        </p:nvSpPr>
        <p:spPr>
          <a:xfrm>
            <a:off x="5114925" y="571500"/>
            <a:ext cx="6600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Die 5 Flywheel-Elemente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876800" y="99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28" name="Text 26"/>
          <p:cNvSpPr/>
          <p:nvPr/>
        </p:nvSpPr>
        <p:spPr>
          <a:xfrm>
            <a:off x="4838700" y="9906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372100" y="990600"/>
            <a:ext cx="3914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Community Identifizieren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372100" y="1257300"/>
            <a:ext cx="390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Verstehe, welchen Communities deine Zielgruppe bereits angehört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876800" y="15621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2" name="Text 30"/>
          <p:cNvSpPr/>
          <p:nvPr/>
        </p:nvSpPr>
        <p:spPr>
          <a:xfrm>
            <a:off x="4838700" y="15621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372100" y="1562100"/>
            <a:ext cx="3638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Hero Products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372100" y="1828800"/>
            <a:ext cx="3629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Wähle Produkte, die die Community begeistern und teilen will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8768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36" name="Text 34"/>
          <p:cNvSpPr/>
          <p:nvPr/>
        </p:nvSpPr>
        <p:spPr>
          <a:xfrm>
            <a:off x="4838700" y="21336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5372100" y="2133600"/>
            <a:ext cx="4200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Authentische Stories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372100" y="2400300"/>
            <a:ext cx="4191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Nutze echte Kunden- und Markengeschichten, keine Werbebotschaften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876800" y="27051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40" name="Text 38"/>
          <p:cNvSpPr/>
          <p:nvPr/>
        </p:nvSpPr>
        <p:spPr>
          <a:xfrm>
            <a:off x="4838700" y="27051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5372100" y="2705100"/>
            <a:ext cx="3714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Content-Feed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5372100" y="2971800"/>
            <a:ext cx="3705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Versorge die Community kontinuierlich mit relevantem Content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4876800" y="3276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9A36A"/>
          </a:solidFill>
          <a:ln/>
        </p:spPr>
      </p:sp>
      <p:sp>
        <p:nvSpPr>
          <p:cNvPr id="44" name="Text 42"/>
          <p:cNvSpPr/>
          <p:nvPr/>
        </p:nvSpPr>
        <p:spPr>
          <a:xfrm>
            <a:off x="4838700" y="32766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5372100" y="3276600"/>
            <a:ext cx="3476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Frictionless Commerce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5372100" y="3543300"/>
            <a:ext cx="3467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Mache den Kauf so einfach wie möglich - online und offline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4686300" y="4076700"/>
            <a:ext cx="3486150" cy="1485900"/>
          </a:xfrm>
          <a:custGeom>
            <a:avLst/>
            <a:gdLst/>
            <a:ahLst/>
            <a:cxnLst/>
            <a:rect l="l" t="t" r="r" b="b"/>
            <a:pathLst>
              <a:path w="3486150" h="1485900">
                <a:moveTo>
                  <a:pt x="76197" y="0"/>
                </a:moveTo>
                <a:lnTo>
                  <a:pt x="3409953" y="0"/>
                </a:lnTo>
                <a:cubicBezTo>
                  <a:pt x="3452035" y="0"/>
                  <a:pt x="3486150" y="34115"/>
                  <a:pt x="3486150" y="76197"/>
                </a:cubicBezTo>
                <a:lnTo>
                  <a:pt x="3486150" y="1409703"/>
                </a:lnTo>
                <a:cubicBezTo>
                  <a:pt x="3486150" y="1451785"/>
                  <a:pt x="3452035" y="1485900"/>
                  <a:pt x="3409953" y="1485900"/>
                </a:cubicBezTo>
                <a:lnTo>
                  <a:pt x="76197" y="1485900"/>
                </a:lnTo>
                <a:cubicBezTo>
                  <a:pt x="34115" y="1485900"/>
                  <a:pt x="0" y="1451785"/>
                  <a:pt x="0" y="14097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C9A36A">
              <a:alpha val="10196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4838700" y="4229100"/>
            <a:ext cx="3257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Community Spaces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4838700" y="45339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Discord Server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4838700" y="47625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Instagram Broadcast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4838700" y="49911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Facebook Gruppen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4838700" y="52197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WhatsApp Communities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324850" y="4076700"/>
            <a:ext cx="3486150" cy="1485900"/>
          </a:xfrm>
          <a:custGeom>
            <a:avLst/>
            <a:gdLst/>
            <a:ahLst/>
            <a:cxnLst/>
            <a:rect l="l" t="t" r="r" b="b"/>
            <a:pathLst>
              <a:path w="3486150" h="1485900">
                <a:moveTo>
                  <a:pt x="76197" y="0"/>
                </a:moveTo>
                <a:lnTo>
                  <a:pt x="3409953" y="0"/>
                </a:lnTo>
                <a:cubicBezTo>
                  <a:pt x="3452035" y="0"/>
                  <a:pt x="3486150" y="34115"/>
                  <a:pt x="3486150" y="76197"/>
                </a:cubicBezTo>
                <a:lnTo>
                  <a:pt x="3486150" y="1409703"/>
                </a:lnTo>
                <a:cubicBezTo>
                  <a:pt x="3486150" y="1451785"/>
                  <a:pt x="3452035" y="1485900"/>
                  <a:pt x="3409953" y="1485900"/>
                </a:cubicBezTo>
                <a:lnTo>
                  <a:pt x="76197" y="1485900"/>
                </a:lnTo>
                <a:cubicBezTo>
                  <a:pt x="34115" y="1485900"/>
                  <a:pt x="0" y="1451785"/>
                  <a:pt x="0" y="14097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C9A36A">
              <a:alpha val="10196"/>
            </a:srgbClr>
          </a:solidFill>
          <a:ln/>
        </p:spPr>
      </p:sp>
      <p:sp>
        <p:nvSpPr>
          <p:cNvPr id="54" name="Text 52"/>
          <p:cNvSpPr/>
          <p:nvPr/>
        </p:nvSpPr>
        <p:spPr>
          <a:xfrm>
            <a:off x="8477250" y="4229100"/>
            <a:ext cx="3257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Engagement-Taktiken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8477250" y="45339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Wöchentliche Q&amp;As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477250" y="47625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Exklusive Einblicke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477250" y="49911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Co-Creation Projekte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8477250" y="5219700"/>
            <a:ext cx="3248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Community Challenges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4686300" y="5715000"/>
            <a:ext cx="7124700" cy="800100"/>
          </a:xfrm>
          <a:custGeom>
            <a:avLst/>
            <a:gdLst/>
            <a:ahLst/>
            <a:cxnLst/>
            <a:rect l="l" t="t" r="r" b="b"/>
            <a:pathLst>
              <a:path w="7124700" h="800100">
                <a:moveTo>
                  <a:pt x="76202" y="0"/>
                </a:moveTo>
                <a:lnTo>
                  <a:pt x="7048498" y="0"/>
                </a:lnTo>
                <a:cubicBezTo>
                  <a:pt x="7090583" y="0"/>
                  <a:pt x="7124700" y="34117"/>
                  <a:pt x="7124700" y="76202"/>
                </a:cubicBezTo>
                <a:lnTo>
                  <a:pt x="7124700" y="723898"/>
                </a:lnTo>
                <a:cubicBezTo>
                  <a:pt x="7124700" y="765983"/>
                  <a:pt x="7090583" y="800100"/>
                  <a:pt x="70484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60" name="Text 58"/>
          <p:cNvSpPr/>
          <p:nvPr/>
        </p:nvSpPr>
        <p:spPr>
          <a:xfrm>
            <a:off x="4838700" y="5867400"/>
            <a:ext cx="6896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F3A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UGC-Förderung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4838700" y="6172200"/>
            <a:ext cx="6886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D686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Branded Hashtags (#UNSELTENforWildlife), Challenges, Reposts mit Credits, Customer Spotlights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UNSELTEN Marketing &amp; PR Strategie 2025</dc:title>
  <dc:subject>UNSELTEN Marketing &amp; PR Strategie 2025</dc:subject>
  <dc:creator>Kimi</dc:creator>
  <cp:lastModifiedBy>Kimi</cp:lastModifiedBy>
  <cp:revision>1</cp:revision>
  <dcterms:created xsi:type="dcterms:W3CDTF">2026-03-21T18:32:11Z</dcterms:created>
  <dcterms:modified xsi:type="dcterms:W3CDTF">2026-03-21T18:32:11Z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{"Label":"UNSELTEN Marketing &amp; PR Strategie 2025","ContentProducer":"001191110108MACG2KBH8F10000","ProduceID":"19cf6e2a-9552-808d-8000-000090c9cf64","ReservedCode1":"","ContentPropagator":"001191110108MACG2KBH8F20000","PropagateID":"19cf6e2a-9552-808d-8000-000090c9cf64","ReservedCode2":""}</vt:lpwstr>
  </property>
</Properties>
</file>