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2000" cy="6858000"/>
  <p:notesSz cx="6858000" cy="12192000"/>
  <p:embeddedFontLst>
    <p:embeddedFont>
      <p:font typeface="Liter" charset="-122" pitchFamily="34"/>
      <p:regular r:id="rId2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g.freepik.com/541b62ae5e1eddb1c4645751eb813db1fa2f705d.jpg">    </p:cNvPr>
          <p:cNvPicPr>
            <a:picLocks noChangeAspect="1"/>
          </p:cNvPicPr>
          <p:nvPr/>
        </p:nvPicPr>
        <p:blipFill>
          <a:blip r:embed="rId1"/>
          <a:srcRect l="0" r="0" t="7779" b="7779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E3A5F">
                  <a:alpha val="90000"/>
                </a:srgbClr>
              </a:gs>
              <a:gs pos="50000">
                <a:srgbClr val="1E3A5F">
                  <a:alpha val="75000"/>
                </a:srgbClr>
              </a:gs>
              <a:gs pos="100000">
                <a:srgbClr val="C75B4A">
                  <a:alpha val="6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1535906"/>
            <a:ext cx="3076575" cy="419100"/>
          </a:xfrm>
          <a:custGeom>
            <a:avLst/>
            <a:gdLst/>
            <a:ahLst/>
            <a:cxnLst/>
            <a:rect l="l" t="t" r="r" b="b"/>
            <a:pathLst>
              <a:path w="3076575" h="419100">
                <a:moveTo>
                  <a:pt x="0" y="0"/>
                </a:moveTo>
                <a:lnTo>
                  <a:pt x="3076575" y="0"/>
                </a:lnTo>
                <a:lnTo>
                  <a:pt x="3076575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" name="Text 2"/>
          <p:cNvSpPr/>
          <p:nvPr/>
        </p:nvSpPr>
        <p:spPr>
          <a:xfrm>
            <a:off x="609600" y="1612106"/>
            <a:ext cx="2705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spc="135" kern="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KUNSTHANDWERKSPORTAL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259806"/>
            <a:ext cx="52959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Vielerlei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3402806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0"/>
                </a:moveTo>
                <a:lnTo>
                  <a:pt x="1219200" y="0"/>
                </a:lnTo>
                <a:lnTo>
                  <a:pt x="1219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3783806"/>
            <a:ext cx="4981575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25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Das kuratierte Kunsthandwerksportal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225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für anspruchsvolle Künstler und Käufer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381000" y="5943600"/>
            <a:ext cx="1038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Präsentation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381000" y="6210300"/>
            <a:ext cx="1038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5F1EB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März 2026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9753600" y="58674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2" name="Shape 9"/>
          <p:cNvSpPr/>
          <p:nvPr/>
        </p:nvSpPr>
        <p:spPr>
          <a:xfrm>
            <a:off x="9944100" y="60579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114300"/>
                </a:moveTo>
                <a:cubicBezTo>
                  <a:pt x="228600" y="114702"/>
                  <a:pt x="228600" y="115104"/>
                  <a:pt x="228600" y="115506"/>
                </a:cubicBezTo>
                <a:cubicBezTo>
                  <a:pt x="228421" y="131802"/>
                  <a:pt x="213598" y="142875"/>
                  <a:pt x="197301" y="142875"/>
                </a:cubicBezTo>
                <a:lnTo>
                  <a:pt x="153591" y="142875"/>
                </a:lnTo>
                <a:cubicBezTo>
                  <a:pt x="141759" y="142875"/>
                  <a:pt x="132159" y="152474"/>
                  <a:pt x="132159" y="164306"/>
                </a:cubicBezTo>
                <a:cubicBezTo>
                  <a:pt x="132159" y="165824"/>
                  <a:pt x="132338" y="167298"/>
                  <a:pt x="132606" y="168726"/>
                </a:cubicBezTo>
                <a:cubicBezTo>
                  <a:pt x="133543" y="173281"/>
                  <a:pt x="135508" y="177656"/>
                  <a:pt x="137428" y="182076"/>
                </a:cubicBezTo>
                <a:cubicBezTo>
                  <a:pt x="140151" y="188238"/>
                  <a:pt x="142830" y="194355"/>
                  <a:pt x="142830" y="200829"/>
                </a:cubicBezTo>
                <a:cubicBezTo>
                  <a:pt x="142830" y="215027"/>
                  <a:pt x="133186" y="227930"/>
                  <a:pt x="118988" y="228511"/>
                </a:cubicBezTo>
                <a:cubicBezTo>
                  <a:pt x="117425" y="228555"/>
                  <a:pt x="115863" y="228600"/>
                  <a:pt x="114255" y="228600"/>
                </a:cubicBezTo>
                <a:cubicBezTo>
                  <a:pt x="51122" y="228600"/>
                  <a:pt x="-45" y="177433"/>
                  <a:pt x="-45" y="114300"/>
                </a:cubicBezTo>
                <a:cubicBezTo>
                  <a:pt x="-45" y="51167"/>
                  <a:pt x="51167" y="0"/>
                  <a:pt x="114300" y="0"/>
                </a:cubicBezTo>
                <a:cubicBezTo>
                  <a:pt x="177433" y="0"/>
                  <a:pt x="228600" y="51167"/>
                  <a:pt x="228600" y="114300"/>
                </a:cubicBezTo>
                <a:close/>
                <a:moveTo>
                  <a:pt x="57150" y="128588"/>
                </a:moveTo>
                <a:cubicBezTo>
                  <a:pt x="57150" y="120702"/>
                  <a:pt x="50748" y="114300"/>
                  <a:pt x="42863" y="114300"/>
                </a:cubicBezTo>
                <a:cubicBezTo>
                  <a:pt x="34977" y="114300"/>
                  <a:pt x="28575" y="120702"/>
                  <a:pt x="28575" y="128588"/>
                </a:cubicBezTo>
                <a:cubicBezTo>
                  <a:pt x="28575" y="136473"/>
                  <a:pt x="34977" y="142875"/>
                  <a:pt x="42863" y="142875"/>
                </a:cubicBezTo>
                <a:cubicBezTo>
                  <a:pt x="50748" y="142875"/>
                  <a:pt x="57150" y="136473"/>
                  <a:pt x="57150" y="128588"/>
                </a:cubicBezTo>
                <a:close/>
                <a:moveTo>
                  <a:pt x="57150" y="85725"/>
                </a:moveTo>
                <a:cubicBezTo>
                  <a:pt x="65035" y="85725"/>
                  <a:pt x="71438" y="79323"/>
                  <a:pt x="71438" y="71438"/>
                </a:cubicBezTo>
                <a:cubicBezTo>
                  <a:pt x="71438" y="63552"/>
                  <a:pt x="65035" y="57150"/>
                  <a:pt x="57150" y="57150"/>
                </a:cubicBezTo>
                <a:cubicBezTo>
                  <a:pt x="49265" y="57150"/>
                  <a:pt x="42863" y="63552"/>
                  <a:pt x="42863" y="71438"/>
                </a:cubicBezTo>
                <a:cubicBezTo>
                  <a:pt x="42863" y="79323"/>
                  <a:pt x="49265" y="85725"/>
                  <a:pt x="57150" y="85725"/>
                </a:cubicBezTo>
                <a:close/>
                <a:moveTo>
                  <a:pt x="128588" y="42863"/>
                </a:moveTo>
                <a:cubicBezTo>
                  <a:pt x="128588" y="34977"/>
                  <a:pt x="122185" y="28575"/>
                  <a:pt x="114300" y="28575"/>
                </a:cubicBezTo>
                <a:cubicBezTo>
                  <a:pt x="106415" y="28575"/>
                  <a:pt x="100013" y="34977"/>
                  <a:pt x="100013" y="42863"/>
                </a:cubicBezTo>
                <a:cubicBezTo>
                  <a:pt x="100013" y="50748"/>
                  <a:pt x="106415" y="57150"/>
                  <a:pt x="114300" y="57150"/>
                </a:cubicBezTo>
                <a:cubicBezTo>
                  <a:pt x="122185" y="57150"/>
                  <a:pt x="128588" y="50748"/>
                  <a:pt x="128588" y="42863"/>
                </a:cubicBezTo>
                <a:close/>
                <a:moveTo>
                  <a:pt x="171450" y="85725"/>
                </a:moveTo>
                <a:cubicBezTo>
                  <a:pt x="179335" y="85725"/>
                  <a:pt x="185738" y="79323"/>
                  <a:pt x="185738" y="71438"/>
                </a:cubicBezTo>
                <a:cubicBezTo>
                  <a:pt x="185738" y="63552"/>
                  <a:pt x="179335" y="57150"/>
                  <a:pt x="171450" y="57150"/>
                </a:cubicBezTo>
                <a:cubicBezTo>
                  <a:pt x="163565" y="57150"/>
                  <a:pt x="157163" y="63552"/>
                  <a:pt x="157163" y="71438"/>
                </a:cubicBezTo>
                <a:cubicBezTo>
                  <a:pt x="157163" y="79323"/>
                  <a:pt x="163565" y="85725"/>
                  <a:pt x="171450" y="85725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3" name="Shape 10"/>
          <p:cNvSpPr/>
          <p:nvPr/>
        </p:nvSpPr>
        <p:spPr>
          <a:xfrm>
            <a:off x="10477500" y="58674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F5F1EB">
              <a:alpha val="20000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10668000" y="60579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2105" y="15091"/>
                </a:moveTo>
                <a:cubicBezTo>
                  <a:pt x="54114" y="12368"/>
                  <a:pt x="57329" y="10716"/>
                  <a:pt x="60722" y="10716"/>
                </a:cubicBezTo>
                <a:lnTo>
                  <a:pt x="167878" y="10716"/>
                </a:lnTo>
                <a:cubicBezTo>
                  <a:pt x="171271" y="10716"/>
                  <a:pt x="174486" y="12323"/>
                  <a:pt x="176495" y="15091"/>
                </a:cubicBezTo>
                <a:lnTo>
                  <a:pt x="226502" y="82957"/>
                </a:lnTo>
                <a:cubicBezTo>
                  <a:pt x="229538" y="87064"/>
                  <a:pt x="229225" y="92735"/>
                  <a:pt x="225832" y="96530"/>
                </a:cubicBezTo>
                <a:lnTo>
                  <a:pt x="122247" y="210830"/>
                </a:lnTo>
                <a:cubicBezTo>
                  <a:pt x="120238" y="213062"/>
                  <a:pt x="117336" y="214357"/>
                  <a:pt x="114300" y="214357"/>
                </a:cubicBezTo>
                <a:cubicBezTo>
                  <a:pt x="111264" y="214357"/>
                  <a:pt x="108406" y="213062"/>
                  <a:pt x="106353" y="210830"/>
                </a:cubicBezTo>
                <a:lnTo>
                  <a:pt x="2768" y="96530"/>
                </a:lnTo>
                <a:cubicBezTo>
                  <a:pt x="-670" y="92735"/>
                  <a:pt x="-938" y="87064"/>
                  <a:pt x="2098" y="82957"/>
                </a:cubicBezTo>
                <a:lnTo>
                  <a:pt x="52105" y="15091"/>
                </a:lnTo>
                <a:close/>
                <a:moveTo>
                  <a:pt x="69294" y="32861"/>
                </a:moveTo>
                <a:cubicBezTo>
                  <a:pt x="67821" y="33977"/>
                  <a:pt x="67419" y="35987"/>
                  <a:pt x="68357" y="37549"/>
                </a:cubicBezTo>
                <a:lnTo>
                  <a:pt x="93985" y="80278"/>
                </a:lnTo>
                <a:lnTo>
                  <a:pt x="28262" y="85725"/>
                </a:lnTo>
                <a:cubicBezTo>
                  <a:pt x="26432" y="85859"/>
                  <a:pt x="25003" y="87422"/>
                  <a:pt x="25003" y="89297"/>
                </a:cubicBezTo>
                <a:cubicBezTo>
                  <a:pt x="25003" y="91172"/>
                  <a:pt x="26432" y="92690"/>
                  <a:pt x="28262" y="92869"/>
                </a:cubicBezTo>
                <a:lnTo>
                  <a:pt x="113987" y="100013"/>
                </a:lnTo>
                <a:cubicBezTo>
                  <a:pt x="114166" y="100013"/>
                  <a:pt x="114389" y="100013"/>
                  <a:pt x="114568" y="100013"/>
                </a:cubicBezTo>
                <a:lnTo>
                  <a:pt x="200293" y="92869"/>
                </a:lnTo>
                <a:cubicBezTo>
                  <a:pt x="202123" y="92735"/>
                  <a:pt x="203552" y="91172"/>
                  <a:pt x="203552" y="89297"/>
                </a:cubicBezTo>
                <a:cubicBezTo>
                  <a:pt x="203552" y="87422"/>
                  <a:pt x="202123" y="85904"/>
                  <a:pt x="200293" y="85725"/>
                </a:cubicBezTo>
                <a:lnTo>
                  <a:pt x="134570" y="80233"/>
                </a:lnTo>
                <a:lnTo>
                  <a:pt x="160199" y="37549"/>
                </a:lnTo>
                <a:cubicBezTo>
                  <a:pt x="161136" y="35987"/>
                  <a:pt x="160734" y="33933"/>
                  <a:pt x="159261" y="32861"/>
                </a:cubicBezTo>
                <a:cubicBezTo>
                  <a:pt x="157788" y="31790"/>
                  <a:pt x="155734" y="31968"/>
                  <a:pt x="154484" y="33308"/>
                </a:cubicBezTo>
                <a:lnTo>
                  <a:pt x="114300" y="76885"/>
                </a:lnTo>
                <a:lnTo>
                  <a:pt x="74072" y="33308"/>
                </a:lnTo>
                <a:cubicBezTo>
                  <a:pt x="72822" y="31968"/>
                  <a:pt x="70768" y="31790"/>
                  <a:pt x="69294" y="32861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5" name="Shape 12"/>
          <p:cNvSpPr/>
          <p:nvPr/>
        </p:nvSpPr>
        <p:spPr>
          <a:xfrm>
            <a:off x="11201400" y="58674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F5F1EB">
              <a:alpha val="20000"/>
            </a:srgbClr>
          </a:solidFill>
          <a:ln/>
        </p:spPr>
      </p:sp>
      <p:sp>
        <p:nvSpPr>
          <p:cNvPr id="16" name="Shape 13"/>
          <p:cNvSpPr/>
          <p:nvPr/>
        </p:nvSpPr>
        <p:spPr>
          <a:xfrm>
            <a:off x="11377613" y="605790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24837" y="13841"/>
                </a:moveTo>
                <a:cubicBezTo>
                  <a:pt x="118542" y="5135"/>
                  <a:pt x="108451" y="0"/>
                  <a:pt x="97735" y="0"/>
                </a:cubicBezTo>
                <a:cubicBezTo>
                  <a:pt x="79251" y="0"/>
                  <a:pt x="64294" y="14957"/>
                  <a:pt x="64294" y="33442"/>
                </a:cubicBezTo>
                <a:lnTo>
                  <a:pt x="64294" y="34513"/>
                </a:lnTo>
                <a:cubicBezTo>
                  <a:pt x="64294" y="63267"/>
                  <a:pt x="100905" y="94074"/>
                  <a:pt x="118854" y="107424"/>
                </a:cubicBezTo>
                <a:cubicBezTo>
                  <a:pt x="124658" y="111755"/>
                  <a:pt x="132472" y="111755"/>
                  <a:pt x="138276" y="107424"/>
                </a:cubicBezTo>
                <a:cubicBezTo>
                  <a:pt x="156225" y="94030"/>
                  <a:pt x="192837" y="63267"/>
                  <a:pt x="192837" y="34513"/>
                </a:cubicBezTo>
                <a:lnTo>
                  <a:pt x="192837" y="33442"/>
                </a:lnTo>
                <a:cubicBezTo>
                  <a:pt x="192837" y="14957"/>
                  <a:pt x="177879" y="0"/>
                  <a:pt x="159395" y="0"/>
                </a:cubicBezTo>
                <a:cubicBezTo>
                  <a:pt x="148679" y="0"/>
                  <a:pt x="138589" y="5135"/>
                  <a:pt x="132293" y="13841"/>
                </a:cubicBezTo>
                <a:lnTo>
                  <a:pt x="128588" y="19065"/>
                </a:lnTo>
                <a:lnTo>
                  <a:pt x="124837" y="13841"/>
                </a:lnTo>
                <a:close/>
                <a:moveTo>
                  <a:pt x="48801" y="152474"/>
                </a:moveTo>
                <a:lnTo>
                  <a:pt x="29781" y="171450"/>
                </a:lnTo>
                <a:lnTo>
                  <a:pt x="14288" y="171450"/>
                </a:lnTo>
                <a:cubicBezTo>
                  <a:pt x="6385" y="171450"/>
                  <a:pt x="0" y="177835"/>
                  <a:pt x="0" y="185738"/>
                </a:cubicBezTo>
                <a:lnTo>
                  <a:pt x="0" y="214313"/>
                </a:lnTo>
                <a:cubicBezTo>
                  <a:pt x="0" y="222215"/>
                  <a:pt x="6385" y="228600"/>
                  <a:pt x="14288" y="228600"/>
                </a:cubicBezTo>
                <a:lnTo>
                  <a:pt x="157386" y="228600"/>
                </a:lnTo>
                <a:cubicBezTo>
                  <a:pt x="170334" y="228600"/>
                  <a:pt x="182969" y="224448"/>
                  <a:pt x="193417" y="216768"/>
                </a:cubicBezTo>
                <a:lnTo>
                  <a:pt x="249942" y="175111"/>
                </a:lnTo>
                <a:cubicBezTo>
                  <a:pt x="257889" y="169262"/>
                  <a:pt x="259586" y="158100"/>
                  <a:pt x="253737" y="150153"/>
                </a:cubicBezTo>
                <a:cubicBezTo>
                  <a:pt x="247888" y="142205"/>
                  <a:pt x="236726" y="140509"/>
                  <a:pt x="228779" y="146358"/>
                </a:cubicBezTo>
                <a:lnTo>
                  <a:pt x="175290" y="185738"/>
                </a:lnTo>
                <a:lnTo>
                  <a:pt x="125016" y="185738"/>
                </a:lnTo>
                <a:cubicBezTo>
                  <a:pt x="119077" y="185738"/>
                  <a:pt x="114300" y="180960"/>
                  <a:pt x="114300" y="175022"/>
                </a:cubicBezTo>
                <a:cubicBezTo>
                  <a:pt x="114300" y="169084"/>
                  <a:pt x="119077" y="164306"/>
                  <a:pt x="125016" y="164306"/>
                </a:cubicBezTo>
                <a:lnTo>
                  <a:pt x="157163" y="164306"/>
                </a:lnTo>
                <a:cubicBezTo>
                  <a:pt x="165065" y="164306"/>
                  <a:pt x="171450" y="157922"/>
                  <a:pt x="171450" y="150019"/>
                </a:cubicBezTo>
                <a:cubicBezTo>
                  <a:pt x="171450" y="142116"/>
                  <a:pt x="165065" y="135731"/>
                  <a:pt x="157163" y="135731"/>
                </a:cubicBezTo>
                <a:lnTo>
                  <a:pt x="89208" y="135731"/>
                </a:lnTo>
                <a:cubicBezTo>
                  <a:pt x="74072" y="135731"/>
                  <a:pt x="59516" y="141759"/>
                  <a:pt x="48801" y="152474"/>
                </a:cubicBezTo>
                <a:close/>
              </a:path>
            </a:pathLst>
          </a:custGeom>
          <a:solidFill>
            <a:srgbClr val="F5F1EB"/>
          </a:solidFill>
          <a:ln/>
        </p:spPr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illkempartschool.com/2b3b7d654068cb5bae8bef03a1c46d9b40249750.jpg">    </p:cNvPr>
          <p:cNvPicPr>
            <a:picLocks noChangeAspect="1"/>
          </p:cNvPicPr>
          <p:nvPr/>
        </p:nvPicPr>
        <p:blipFill>
          <a:blip r:embed="rId1"/>
          <a:srcRect l="0" r="0" t="4504" b="4504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E3A5F">
                  <a:alpha val="95000"/>
                </a:srgbClr>
              </a:gs>
              <a:gs pos="50000">
                <a:srgbClr val="1E3A5F">
                  <a:alpha val="8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381000" y="642938"/>
            <a:ext cx="718185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13500" b="1" dirty="0">
                <a:solidFill>
                  <a:srgbClr val="C75B4A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81000" y="2586038"/>
            <a:ext cx="6667500" cy="2571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Für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Investoren &amp;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Partner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381000" y="5462588"/>
            <a:ext cx="1524000" cy="76200"/>
          </a:xfrm>
          <a:custGeom>
            <a:avLst/>
            <a:gdLst/>
            <a:ahLst/>
            <a:cxnLst/>
            <a:rect l="l" t="t" r="r" b="b"/>
            <a:pathLst>
              <a:path w="1524000" h="76200">
                <a:moveTo>
                  <a:pt x="0" y="0"/>
                </a:moveTo>
                <a:lnTo>
                  <a:pt x="1524000" y="0"/>
                </a:lnTo>
                <a:lnTo>
                  <a:pt x="15240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5843588"/>
            <a:ext cx="64389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Das Geschäftsmodell, Marktpotenzial und Wachstumsstrategie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4486" y="334486"/>
            <a:ext cx="11589926" cy="200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4" b="1" spc="53" kern="0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GESCHÄFTSMODELL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34486" y="602074"/>
            <a:ext cx="11673547" cy="3344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7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Skalierbares Geschäftsmodell mit mehreren Einnahmequellen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34486" y="1003457"/>
            <a:ext cx="11598288" cy="2341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5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Diversifizierte Revenue Streams für nachhaltiges Wachstum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51210" y="1371391"/>
            <a:ext cx="3311407" cy="2090535"/>
          </a:xfrm>
          <a:custGeom>
            <a:avLst/>
            <a:gdLst/>
            <a:ahLst/>
            <a:cxnLst/>
            <a:rect l="l" t="t" r="r" b="b"/>
            <a:pathLst>
              <a:path w="3311407" h="2090535">
                <a:moveTo>
                  <a:pt x="33449" y="0"/>
                </a:moveTo>
                <a:lnTo>
                  <a:pt x="3244510" y="0"/>
                </a:lnTo>
                <a:cubicBezTo>
                  <a:pt x="3281457" y="0"/>
                  <a:pt x="3311407" y="29951"/>
                  <a:pt x="3311407" y="66897"/>
                </a:cubicBezTo>
                <a:lnTo>
                  <a:pt x="3311407" y="2023638"/>
                </a:lnTo>
                <a:cubicBezTo>
                  <a:pt x="3311407" y="2060584"/>
                  <a:pt x="3281457" y="2090535"/>
                  <a:pt x="3244510" y="2090535"/>
                </a:cubicBezTo>
                <a:lnTo>
                  <a:pt x="33449" y="2090535"/>
                </a:lnTo>
                <a:cubicBezTo>
                  <a:pt x="14975" y="2090535"/>
                  <a:pt x="0" y="2075560"/>
                  <a:pt x="0" y="2057086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5086" dist="8362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51210" y="1371391"/>
            <a:ext cx="33449" cy="2090535"/>
          </a:xfrm>
          <a:custGeom>
            <a:avLst/>
            <a:gdLst/>
            <a:ahLst/>
            <a:cxnLst/>
            <a:rect l="l" t="t" r="r" b="b"/>
            <a:pathLst>
              <a:path w="33449" h="2090535">
                <a:moveTo>
                  <a:pt x="33449" y="0"/>
                </a:moveTo>
                <a:lnTo>
                  <a:pt x="33449" y="0"/>
                </a:lnTo>
                <a:lnTo>
                  <a:pt x="33449" y="2090535"/>
                </a:lnTo>
                <a:lnTo>
                  <a:pt x="33449" y="2090535"/>
                </a:lnTo>
                <a:cubicBezTo>
                  <a:pt x="14975" y="2090535"/>
                  <a:pt x="0" y="2075560"/>
                  <a:pt x="0" y="2057086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7" name="Shape 5"/>
          <p:cNvSpPr/>
          <p:nvPr/>
        </p:nvSpPr>
        <p:spPr>
          <a:xfrm>
            <a:off x="535177" y="1538634"/>
            <a:ext cx="401383" cy="401383"/>
          </a:xfrm>
          <a:custGeom>
            <a:avLst/>
            <a:gdLst/>
            <a:ahLst/>
            <a:cxnLst/>
            <a:rect l="l" t="t" r="r" b="b"/>
            <a:pathLst>
              <a:path w="401383" h="401383">
                <a:moveTo>
                  <a:pt x="66898" y="0"/>
                </a:moveTo>
                <a:lnTo>
                  <a:pt x="334484" y="0"/>
                </a:lnTo>
                <a:cubicBezTo>
                  <a:pt x="371407" y="0"/>
                  <a:pt x="401383" y="29976"/>
                  <a:pt x="401383" y="66898"/>
                </a:cubicBezTo>
                <a:lnTo>
                  <a:pt x="401383" y="334484"/>
                </a:lnTo>
                <a:cubicBezTo>
                  <a:pt x="401383" y="371407"/>
                  <a:pt x="371407" y="401383"/>
                  <a:pt x="334484" y="401383"/>
                </a:cubicBezTo>
                <a:lnTo>
                  <a:pt x="66898" y="401383"/>
                </a:lnTo>
                <a:cubicBezTo>
                  <a:pt x="29976" y="401383"/>
                  <a:pt x="0" y="371407"/>
                  <a:pt x="0" y="334484"/>
                </a:cubicBezTo>
                <a:lnTo>
                  <a:pt x="0" y="66898"/>
                </a:lnTo>
                <a:cubicBezTo>
                  <a:pt x="0" y="29976"/>
                  <a:pt x="29976" y="0"/>
                  <a:pt x="66898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8" name="Shape 6"/>
          <p:cNvSpPr/>
          <p:nvPr/>
        </p:nvSpPr>
        <p:spPr>
          <a:xfrm>
            <a:off x="662700" y="1655704"/>
            <a:ext cx="146337" cy="167243"/>
          </a:xfrm>
          <a:custGeom>
            <a:avLst/>
            <a:gdLst/>
            <a:ahLst/>
            <a:cxnLst/>
            <a:rect l="l" t="t" r="r" b="b"/>
            <a:pathLst>
              <a:path w="146337" h="167243">
                <a:moveTo>
                  <a:pt x="62716" y="41811"/>
                </a:moveTo>
                <a:cubicBezTo>
                  <a:pt x="62716" y="24504"/>
                  <a:pt x="48665" y="10453"/>
                  <a:pt x="31358" y="10453"/>
                </a:cubicBezTo>
                <a:cubicBezTo>
                  <a:pt x="14051" y="10453"/>
                  <a:pt x="0" y="24504"/>
                  <a:pt x="0" y="41811"/>
                </a:cubicBezTo>
                <a:cubicBezTo>
                  <a:pt x="0" y="59118"/>
                  <a:pt x="14051" y="73169"/>
                  <a:pt x="31358" y="73169"/>
                </a:cubicBezTo>
                <a:cubicBezTo>
                  <a:pt x="48665" y="73169"/>
                  <a:pt x="62716" y="59118"/>
                  <a:pt x="62716" y="41811"/>
                </a:cubicBezTo>
                <a:close/>
                <a:moveTo>
                  <a:pt x="146337" y="125432"/>
                </a:moveTo>
                <a:cubicBezTo>
                  <a:pt x="146337" y="108125"/>
                  <a:pt x="132286" y="94074"/>
                  <a:pt x="114979" y="94074"/>
                </a:cubicBezTo>
                <a:cubicBezTo>
                  <a:pt x="97672" y="94074"/>
                  <a:pt x="83621" y="108125"/>
                  <a:pt x="83621" y="125432"/>
                </a:cubicBezTo>
                <a:cubicBezTo>
                  <a:pt x="83621" y="142739"/>
                  <a:pt x="97672" y="156790"/>
                  <a:pt x="114979" y="156790"/>
                </a:cubicBezTo>
                <a:cubicBezTo>
                  <a:pt x="132286" y="156790"/>
                  <a:pt x="146337" y="142739"/>
                  <a:pt x="146337" y="125432"/>
                </a:cubicBezTo>
                <a:close/>
                <a:moveTo>
                  <a:pt x="143267" y="28288"/>
                </a:moveTo>
                <a:cubicBezTo>
                  <a:pt x="147350" y="24204"/>
                  <a:pt x="147350" y="17574"/>
                  <a:pt x="143267" y="13490"/>
                </a:cubicBezTo>
                <a:cubicBezTo>
                  <a:pt x="139184" y="9407"/>
                  <a:pt x="132553" y="9407"/>
                  <a:pt x="128470" y="13490"/>
                </a:cubicBezTo>
                <a:lnTo>
                  <a:pt x="3038" y="138923"/>
                </a:lnTo>
                <a:cubicBezTo>
                  <a:pt x="-1045" y="143006"/>
                  <a:pt x="-1045" y="149637"/>
                  <a:pt x="3038" y="153720"/>
                </a:cubicBezTo>
                <a:cubicBezTo>
                  <a:pt x="7121" y="157803"/>
                  <a:pt x="13752" y="157803"/>
                  <a:pt x="17835" y="153720"/>
                </a:cubicBezTo>
                <a:lnTo>
                  <a:pt x="143267" y="28288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9" name="Text 7"/>
          <p:cNvSpPr/>
          <p:nvPr/>
        </p:nvSpPr>
        <p:spPr>
          <a:xfrm>
            <a:off x="1036905" y="1622255"/>
            <a:ext cx="1739325" cy="2341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17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Transaktionsgebühren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35177" y="2040362"/>
            <a:ext cx="3027095" cy="4348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4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Prozentualer Anteil jedes Verkaufs. Unser Hauptumsatztreiber mit skalierbarem Potenzial.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35177" y="2575539"/>
            <a:ext cx="2960198" cy="668971"/>
          </a:xfrm>
          <a:custGeom>
            <a:avLst/>
            <a:gdLst/>
            <a:ahLst/>
            <a:cxnLst/>
            <a:rect l="l" t="t" r="r" b="b"/>
            <a:pathLst>
              <a:path w="2960198" h="668971">
                <a:moveTo>
                  <a:pt x="33449" y="0"/>
                </a:moveTo>
                <a:lnTo>
                  <a:pt x="2926749" y="0"/>
                </a:lnTo>
                <a:cubicBezTo>
                  <a:pt x="2945222" y="0"/>
                  <a:pt x="2960198" y="14975"/>
                  <a:pt x="2960198" y="33449"/>
                </a:cubicBezTo>
                <a:lnTo>
                  <a:pt x="2960198" y="635523"/>
                </a:lnTo>
                <a:cubicBezTo>
                  <a:pt x="2960198" y="653996"/>
                  <a:pt x="2945222" y="668971"/>
                  <a:pt x="2926749" y="668971"/>
                </a:cubicBezTo>
                <a:lnTo>
                  <a:pt x="33449" y="668971"/>
                </a:lnTo>
                <a:cubicBezTo>
                  <a:pt x="14975" y="668971"/>
                  <a:pt x="0" y="653996"/>
                  <a:pt x="0" y="635523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2" name="Text 10"/>
          <p:cNvSpPr/>
          <p:nvPr/>
        </p:nvSpPr>
        <p:spPr>
          <a:xfrm>
            <a:off x="635523" y="2675885"/>
            <a:ext cx="2818041" cy="167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2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Vergleich Etsy Take Rate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35523" y="2876576"/>
            <a:ext cx="2859852" cy="2675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8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16.1%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814181" y="1371391"/>
            <a:ext cx="3311407" cy="2090535"/>
          </a:xfrm>
          <a:custGeom>
            <a:avLst/>
            <a:gdLst/>
            <a:ahLst/>
            <a:cxnLst/>
            <a:rect l="l" t="t" r="r" b="b"/>
            <a:pathLst>
              <a:path w="3311407" h="2090535">
                <a:moveTo>
                  <a:pt x="33449" y="0"/>
                </a:moveTo>
                <a:lnTo>
                  <a:pt x="3244510" y="0"/>
                </a:lnTo>
                <a:cubicBezTo>
                  <a:pt x="3281457" y="0"/>
                  <a:pt x="3311407" y="29951"/>
                  <a:pt x="3311407" y="66897"/>
                </a:cubicBezTo>
                <a:lnTo>
                  <a:pt x="3311407" y="2023638"/>
                </a:lnTo>
                <a:cubicBezTo>
                  <a:pt x="3311407" y="2060584"/>
                  <a:pt x="3281457" y="2090535"/>
                  <a:pt x="3244510" y="2090535"/>
                </a:cubicBezTo>
                <a:lnTo>
                  <a:pt x="33449" y="2090535"/>
                </a:lnTo>
                <a:cubicBezTo>
                  <a:pt x="14975" y="2090535"/>
                  <a:pt x="0" y="2075560"/>
                  <a:pt x="0" y="2057086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5086" dist="8362" dir="5400000">
              <a:srgbClr val="000000">
                <a:alpha val="10196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3814181" y="1371391"/>
            <a:ext cx="33449" cy="2090535"/>
          </a:xfrm>
          <a:custGeom>
            <a:avLst/>
            <a:gdLst/>
            <a:ahLst/>
            <a:cxnLst/>
            <a:rect l="l" t="t" r="r" b="b"/>
            <a:pathLst>
              <a:path w="33449" h="2090535">
                <a:moveTo>
                  <a:pt x="33449" y="0"/>
                </a:moveTo>
                <a:lnTo>
                  <a:pt x="33449" y="0"/>
                </a:lnTo>
                <a:lnTo>
                  <a:pt x="33449" y="2090535"/>
                </a:lnTo>
                <a:lnTo>
                  <a:pt x="33449" y="2090535"/>
                </a:lnTo>
                <a:cubicBezTo>
                  <a:pt x="14975" y="2090535"/>
                  <a:pt x="0" y="2075560"/>
                  <a:pt x="0" y="2057086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6" name="Shape 14"/>
          <p:cNvSpPr/>
          <p:nvPr/>
        </p:nvSpPr>
        <p:spPr>
          <a:xfrm>
            <a:off x="3998148" y="1538634"/>
            <a:ext cx="401383" cy="401383"/>
          </a:xfrm>
          <a:custGeom>
            <a:avLst/>
            <a:gdLst/>
            <a:ahLst/>
            <a:cxnLst/>
            <a:rect l="l" t="t" r="r" b="b"/>
            <a:pathLst>
              <a:path w="401383" h="401383">
                <a:moveTo>
                  <a:pt x="66898" y="0"/>
                </a:moveTo>
                <a:lnTo>
                  <a:pt x="334484" y="0"/>
                </a:lnTo>
                <a:cubicBezTo>
                  <a:pt x="371407" y="0"/>
                  <a:pt x="401383" y="29976"/>
                  <a:pt x="401383" y="66898"/>
                </a:cubicBezTo>
                <a:lnTo>
                  <a:pt x="401383" y="334484"/>
                </a:lnTo>
                <a:cubicBezTo>
                  <a:pt x="401383" y="371407"/>
                  <a:pt x="371407" y="401383"/>
                  <a:pt x="334484" y="401383"/>
                </a:cubicBezTo>
                <a:lnTo>
                  <a:pt x="66898" y="401383"/>
                </a:lnTo>
                <a:cubicBezTo>
                  <a:pt x="29976" y="401383"/>
                  <a:pt x="0" y="371407"/>
                  <a:pt x="0" y="334484"/>
                </a:cubicBezTo>
                <a:lnTo>
                  <a:pt x="0" y="66898"/>
                </a:lnTo>
                <a:cubicBezTo>
                  <a:pt x="0" y="29976"/>
                  <a:pt x="29976" y="0"/>
                  <a:pt x="66898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7" name="Shape 15"/>
          <p:cNvSpPr/>
          <p:nvPr/>
        </p:nvSpPr>
        <p:spPr>
          <a:xfrm>
            <a:off x="4115218" y="1655704"/>
            <a:ext cx="167243" cy="167243"/>
          </a:xfrm>
          <a:custGeom>
            <a:avLst/>
            <a:gdLst/>
            <a:ahLst/>
            <a:cxnLst/>
            <a:rect l="l" t="t" r="r" b="b"/>
            <a:pathLst>
              <a:path w="167243" h="167243">
                <a:moveTo>
                  <a:pt x="13066" y="15679"/>
                </a:moveTo>
                <a:cubicBezTo>
                  <a:pt x="8721" y="15679"/>
                  <a:pt x="5226" y="19174"/>
                  <a:pt x="5226" y="23519"/>
                </a:cubicBezTo>
                <a:lnTo>
                  <a:pt x="5226" y="39198"/>
                </a:lnTo>
                <a:cubicBezTo>
                  <a:pt x="5226" y="43542"/>
                  <a:pt x="8721" y="47037"/>
                  <a:pt x="13066" y="47037"/>
                </a:cubicBezTo>
                <a:lnTo>
                  <a:pt x="28745" y="47037"/>
                </a:lnTo>
                <a:cubicBezTo>
                  <a:pt x="33089" y="47037"/>
                  <a:pt x="36584" y="43542"/>
                  <a:pt x="36584" y="39198"/>
                </a:cubicBezTo>
                <a:lnTo>
                  <a:pt x="36584" y="23519"/>
                </a:lnTo>
                <a:cubicBezTo>
                  <a:pt x="36584" y="19174"/>
                  <a:pt x="33089" y="15679"/>
                  <a:pt x="28745" y="15679"/>
                </a:cubicBezTo>
                <a:lnTo>
                  <a:pt x="13066" y="15679"/>
                </a:lnTo>
                <a:close/>
                <a:moveTo>
                  <a:pt x="62716" y="20905"/>
                </a:moveTo>
                <a:cubicBezTo>
                  <a:pt x="56934" y="20905"/>
                  <a:pt x="52263" y="25576"/>
                  <a:pt x="52263" y="31358"/>
                </a:cubicBezTo>
                <a:cubicBezTo>
                  <a:pt x="52263" y="37140"/>
                  <a:pt x="56934" y="41811"/>
                  <a:pt x="62716" y="41811"/>
                </a:cubicBezTo>
                <a:lnTo>
                  <a:pt x="156790" y="41811"/>
                </a:lnTo>
                <a:cubicBezTo>
                  <a:pt x="162572" y="41811"/>
                  <a:pt x="167243" y="37140"/>
                  <a:pt x="167243" y="31358"/>
                </a:cubicBezTo>
                <a:cubicBezTo>
                  <a:pt x="167243" y="25576"/>
                  <a:pt x="162572" y="20905"/>
                  <a:pt x="156790" y="20905"/>
                </a:cubicBezTo>
                <a:lnTo>
                  <a:pt x="62716" y="20905"/>
                </a:lnTo>
                <a:close/>
                <a:moveTo>
                  <a:pt x="62716" y="73169"/>
                </a:moveTo>
                <a:cubicBezTo>
                  <a:pt x="56934" y="73169"/>
                  <a:pt x="52263" y="77840"/>
                  <a:pt x="52263" y="83621"/>
                </a:cubicBezTo>
                <a:cubicBezTo>
                  <a:pt x="52263" y="89403"/>
                  <a:pt x="56934" y="94074"/>
                  <a:pt x="62716" y="94074"/>
                </a:cubicBezTo>
                <a:lnTo>
                  <a:pt x="156790" y="94074"/>
                </a:lnTo>
                <a:cubicBezTo>
                  <a:pt x="162572" y="94074"/>
                  <a:pt x="167243" y="89403"/>
                  <a:pt x="167243" y="83621"/>
                </a:cubicBezTo>
                <a:cubicBezTo>
                  <a:pt x="167243" y="77840"/>
                  <a:pt x="162572" y="73169"/>
                  <a:pt x="156790" y="73169"/>
                </a:cubicBezTo>
                <a:lnTo>
                  <a:pt x="62716" y="73169"/>
                </a:lnTo>
                <a:close/>
                <a:moveTo>
                  <a:pt x="62716" y="125432"/>
                </a:moveTo>
                <a:cubicBezTo>
                  <a:pt x="56934" y="125432"/>
                  <a:pt x="52263" y="130103"/>
                  <a:pt x="52263" y="135885"/>
                </a:cubicBezTo>
                <a:cubicBezTo>
                  <a:pt x="52263" y="141666"/>
                  <a:pt x="56934" y="146337"/>
                  <a:pt x="62716" y="146337"/>
                </a:cubicBezTo>
                <a:lnTo>
                  <a:pt x="156790" y="146337"/>
                </a:lnTo>
                <a:cubicBezTo>
                  <a:pt x="162572" y="146337"/>
                  <a:pt x="167243" y="141666"/>
                  <a:pt x="167243" y="135885"/>
                </a:cubicBezTo>
                <a:cubicBezTo>
                  <a:pt x="167243" y="130103"/>
                  <a:pt x="162572" y="125432"/>
                  <a:pt x="156790" y="125432"/>
                </a:cubicBezTo>
                <a:lnTo>
                  <a:pt x="62716" y="125432"/>
                </a:lnTo>
                <a:close/>
                <a:moveTo>
                  <a:pt x="5226" y="75782"/>
                </a:moveTo>
                <a:lnTo>
                  <a:pt x="5226" y="91461"/>
                </a:lnTo>
                <a:cubicBezTo>
                  <a:pt x="5226" y="95805"/>
                  <a:pt x="8721" y="99300"/>
                  <a:pt x="13066" y="99300"/>
                </a:cubicBezTo>
                <a:lnTo>
                  <a:pt x="28745" y="99300"/>
                </a:lnTo>
                <a:cubicBezTo>
                  <a:pt x="33089" y="99300"/>
                  <a:pt x="36584" y="95805"/>
                  <a:pt x="36584" y="91461"/>
                </a:cubicBezTo>
                <a:lnTo>
                  <a:pt x="36584" y="75782"/>
                </a:lnTo>
                <a:cubicBezTo>
                  <a:pt x="36584" y="71438"/>
                  <a:pt x="33089" y="67942"/>
                  <a:pt x="28745" y="67942"/>
                </a:cubicBezTo>
                <a:lnTo>
                  <a:pt x="13066" y="67942"/>
                </a:lnTo>
                <a:cubicBezTo>
                  <a:pt x="8721" y="67942"/>
                  <a:pt x="5226" y="71438"/>
                  <a:pt x="5226" y="75782"/>
                </a:cubicBezTo>
                <a:close/>
                <a:moveTo>
                  <a:pt x="13066" y="120206"/>
                </a:moveTo>
                <a:cubicBezTo>
                  <a:pt x="8721" y="120206"/>
                  <a:pt x="5226" y="123701"/>
                  <a:pt x="5226" y="128045"/>
                </a:cubicBezTo>
                <a:lnTo>
                  <a:pt x="5226" y="143724"/>
                </a:lnTo>
                <a:cubicBezTo>
                  <a:pt x="5226" y="148069"/>
                  <a:pt x="8721" y="151564"/>
                  <a:pt x="13066" y="151564"/>
                </a:cubicBezTo>
                <a:lnTo>
                  <a:pt x="28745" y="151564"/>
                </a:lnTo>
                <a:cubicBezTo>
                  <a:pt x="33089" y="151564"/>
                  <a:pt x="36584" y="148069"/>
                  <a:pt x="36584" y="143724"/>
                </a:cubicBezTo>
                <a:lnTo>
                  <a:pt x="36584" y="128045"/>
                </a:lnTo>
                <a:cubicBezTo>
                  <a:pt x="36584" y="123701"/>
                  <a:pt x="33089" y="120206"/>
                  <a:pt x="28745" y="120206"/>
                </a:cubicBezTo>
                <a:lnTo>
                  <a:pt x="13066" y="120206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8" name="Text 16"/>
          <p:cNvSpPr/>
          <p:nvPr/>
        </p:nvSpPr>
        <p:spPr>
          <a:xfrm>
            <a:off x="4499877" y="1622255"/>
            <a:ext cx="1371391" cy="2341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17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Listing-Gebühren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998148" y="2040362"/>
            <a:ext cx="3027095" cy="4348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4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Gebühr pro gelistetem Produkt. Sichert Basisumsatz und reduziert Spam-Listings.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998148" y="2575539"/>
            <a:ext cx="2960198" cy="668971"/>
          </a:xfrm>
          <a:custGeom>
            <a:avLst/>
            <a:gdLst/>
            <a:ahLst/>
            <a:cxnLst/>
            <a:rect l="l" t="t" r="r" b="b"/>
            <a:pathLst>
              <a:path w="2960198" h="668971">
                <a:moveTo>
                  <a:pt x="33449" y="0"/>
                </a:moveTo>
                <a:lnTo>
                  <a:pt x="2926749" y="0"/>
                </a:lnTo>
                <a:cubicBezTo>
                  <a:pt x="2945222" y="0"/>
                  <a:pt x="2960198" y="14975"/>
                  <a:pt x="2960198" y="33449"/>
                </a:cubicBezTo>
                <a:lnTo>
                  <a:pt x="2960198" y="635523"/>
                </a:lnTo>
                <a:cubicBezTo>
                  <a:pt x="2960198" y="653996"/>
                  <a:pt x="2945222" y="668971"/>
                  <a:pt x="2926749" y="668971"/>
                </a:cubicBezTo>
                <a:lnTo>
                  <a:pt x="33449" y="668971"/>
                </a:lnTo>
                <a:cubicBezTo>
                  <a:pt x="14975" y="668971"/>
                  <a:pt x="0" y="653996"/>
                  <a:pt x="0" y="635523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21" name="Text 19"/>
          <p:cNvSpPr/>
          <p:nvPr/>
        </p:nvSpPr>
        <p:spPr>
          <a:xfrm>
            <a:off x="4098494" y="2675885"/>
            <a:ext cx="2818041" cy="167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2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Vergleich Etsy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098494" y="2876576"/>
            <a:ext cx="2859852" cy="2675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8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$0.20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351210" y="3595720"/>
            <a:ext cx="3311407" cy="2090535"/>
          </a:xfrm>
          <a:custGeom>
            <a:avLst/>
            <a:gdLst/>
            <a:ahLst/>
            <a:cxnLst/>
            <a:rect l="l" t="t" r="r" b="b"/>
            <a:pathLst>
              <a:path w="3311407" h="2090535">
                <a:moveTo>
                  <a:pt x="33449" y="0"/>
                </a:moveTo>
                <a:lnTo>
                  <a:pt x="3244510" y="0"/>
                </a:lnTo>
                <a:cubicBezTo>
                  <a:pt x="3281457" y="0"/>
                  <a:pt x="3311407" y="29951"/>
                  <a:pt x="3311407" y="66897"/>
                </a:cubicBezTo>
                <a:lnTo>
                  <a:pt x="3311407" y="2023638"/>
                </a:lnTo>
                <a:cubicBezTo>
                  <a:pt x="3311407" y="2060584"/>
                  <a:pt x="3281457" y="2090535"/>
                  <a:pt x="3244510" y="2090535"/>
                </a:cubicBezTo>
                <a:lnTo>
                  <a:pt x="33449" y="2090535"/>
                </a:lnTo>
                <a:cubicBezTo>
                  <a:pt x="14975" y="2090535"/>
                  <a:pt x="0" y="2075560"/>
                  <a:pt x="0" y="2057086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5086" dist="8362" dir="5400000">
              <a:srgbClr val="000000">
                <a:alpha val="10196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351210" y="3595720"/>
            <a:ext cx="33449" cy="2090535"/>
          </a:xfrm>
          <a:custGeom>
            <a:avLst/>
            <a:gdLst/>
            <a:ahLst/>
            <a:cxnLst/>
            <a:rect l="l" t="t" r="r" b="b"/>
            <a:pathLst>
              <a:path w="33449" h="2090535">
                <a:moveTo>
                  <a:pt x="33449" y="0"/>
                </a:moveTo>
                <a:lnTo>
                  <a:pt x="33449" y="0"/>
                </a:lnTo>
                <a:lnTo>
                  <a:pt x="33449" y="2090535"/>
                </a:lnTo>
                <a:lnTo>
                  <a:pt x="33449" y="2090535"/>
                </a:lnTo>
                <a:cubicBezTo>
                  <a:pt x="14975" y="2090535"/>
                  <a:pt x="0" y="2075560"/>
                  <a:pt x="0" y="2057086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5" name="Shape 23"/>
          <p:cNvSpPr/>
          <p:nvPr/>
        </p:nvSpPr>
        <p:spPr>
          <a:xfrm>
            <a:off x="535177" y="3762963"/>
            <a:ext cx="401383" cy="401383"/>
          </a:xfrm>
          <a:custGeom>
            <a:avLst/>
            <a:gdLst/>
            <a:ahLst/>
            <a:cxnLst/>
            <a:rect l="l" t="t" r="r" b="b"/>
            <a:pathLst>
              <a:path w="401383" h="401383">
                <a:moveTo>
                  <a:pt x="66898" y="0"/>
                </a:moveTo>
                <a:lnTo>
                  <a:pt x="334484" y="0"/>
                </a:lnTo>
                <a:cubicBezTo>
                  <a:pt x="371407" y="0"/>
                  <a:pt x="401383" y="29976"/>
                  <a:pt x="401383" y="66898"/>
                </a:cubicBezTo>
                <a:lnTo>
                  <a:pt x="401383" y="334484"/>
                </a:lnTo>
                <a:cubicBezTo>
                  <a:pt x="401383" y="371407"/>
                  <a:pt x="371407" y="401383"/>
                  <a:pt x="334484" y="401383"/>
                </a:cubicBezTo>
                <a:lnTo>
                  <a:pt x="66898" y="401383"/>
                </a:lnTo>
                <a:cubicBezTo>
                  <a:pt x="29976" y="401383"/>
                  <a:pt x="0" y="371407"/>
                  <a:pt x="0" y="334484"/>
                </a:cubicBezTo>
                <a:lnTo>
                  <a:pt x="0" y="66898"/>
                </a:lnTo>
                <a:cubicBezTo>
                  <a:pt x="0" y="29976"/>
                  <a:pt x="29976" y="0"/>
                  <a:pt x="66898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6" name="Shape 24"/>
          <p:cNvSpPr/>
          <p:nvPr/>
        </p:nvSpPr>
        <p:spPr>
          <a:xfrm>
            <a:off x="641794" y="3880033"/>
            <a:ext cx="188148" cy="167243"/>
          </a:xfrm>
          <a:custGeom>
            <a:avLst/>
            <a:gdLst/>
            <a:ahLst/>
            <a:cxnLst/>
            <a:rect l="l" t="t" r="r" b="b"/>
            <a:pathLst>
              <a:path w="188148" h="167243">
                <a:moveTo>
                  <a:pt x="101097" y="-6174"/>
                </a:moveTo>
                <a:cubicBezTo>
                  <a:pt x="99758" y="-8787"/>
                  <a:pt x="97047" y="-10453"/>
                  <a:pt x="94107" y="-10453"/>
                </a:cubicBezTo>
                <a:cubicBezTo>
                  <a:pt x="91167" y="-10453"/>
                  <a:pt x="88456" y="-8787"/>
                  <a:pt x="87117" y="-6174"/>
                </a:cubicBezTo>
                <a:lnTo>
                  <a:pt x="63075" y="40929"/>
                </a:lnTo>
                <a:lnTo>
                  <a:pt x="10845" y="49226"/>
                </a:lnTo>
                <a:cubicBezTo>
                  <a:pt x="7938" y="49683"/>
                  <a:pt x="5520" y="51741"/>
                  <a:pt x="4606" y="54550"/>
                </a:cubicBezTo>
                <a:cubicBezTo>
                  <a:pt x="3691" y="57359"/>
                  <a:pt x="4442" y="60430"/>
                  <a:pt x="6500" y="62520"/>
                </a:cubicBezTo>
                <a:lnTo>
                  <a:pt x="43869" y="99921"/>
                </a:lnTo>
                <a:lnTo>
                  <a:pt x="35637" y="152152"/>
                </a:lnTo>
                <a:cubicBezTo>
                  <a:pt x="35180" y="155059"/>
                  <a:pt x="36388" y="157999"/>
                  <a:pt x="38773" y="159730"/>
                </a:cubicBezTo>
                <a:cubicBezTo>
                  <a:pt x="41157" y="161461"/>
                  <a:pt x="44293" y="161722"/>
                  <a:pt x="46939" y="160383"/>
                </a:cubicBezTo>
                <a:lnTo>
                  <a:pt x="94107" y="136407"/>
                </a:lnTo>
                <a:lnTo>
                  <a:pt x="141242" y="160383"/>
                </a:lnTo>
                <a:cubicBezTo>
                  <a:pt x="143855" y="161722"/>
                  <a:pt x="147023" y="161461"/>
                  <a:pt x="149408" y="159730"/>
                </a:cubicBezTo>
                <a:cubicBezTo>
                  <a:pt x="151792" y="157999"/>
                  <a:pt x="153001" y="155092"/>
                  <a:pt x="152544" y="152152"/>
                </a:cubicBezTo>
                <a:lnTo>
                  <a:pt x="144280" y="99921"/>
                </a:lnTo>
                <a:lnTo>
                  <a:pt x="181648" y="62520"/>
                </a:lnTo>
                <a:cubicBezTo>
                  <a:pt x="183738" y="60430"/>
                  <a:pt x="184457" y="57359"/>
                  <a:pt x="183542" y="54550"/>
                </a:cubicBezTo>
                <a:cubicBezTo>
                  <a:pt x="182628" y="51741"/>
                  <a:pt x="180243" y="49683"/>
                  <a:pt x="177303" y="49226"/>
                </a:cubicBezTo>
                <a:lnTo>
                  <a:pt x="125105" y="40929"/>
                </a:lnTo>
                <a:lnTo>
                  <a:pt x="101097" y="-6174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27" name="Text 25"/>
          <p:cNvSpPr/>
          <p:nvPr/>
        </p:nvSpPr>
        <p:spPr>
          <a:xfrm>
            <a:off x="1036905" y="3846584"/>
            <a:ext cx="1446650" cy="2341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17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Premium-Services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535177" y="4264691"/>
            <a:ext cx="3027095" cy="4348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4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Featured Listings, Analytics-Tools, erweiterte Statistiken für professionelle Verkäufer.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35177" y="4799868"/>
            <a:ext cx="2960198" cy="668971"/>
          </a:xfrm>
          <a:custGeom>
            <a:avLst/>
            <a:gdLst/>
            <a:ahLst/>
            <a:cxnLst/>
            <a:rect l="l" t="t" r="r" b="b"/>
            <a:pathLst>
              <a:path w="2960198" h="668971">
                <a:moveTo>
                  <a:pt x="33449" y="0"/>
                </a:moveTo>
                <a:lnTo>
                  <a:pt x="2926749" y="0"/>
                </a:lnTo>
                <a:cubicBezTo>
                  <a:pt x="2945222" y="0"/>
                  <a:pt x="2960198" y="14975"/>
                  <a:pt x="2960198" y="33449"/>
                </a:cubicBezTo>
                <a:lnTo>
                  <a:pt x="2960198" y="635523"/>
                </a:lnTo>
                <a:cubicBezTo>
                  <a:pt x="2960198" y="653996"/>
                  <a:pt x="2945222" y="668971"/>
                  <a:pt x="2926749" y="668971"/>
                </a:cubicBezTo>
                <a:lnTo>
                  <a:pt x="33449" y="668971"/>
                </a:lnTo>
                <a:cubicBezTo>
                  <a:pt x="14975" y="668971"/>
                  <a:pt x="0" y="653996"/>
                  <a:pt x="0" y="635523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0" name="Text 28"/>
          <p:cNvSpPr/>
          <p:nvPr/>
        </p:nvSpPr>
        <p:spPr>
          <a:xfrm>
            <a:off x="635523" y="4900214"/>
            <a:ext cx="2818041" cy="167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2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Zusätzlicher Umsatz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35523" y="5100905"/>
            <a:ext cx="2859852" cy="2675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8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Hochmargig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3814181" y="3595720"/>
            <a:ext cx="3311407" cy="2090535"/>
          </a:xfrm>
          <a:custGeom>
            <a:avLst/>
            <a:gdLst/>
            <a:ahLst/>
            <a:cxnLst/>
            <a:rect l="l" t="t" r="r" b="b"/>
            <a:pathLst>
              <a:path w="3311407" h="2090535">
                <a:moveTo>
                  <a:pt x="33449" y="0"/>
                </a:moveTo>
                <a:lnTo>
                  <a:pt x="3244510" y="0"/>
                </a:lnTo>
                <a:cubicBezTo>
                  <a:pt x="3281457" y="0"/>
                  <a:pt x="3311407" y="29951"/>
                  <a:pt x="3311407" y="66897"/>
                </a:cubicBezTo>
                <a:lnTo>
                  <a:pt x="3311407" y="2023638"/>
                </a:lnTo>
                <a:cubicBezTo>
                  <a:pt x="3311407" y="2060584"/>
                  <a:pt x="3281457" y="2090535"/>
                  <a:pt x="3244510" y="2090535"/>
                </a:cubicBezTo>
                <a:lnTo>
                  <a:pt x="33449" y="2090535"/>
                </a:lnTo>
                <a:cubicBezTo>
                  <a:pt x="14975" y="2090535"/>
                  <a:pt x="0" y="2075560"/>
                  <a:pt x="0" y="2057086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5086" dist="8362" dir="5400000">
              <a:srgbClr val="000000">
                <a:alpha val="10196"/>
              </a:srgbClr>
            </a:outerShdw>
          </a:effectLst>
        </p:spPr>
      </p:sp>
      <p:sp>
        <p:nvSpPr>
          <p:cNvPr id="33" name="Shape 31"/>
          <p:cNvSpPr/>
          <p:nvPr/>
        </p:nvSpPr>
        <p:spPr>
          <a:xfrm>
            <a:off x="3814181" y="3595720"/>
            <a:ext cx="33449" cy="2090535"/>
          </a:xfrm>
          <a:custGeom>
            <a:avLst/>
            <a:gdLst/>
            <a:ahLst/>
            <a:cxnLst/>
            <a:rect l="l" t="t" r="r" b="b"/>
            <a:pathLst>
              <a:path w="33449" h="2090535">
                <a:moveTo>
                  <a:pt x="33449" y="0"/>
                </a:moveTo>
                <a:lnTo>
                  <a:pt x="33449" y="0"/>
                </a:lnTo>
                <a:lnTo>
                  <a:pt x="33449" y="2090535"/>
                </a:lnTo>
                <a:lnTo>
                  <a:pt x="33449" y="2090535"/>
                </a:lnTo>
                <a:cubicBezTo>
                  <a:pt x="14975" y="2090535"/>
                  <a:pt x="0" y="2075560"/>
                  <a:pt x="0" y="2057086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4" name="Shape 32"/>
          <p:cNvSpPr/>
          <p:nvPr/>
        </p:nvSpPr>
        <p:spPr>
          <a:xfrm>
            <a:off x="3998148" y="3762963"/>
            <a:ext cx="401383" cy="401383"/>
          </a:xfrm>
          <a:custGeom>
            <a:avLst/>
            <a:gdLst/>
            <a:ahLst/>
            <a:cxnLst/>
            <a:rect l="l" t="t" r="r" b="b"/>
            <a:pathLst>
              <a:path w="401383" h="401383">
                <a:moveTo>
                  <a:pt x="66898" y="0"/>
                </a:moveTo>
                <a:lnTo>
                  <a:pt x="334484" y="0"/>
                </a:lnTo>
                <a:cubicBezTo>
                  <a:pt x="371407" y="0"/>
                  <a:pt x="401383" y="29976"/>
                  <a:pt x="401383" y="66898"/>
                </a:cubicBezTo>
                <a:lnTo>
                  <a:pt x="401383" y="334484"/>
                </a:lnTo>
                <a:cubicBezTo>
                  <a:pt x="401383" y="371407"/>
                  <a:pt x="371407" y="401383"/>
                  <a:pt x="334484" y="401383"/>
                </a:cubicBezTo>
                <a:lnTo>
                  <a:pt x="66898" y="401383"/>
                </a:lnTo>
                <a:cubicBezTo>
                  <a:pt x="29976" y="401383"/>
                  <a:pt x="0" y="371407"/>
                  <a:pt x="0" y="334484"/>
                </a:cubicBezTo>
                <a:lnTo>
                  <a:pt x="0" y="66898"/>
                </a:lnTo>
                <a:cubicBezTo>
                  <a:pt x="0" y="29976"/>
                  <a:pt x="29976" y="0"/>
                  <a:pt x="66898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5" name="Shape 33"/>
          <p:cNvSpPr/>
          <p:nvPr/>
        </p:nvSpPr>
        <p:spPr>
          <a:xfrm>
            <a:off x="4115218" y="3880033"/>
            <a:ext cx="167243" cy="167243"/>
          </a:xfrm>
          <a:custGeom>
            <a:avLst/>
            <a:gdLst/>
            <a:ahLst/>
            <a:cxnLst/>
            <a:rect l="l" t="t" r="r" b="b"/>
            <a:pathLst>
              <a:path w="167243" h="167243">
                <a:moveTo>
                  <a:pt x="70556" y="20905"/>
                </a:moveTo>
                <a:cubicBezTo>
                  <a:pt x="66211" y="20905"/>
                  <a:pt x="62716" y="24400"/>
                  <a:pt x="62716" y="28745"/>
                </a:cubicBezTo>
                <a:cubicBezTo>
                  <a:pt x="62716" y="33089"/>
                  <a:pt x="66211" y="36584"/>
                  <a:pt x="70556" y="36584"/>
                </a:cubicBezTo>
                <a:lnTo>
                  <a:pt x="75782" y="36584"/>
                </a:lnTo>
                <a:lnTo>
                  <a:pt x="75782" y="47462"/>
                </a:lnTo>
                <a:cubicBezTo>
                  <a:pt x="40765" y="51185"/>
                  <a:pt x="13131" y="79604"/>
                  <a:pt x="10649" y="114979"/>
                </a:cubicBezTo>
                <a:lnTo>
                  <a:pt x="156627" y="114979"/>
                </a:lnTo>
                <a:cubicBezTo>
                  <a:pt x="154112" y="79604"/>
                  <a:pt x="126477" y="51185"/>
                  <a:pt x="91461" y="47462"/>
                </a:cubicBezTo>
                <a:lnTo>
                  <a:pt x="91461" y="36584"/>
                </a:lnTo>
                <a:lnTo>
                  <a:pt x="96687" y="36584"/>
                </a:lnTo>
                <a:cubicBezTo>
                  <a:pt x="101032" y="36584"/>
                  <a:pt x="104527" y="33089"/>
                  <a:pt x="104527" y="28745"/>
                </a:cubicBezTo>
                <a:cubicBezTo>
                  <a:pt x="104527" y="24400"/>
                  <a:pt x="101032" y="20905"/>
                  <a:pt x="96687" y="20905"/>
                </a:cubicBezTo>
                <a:lnTo>
                  <a:pt x="70556" y="20905"/>
                </a:lnTo>
                <a:close/>
                <a:moveTo>
                  <a:pt x="7840" y="130658"/>
                </a:moveTo>
                <a:cubicBezTo>
                  <a:pt x="3495" y="130658"/>
                  <a:pt x="0" y="134154"/>
                  <a:pt x="0" y="138498"/>
                </a:cubicBezTo>
                <a:cubicBezTo>
                  <a:pt x="0" y="142842"/>
                  <a:pt x="3495" y="146337"/>
                  <a:pt x="7840" y="146337"/>
                </a:cubicBezTo>
                <a:lnTo>
                  <a:pt x="159403" y="146337"/>
                </a:lnTo>
                <a:cubicBezTo>
                  <a:pt x="163748" y="146337"/>
                  <a:pt x="167243" y="142842"/>
                  <a:pt x="167243" y="138498"/>
                </a:cubicBezTo>
                <a:cubicBezTo>
                  <a:pt x="167243" y="134154"/>
                  <a:pt x="163748" y="130658"/>
                  <a:pt x="159403" y="130658"/>
                </a:cubicBezTo>
                <a:lnTo>
                  <a:pt x="7840" y="130658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6" name="Text 34"/>
          <p:cNvSpPr/>
          <p:nvPr/>
        </p:nvSpPr>
        <p:spPr>
          <a:xfrm>
            <a:off x="4499877" y="3846584"/>
            <a:ext cx="970008" cy="2341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17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Full-Service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3998148" y="4264691"/>
            <a:ext cx="3027095" cy="4348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4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Höhere Gebühr für Komplettbetreuung. Umfasst Fotografie, Marketing, Kundenservice.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3998148" y="4799868"/>
            <a:ext cx="2960198" cy="668971"/>
          </a:xfrm>
          <a:custGeom>
            <a:avLst/>
            <a:gdLst/>
            <a:ahLst/>
            <a:cxnLst/>
            <a:rect l="l" t="t" r="r" b="b"/>
            <a:pathLst>
              <a:path w="2960198" h="668971">
                <a:moveTo>
                  <a:pt x="33449" y="0"/>
                </a:moveTo>
                <a:lnTo>
                  <a:pt x="2926749" y="0"/>
                </a:lnTo>
                <a:cubicBezTo>
                  <a:pt x="2945222" y="0"/>
                  <a:pt x="2960198" y="14975"/>
                  <a:pt x="2960198" y="33449"/>
                </a:cubicBezTo>
                <a:lnTo>
                  <a:pt x="2960198" y="635523"/>
                </a:lnTo>
                <a:cubicBezTo>
                  <a:pt x="2960198" y="653996"/>
                  <a:pt x="2945222" y="668971"/>
                  <a:pt x="2926749" y="668971"/>
                </a:cubicBezTo>
                <a:lnTo>
                  <a:pt x="33449" y="668971"/>
                </a:lnTo>
                <a:cubicBezTo>
                  <a:pt x="14975" y="668971"/>
                  <a:pt x="0" y="653996"/>
                  <a:pt x="0" y="635523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9" name="Text 37"/>
          <p:cNvSpPr/>
          <p:nvPr/>
        </p:nvSpPr>
        <p:spPr>
          <a:xfrm>
            <a:off x="4098494" y="4900214"/>
            <a:ext cx="2818041" cy="167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2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Zusatzmarge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4098494" y="5100905"/>
            <a:ext cx="2859852" cy="2675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8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+5-10%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351210" y="5820049"/>
            <a:ext cx="6773333" cy="702420"/>
          </a:xfrm>
          <a:custGeom>
            <a:avLst/>
            <a:gdLst/>
            <a:ahLst/>
            <a:cxnLst/>
            <a:rect l="l" t="t" r="r" b="b"/>
            <a:pathLst>
              <a:path w="6773333" h="702420">
                <a:moveTo>
                  <a:pt x="33449" y="0"/>
                </a:moveTo>
                <a:lnTo>
                  <a:pt x="6706435" y="0"/>
                </a:lnTo>
                <a:cubicBezTo>
                  <a:pt x="6743382" y="0"/>
                  <a:pt x="6773333" y="29951"/>
                  <a:pt x="6773333" y="66898"/>
                </a:cubicBezTo>
                <a:lnTo>
                  <a:pt x="6773333" y="635521"/>
                </a:lnTo>
                <a:cubicBezTo>
                  <a:pt x="6773333" y="672468"/>
                  <a:pt x="6743382" y="702420"/>
                  <a:pt x="6706435" y="702420"/>
                </a:cubicBezTo>
                <a:lnTo>
                  <a:pt x="33449" y="702420"/>
                </a:lnTo>
                <a:cubicBezTo>
                  <a:pt x="14975" y="702420"/>
                  <a:pt x="0" y="687444"/>
                  <a:pt x="0" y="668971"/>
                </a:cubicBezTo>
                <a:lnTo>
                  <a:pt x="0" y="33449"/>
                </a:lnTo>
                <a:cubicBezTo>
                  <a:pt x="0" y="14988"/>
                  <a:pt x="14988" y="0"/>
                  <a:pt x="33449" y="0"/>
                </a:cubicBezTo>
                <a:close/>
              </a:path>
            </a:pathLst>
          </a:custGeom>
          <a:solidFill>
            <a:srgbClr val="D4A574">
              <a:alpha val="14902"/>
            </a:srgbClr>
          </a:solidFill>
          <a:ln/>
        </p:spPr>
      </p:sp>
      <p:sp>
        <p:nvSpPr>
          <p:cNvPr id="42" name="Shape 40"/>
          <p:cNvSpPr/>
          <p:nvPr/>
        </p:nvSpPr>
        <p:spPr>
          <a:xfrm>
            <a:off x="351210" y="5820049"/>
            <a:ext cx="33449" cy="702420"/>
          </a:xfrm>
          <a:custGeom>
            <a:avLst/>
            <a:gdLst/>
            <a:ahLst/>
            <a:cxnLst/>
            <a:rect l="l" t="t" r="r" b="b"/>
            <a:pathLst>
              <a:path w="33449" h="702420">
                <a:moveTo>
                  <a:pt x="33449" y="0"/>
                </a:moveTo>
                <a:lnTo>
                  <a:pt x="33449" y="0"/>
                </a:lnTo>
                <a:lnTo>
                  <a:pt x="33449" y="702420"/>
                </a:lnTo>
                <a:lnTo>
                  <a:pt x="33449" y="702420"/>
                </a:lnTo>
                <a:cubicBezTo>
                  <a:pt x="14975" y="702420"/>
                  <a:pt x="0" y="687444"/>
                  <a:pt x="0" y="668971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3" name="Text 41"/>
          <p:cNvSpPr/>
          <p:nvPr/>
        </p:nvSpPr>
        <p:spPr>
          <a:xfrm>
            <a:off x="501728" y="5953844"/>
            <a:ext cx="6555918" cy="4348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4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Wachstumspotenzial:</a:t>
            </a:r>
            <a:pPr>
              <a:lnSpc>
                <a:spcPct val="140000"/>
              </a:lnSpc>
            </a:pPr>
            <a:r>
              <a:rPr lang="en-US" sz="1054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Bei 500 aktiven Künstlern mit durchschnittlich €2.000 Monatsumsatz und 12% Take Rate erzielen wir </a:t>
            </a:r>
            <a:pPr>
              <a:lnSpc>
                <a:spcPct val="140000"/>
              </a:lnSpc>
            </a:pPr>
            <a:r>
              <a:rPr lang="en-US" sz="1054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€1.2M jährlichen Umsatz</a:t>
            </a:r>
            <a:pPr>
              <a:lnSpc>
                <a:spcPct val="140000"/>
              </a:lnSpc>
            </a:pPr>
            <a:r>
              <a:rPr lang="en-US" sz="1054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.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7327456" y="1371391"/>
            <a:ext cx="4532280" cy="3344856"/>
          </a:xfrm>
          <a:custGeom>
            <a:avLst/>
            <a:gdLst/>
            <a:ahLst/>
            <a:cxnLst/>
            <a:rect l="l" t="t" r="r" b="b"/>
            <a:pathLst>
              <a:path w="4532280" h="3344856">
                <a:moveTo>
                  <a:pt x="66897" y="0"/>
                </a:moveTo>
                <a:lnTo>
                  <a:pt x="4465383" y="0"/>
                </a:lnTo>
                <a:cubicBezTo>
                  <a:pt x="4502329" y="0"/>
                  <a:pt x="4532280" y="29951"/>
                  <a:pt x="4532280" y="66897"/>
                </a:cubicBezTo>
                <a:lnTo>
                  <a:pt x="4532280" y="3277959"/>
                </a:lnTo>
                <a:cubicBezTo>
                  <a:pt x="4532280" y="3314905"/>
                  <a:pt x="4502329" y="3344856"/>
                  <a:pt x="4465383" y="3344856"/>
                </a:cubicBezTo>
                <a:lnTo>
                  <a:pt x="66897" y="3344856"/>
                </a:lnTo>
                <a:cubicBezTo>
                  <a:pt x="29951" y="3344856"/>
                  <a:pt x="0" y="3314905"/>
                  <a:pt x="0" y="3277959"/>
                </a:cubicBezTo>
                <a:lnTo>
                  <a:pt x="0" y="66897"/>
                </a:lnTo>
                <a:cubicBezTo>
                  <a:pt x="0" y="29976"/>
                  <a:pt x="29976" y="0"/>
                  <a:pt x="66897" y="0"/>
                </a:cubicBezTo>
                <a:close/>
              </a:path>
            </a:pathLst>
          </a:custGeom>
          <a:solidFill>
            <a:srgbClr val="1E3A5F"/>
          </a:solidFill>
          <a:ln/>
          <a:effectLst>
            <a:outerShdw sx="100000" sy="100000" kx="0" ky="0" algn="bl" rotWithShape="0" blurRad="50173" dist="33449" dir="5400000">
              <a:srgbClr val="000000">
                <a:alpha val="10196"/>
              </a:srgbClr>
            </a:outerShdw>
          </a:effectLst>
        </p:spPr>
      </p:sp>
      <p:sp>
        <p:nvSpPr>
          <p:cNvPr id="45" name="Shape 43"/>
          <p:cNvSpPr/>
          <p:nvPr/>
        </p:nvSpPr>
        <p:spPr>
          <a:xfrm>
            <a:off x="7545917" y="1580444"/>
            <a:ext cx="282222" cy="250864"/>
          </a:xfrm>
          <a:custGeom>
            <a:avLst/>
            <a:gdLst/>
            <a:ahLst/>
            <a:cxnLst/>
            <a:rect l="l" t="t" r="r" b="b"/>
            <a:pathLst>
              <a:path w="282222" h="250864">
                <a:moveTo>
                  <a:pt x="251060" y="117593"/>
                </a:moveTo>
                <a:lnTo>
                  <a:pt x="164826" y="117593"/>
                </a:lnTo>
                <a:cubicBezTo>
                  <a:pt x="156153" y="117593"/>
                  <a:pt x="149147" y="110586"/>
                  <a:pt x="149147" y="101914"/>
                </a:cubicBezTo>
                <a:lnTo>
                  <a:pt x="149147" y="15679"/>
                </a:lnTo>
                <a:cubicBezTo>
                  <a:pt x="149147" y="7007"/>
                  <a:pt x="156202" y="-98"/>
                  <a:pt x="164777" y="1029"/>
                </a:cubicBezTo>
                <a:cubicBezTo>
                  <a:pt x="217203" y="7986"/>
                  <a:pt x="258753" y="49536"/>
                  <a:pt x="265710" y="101963"/>
                </a:cubicBezTo>
                <a:cubicBezTo>
                  <a:pt x="266837" y="110537"/>
                  <a:pt x="259733" y="117593"/>
                  <a:pt x="251060" y="117593"/>
                </a:cubicBezTo>
                <a:close/>
                <a:moveTo>
                  <a:pt x="109067" y="18227"/>
                </a:moveTo>
                <a:cubicBezTo>
                  <a:pt x="117936" y="16365"/>
                  <a:pt x="125628" y="23617"/>
                  <a:pt x="125628" y="32681"/>
                </a:cubicBezTo>
                <a:lnTo>
                  <a:pt x="125628" y="129352"/>
                </a:lnTo>
                <a:cubicBezTo>
                  <a:pt x="125628" y="132096"/>
                  <a:pt x="126608" y="134742"/>
                  <a:pt x="128323" y="136848"/>
                </a:cubicBezTo>
                <a:lnTo>
                  <a:pt x="193048" y="214949"/>
                </a:lnTo>
                <a:cubicBezTo>
                  <a:pt x="198780" y="221858"/>
                  <a:pt x="197556" y="232294"/>
                  <a:pt x="189667" y="236557"/>
                </a:cubicBezTo>
                <a:cubicBezTo>
                  <a:pt x="172959" y="245671"/>
                  <a:pt x="153801" y="250864"/>
                  <a:pt x="133468" y="250864"/>
                </a:cubicBezTo>
                <a:cubicBezTo>
                  <a:pt x="68547" y="250864"/>
                  <a:pt x="15875" y="198193"/>
                  <a:pt x="15875" y="133272"/>
                </a:cubicBezTo>
                <a:cubicBezTo>
                  <a:pt x="15875" y="76680"/>
                  <a:pt x="55807" y="29447"/>
                  <a:pt x="109067" y="18227"/>
                </a:cubicBezTo>
                <a:close/>
                <a:moveTo>
                  <a:pt x="234107" y="141111"/>
                </a:moveTo>
                <a:lnTo>
                  <a:pt x="265465" y="141111"/>
                </a:lnTo>
                <a:cubicBezTo>
                  <a:pt x="274530" y="141111"/>
                  <a:pt x="281781" y="148804"/>
                  <a:pt x="279919" y="157672"/>
                </a:cubicBezTo>
                <a:cubicBezTo>
                  <a:pt x="274922" y="181387"/>
                  <a:pt x="262770" y="202455"/>
                  <a:pt x="245818" y="218526"/>
                </a:cubicBezTo>
                <a:cubicBezTo>
                  <a:pt x="239791" y="224259"/>
                  <a:pt x="230334" y="223034"/>
                  <a:pt x="225043" y="216615"/>
                </a:cubicBezTo>
                <a:lnTo>
                  <a:pt x="183689" y="166785"/>
                </a:lnTo>
                <a:cubicBezTo>
                  <a:pt x="175213" y="156545"/>
                  <a:pt x="182514" y="141111"/>
                  <a:pt x="195743" y="141111"/>
                </a:cubicBezTo>
                <a:lnTo>
                  <a:pt x="234058" y="141111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6" name="Text 44"/>
          <p:cNvSpPr/>
          <p:nvPr/>
        </p:nvSpPr>
        <p:spPr>
          <a:xfrm>
            <a:off x="7845908" y="1572082"/>
            <a:ext cx="3913481" cy="2675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8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Revenue Mix Ziel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7528147" y="2052905"/>
            <a:ext cx="1020181" cy="2341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5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Transaktionen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11247601" y="2036181"/>
            <a:ext cx="510091" cy="2675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8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60%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7528147" y="2370667"/>
            <a:ext cx="4130897" cy="100346"/>
          </a:xfrm>
          <a:custGeom>
            <a:avLst/>
            <a:gdLst/>
            <a:ahLst/>
            <a:cxnLst/>
            <a:rect l="l" t="t" r="r" b="b"/>
            <a:pathLst>
              <a:path w="4130897" h="100346">
                <a:moveTo>
                  <a:pt x="50173" y="0"/>
                </a:moveTo>
                <a:lnTo>
                  <a:pt x="4080724" y="0"/>
                </a:lnTo>
                <a:cubicBezTo>
                  <a:pt x="4108434" y="0"/>
                  <a:pt x="4130897" y="22463"/>
                  <a:pt x="4130897" y="50173"/>
                </a:cubicBezTo>
                <a:lnTo>
                  <a:pt x="4130897" y="50173"/>
                </a:lnTo>
                <a:cubicBezTo>
                  <a:pt x="4130897" y="77883"/>
                  <a:pt x="4108434" y="100346"/>
                  <a:pt x="4080724" y="100346"/>
                </a:cubicBezTo>
                <a:lnTo>
                  <a:pt x="50173" y="100346"/>
                </a:lnTo>
                <a:cubicBezTo>
                  <a:pt x="22482" y="100346"/>
                  <a:pt x="0" y="77864"/>
                  <a:pt x="0" y="50173"/>
                </a:cubicBezTo>
                <a:lnTo>
                  <a:pt x="0" y="50173"/>
                </a:lnTo>
                <a:cubicBezTo>
                  <a:pt x="0" y="22482"/>
                  <a:pt x="22482" y="0"/>
                  <a:pt x="50173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0" name="Shape 48"/>
          <p:cNvSpPr/>
          <p:nvPr/>
        </p:nvSpPr>
        <p:spPr>
          <a:xfrm>
            <a:off x="7528147" y="2370667"/>
            <a:ext cx="2475193" cy="100346"/>
          </a:xfrm>
          <a:custGeom>
            <a:avLst/>
            <a:gdLst/>
            <a:ahLst/>
            <a:cxnLst/>
            <a:rect l="l" t="t" r="r" b="b"/>
            <a:pathLst>
              <a:path w="2475193" h="100346">
                <a:moveTo>
                  <a:pt x="50173" y="0"/>
                </a:moveTo>
                <a:lnTo>
                  <a:pt x="2425021" y="0"/>
                </a:lnTo>
                <a:cubicBezTo>
                  <a:pt x="2452730" y="0"/>
                  <a:pt x="2475193" y="22463"/>
                  <a:pt x="2475193" y="50173"/>
                </a:cubicBezTo>
                <a:lnTo>
                  <a:pt x="2475193" y="50173"/>
                </a:lnTo>
                <a:cubicBezTo>
                  <a:pt x="2475193" y="77883"/>
                  <a:pt x="2452730" y="100346"/>
                  <a:pt x="2425021" y="100346"/>
                </a:cubicBezTo>
                <a:lnTo>
                  <a:pt x="50173" y="100346"/>
                </a:lnTo>
                <a:cubicBezTo>
                  <a:pt x="22482" y="100346"/>
                  <a:pt x="0" y="77864"/>
                  <a:pt x="0" y="50173"/>
                </a:cubicBezTo>
                <a:lnTo>
                  <a:pt x="0" y="50173"/>
                </a:lnTo>
                <a:cubicBezTo>
                  <a:pt x="0" y="22482"/>
                  <a:pt x="22482" y="0"/>
                  <a:pt x="50173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1" name="Text 49"/>
          <p:cNvSpPr/>
          <p:nvPr/>
        </p:nvSpPr>
        <p:spPr>
          <a:xfrm>
            <a:off x="7528147" y="2713514"/>
            <a:ext cx="869663" cy="2341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5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Full-Service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11250998" y="2696790"/>
            <a:ext cx="501728" cy="2675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8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20%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7528147" y="3031276"/>
            <a:ext cx="4130897" cy="100346"/>
          </a:xfrm>
          <a:custGeom>
            <a:avLst/>
            <a:gdLst/>
            <a:ahLst/>
            <a:cxnLst/>
            <a:rect l="l" t="t" r="r" b="b"/>
            <a:pathLst>
              <a:path w="4130897" h="100346">
                <a:moveTo>
                  <a:pt x="50173" y="0"/>
                </a:moveTo>
                <a:lnTo>
                  <a:pt x="4080724" y="0"/>
                </a:lnTo>
                <a:cubicBezTo>
                  <a:pt x="4108434" y="0"/>
                  <a:pt x="4130897" y="22463"/>
                  <a:pt x="4130897" y="50173"/>
                </a:cubicBezTo>
                <a:lnTo>
                  <a:pt x="4130897" y="50173"/>
                </a:lnTo>
                <a:cubicBezTo>
                  <a:pt x="4130897" y="77883"/>
                  <a:pt x="4108434" y="100346"/>
                  <a:pt x="4080724" y="100346"/>
                </a:cubicBezTo>
                <a:lnTo>
                  <a:pt x="50173" y="100346"/>
                </a:lnTo>
                <a:cubicBezTo>
                  <a:pt x="22482" y="100346"/>
                  <a:pt x="0" y="77864"/>
                  <a:pt x="0" y="50173"/>
                </a:cubicBezTo>
                <a:lnTo>
                  <a:pt x="0" y="50173"/>
                </a:lnTo>
                <a:cubicBezTo>
                  <a:pt x="0" y="22482"/>
                  <a:pt x="22482" y="0"/>
                  <a:pt x="50173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4" name="Shape 52"/>
          <p:cNvSpPr/>
          <p:nvPr/>
        </p:nvSpPr>
        <p:spPr>
          <a:xfrm>
            <a:off x="7528147" y="3031276"/>
            <a:ext cx="827852" cy="100346"/>
          </a:xfrm>
          <a:custGeom>
            <a:avLst/>
            <a:gdLst/>
            <a:ahLst/>
            <a:cxnLst/>
            <a:rect l="l" t="t" r="r" b="b"/>
            <a:pathLst>
              <a:path w="827852" h="100346">
                <a:moveTo>
                  <a:pt x="50173" y="0"/>
                </a:moveTo>
                <a:lnTo>
                  <a:pt x="777679" y="0"/>
                </a:lnTo>
                <a:cubicBezTo>
                  <a:pt x="805389" y="0"/>
                  <a:pt x="827852" y="22463"/>
                  <a:pt x="827852" y="50173"/>
                </a:cubicBezTo>
                <a:lnTo>
                  <a:pt x="827852" y="50173"/>
                </a:lnTo>
                <a:cubicBezTo>
                  <a:pt x="827852" y="77883"/>
                  <a:pt x="805389" y="100346"/>
                  <a:pt x="777679" y="100346"/>
                </a:cubicBezTo>
                <a:lnTo>
                  <a:pt x="50173" y="100346"/>
                </a:lnTo>
                <a:cubicBezTo>
                  <a:pt x="22482" y="100346"/>
                  <a:pt x="0" y="77864"/>
                  <a:pt x="0" y="50173"/>
                </a:cubicBezTo>
                <a:lnTo>
                  <a:pt x="0" y="50173"/>
                </a:lnTo>
                <a:cubicBezTo>
                  <a:pt x="0" y="22482"/>
                  <a:pt x="22482" y="0"/>
                  <a:pt x="50173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55" name="Text 53"/>
          <p:cNvSpPr/>
          <p:nvPr/>
        </p:nvSpPr>
        <p:spPr>
          <a:xfrm>
            <a:off x="7528147" y="3374123"/>
            <a:ext cx="677333" cy="2341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5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Premium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11298819" y="3357399"/>
            <a:ext cx="459918" cy="2675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8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12%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7528147" y="3691885"/>
            <a:ext cx="4130897" cy="100346"/>
          </a:xfrm>
          <a:custGeom>
            <a:avLst/>
            <a:gdLst/>
            <a:ahLst/>
            <a:cxnLst/>
            <a:rect l="l" t="t" r="r" b="b"/>
            <a:pathLst>
              <a:path w="4130897" h="100346">
                <a:moveTo>
                  <a:pt x="50173" y="0"/>
                </a:moveTo>
                <a:lnTo>
                  <a:pt x="4080724" y="0"/>
                </a:lnTo>
                <a:cubicBezTo>
                  <a:pt x="4108434" y="0"/>
                  <a:pt x="4130897" y="22463"/>
                  <a:pt x="4130897" y="50173"/>
                </a:cubicBezTo>
                <a:lnTo>
                  <a:pt x="4130897" y="50173"/>
                </a:lnTo>
                <a:cubicBezTo>
                  <a:pt x="4130897" y="77883"/>
                  <a:pt x="4108434" y="100346"/>
                  <a:pt x="4080724" y="100346"/>
                </a:cubicBezTo>
                <a:lnTo>
                  <a:pt x="50173" y="100346"/>
                </a:lnTo>
                <a:cubicBezTo>
                  <a:pt x="22482" y="100346"/>
                  <a:pt x="0" y="77864"/>
                  <a:pt x="0" y="50173"/>
                </a:cubicBezTo>
                <a:lnTo>
                  <a:pt x="0" y="50173"/>
                </a:lnTo>
                <a:cubicBezTo>
                  <a:pt x="0" y="22482"/>
                  <a:pt x="22482" y="0"/>
                  <a:pt x="50173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8" name="Shape 56"/>
          <p:cNvSpPr/>
          <p:nvPr/>
        </p:nvSpPr>
        <p:spPr>
          <a:xfrm>
            <a:off x="7528147" y="3691885"/>
            <a:ext cx="493366" cy="100346"/>
          </a:xfrm>
          <a:custGeom>
            <a:avLst/>
            <a:gdLst/>
            <a:ahLst/>
            <a:cxnLst/>
            <a:rect l="l" t="t" r="r" b="b"/>
            <a:pathLst>
              <a:path w="493366" h="100346">
                <a:moveTo>
                  <a:pt x="50173" y="0"/>
                </a:moveTo>
                <a:lnTo>
                  <a:pt x="443193" y="0"/>
                </a:lnTo>
                <a:cubicBezTo>
                  <a:pt x="470903" y="0"/>
                  <a:pt x="493366" y="22463"/>
                  <a:pt x="493366" y="50173"/>
                </a:cubicBezTo>
                <a:lnTo>
                  <a:pt x="493366" y="50173"/>
                </a:lnTo>
                <a:cubicBezTo>
                  <a:pt x="493366" y="77883"/>
                  <a:pt x="470903" y="100346"/>
                  <a:pt x="443193" y="100346"/>
                </a:cubicBezTo>
                <a:lnTo>
                  <a:pt x="50173" y="100346"/>
                </a:lnTo>
                <a:cubicBezTo>
                  <a:pt x="22482" y="100346"/>
                  <a:pt x="0" y="77864"/>
                  <a:pt x="0" y="50173"/>
                </a:cubicBezTo>
                <a:lnTo>
                  <a:pt x="0" y="50173"/>
                </a:lnTo>
                <a:cubicBezTo>
                  <a:pt x="0" y="22482"/>
                  <a:pt x="22482" y="0"/>
                  <a:pt x="50173" y="0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/>
        </p:spPr>
      </p:sp>
      <p:sp>
        <p:nvSpPr>
          <p:cNvPr id="59" name="Text 57"/>
          <p:cNvSpPr/>
          <p:nvPr/>
        </p:nvSpPr>
        <p:spPr>
          <a:xfrm>
            <a:off x="7528147" y="4034733"/>
            <a:ext cx="602074" cy="2341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5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Listings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11372380" y="4018008"/>
            <a:ext cx="384658" cy="2675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8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8%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7528147" y="4352494"/>
            <a:ext cx="4130897" cy="100346"/>
          </a:xfrm>
          <a:custGeom>
            <a:avLst/>
            <a:gdLst/>
            <a:ahLst/>
            <a:cxnLst/>
            <a:rect l="l" t="t" r="r" b="b"/>
            <a:pathLst>
              <a:path w="4130897" h="100346">
                <a:moveTo>
                  <a:pt x="50173" y="0"/>
                </a:moveTo>
                <a:lnTo>
                  <a:pt x="4080724" y="0"/>
                </a:lnTo>
                <a:cubicBezTo>
                  <a:pt x="4108434" y="0"/>
                  <a:pt x="4130897" y="22463"/>
                  <a:pt x="4130897" y="50173"/>
                </a:cubicBezTo>
                <a:lnTo>
                  <a:pt x="4130897" y="50173"/>
                </a:lnTo>
                <a:cubicBezTo>
                  <a:pt x="4130897" y="77883"/>
                  <a:pt x="4108434" y="100346"/>
                  <a:pt x="4080724" y="100346"/>
                </a:cubicBezTo>
                <a:lnTo>
                  <a:pt x="50173" y="100346"/>
                </a:lnTo>
                <a:cubicBezTo>
                  <a:pt x="22482" y="100346"/>
                  <a:pt x="0" y="77864"/>
                  <a:pt x="0" y="50173"/>
                </a:cubicBezTo>
                <a:lnTo>
                  <a:pt x="0" y="50173"/>
                </a:lnTo>
                <a:cubicBezTo>
                  <a:pt x="0" y="22482"/>
                  <a:pt x="22482" y="0"/>
                  <a:pt x="50173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62" name="Shape 60"/>
          <p:cNvSpPr/>
          <p:nvPr/>
        </p:nvSpPr>
        <p:spPr>
          <a:xfrm>
            <a:off x="7528147" y="4352494"/>
            <a:ext cx="326123" cy="100346"/>
          </a:xfrm>
          <a:custGeom>
            <a:avLst/>
            <a:gdLst/>
            <a:ahLst/>
            <a:cxnLst/>
            <a:rect l="l" t="t" r="r" b="b"/>
            <a:pathLst>
              <a:path w="326123" h="100346">
                <a:moveTo>
                  <a:pt x="50173" y="0"/>
                </a:moveTo>
                <a:lnTo>
                  <a:pt x="275951" y="0"/>
                </a:lnTo>
                <a:cubicBezTo>
                  <a:pt x="303660" y="0"/>
                  <a:pt x="326123" y="22463"/>
                  <a:pt x="326123" y="50173"/>
                </a:cubicBezTo>
                <a:lnTo>
                  <a:pt x="326123" y="50173"/>
                </a:lnTo>
                <a:cubicBezTo>
                  <a:pt x="326123" y="77883"/>
                  <a:pt x="303660" y="100346"/>
                  <a:pt x="275951" y="100346"/>
                </a:cubicBezTo>
                <a:lnTo>
                  <a:pt x="50173" y="100346"/>
                </a:lnTo>
                <a:cubicBezTo>
                  <a:pt x="22482" y="100346"/>
                  <a:pt x="0" y="77864"/>
                  <a:pt x="0" y="50173"/>
                </a:cubicBezTo>
                <a:lnTo>
                  <a:pt x="0" y="50173"/>
                </a:lnTo>
                <a:cubicBezTo>
                  <a:pt x="0" y="22482"/>
                  <a:pt x="22482" y="0"/>
                  <a:pt x="50173" y="0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/>
        </p:spPr>
      </p:sp>
      <p:sp>
        <p:nvSpPr>
          <p:cNvPr id="63" name="Shape 61"/>
          <p:cNvSpPr/>
          <p:nvPr/>
        </p:nvSpPr>
        <p:spPr>
          <a:xfrm>
            <a:off x="7327456" y="4850041"/>
            <a:ext cx="4532280" cy="1672428"/>
          </a:xfrm>
          <a:custGeom>
            <a:avLst/>
            <a:gdLst/>
            <a:ahLst/>
            <a:cxnLst/>
            <a:rect l="l" t="t" r="r" b="b"/>
            <a:pathLst>
              <a:path w="4532280" h="1672428">
                <a:moveTo>
                  <a:pt x="66897" y="0"/>
                </a:moveTo>
                <a:lnTo>
                  <a:pt x="4465383" y="0"/>
                </a:lnTo>
                <a:cubicBezTo>
                  <a:pt x="4502329" y="0"/>
                  <a:pt x="4532280" y="29951"/>
                  <a:pt x="4532280" y="66897"/>
                </a:cubicBezTo>
                <a:lnTo>
                  <a:pt x="4532280" y="1605531"/>
                </a:lnTo>
                <a:cubicBezTo>
                  <a:pt x="4532280" y="1642477"/>
                  <a:pt x="4502329" y="1672428"/>
                  <a:pt x="4465383" y="1672428"/>
                </a:cubicBezTo>
                <a:lnTo>
                  <a:pt x="66897" y="1672428"/>
                </a:lnTo>
                <a:cubicBezTo>
                  <a:pt x="29951" y="1672428"/>
                  <a:pt x="0" y="1642477"/>
                  <a:pt x="0" y="1605531"/>
                </a:cubicBezTo>
                <a:lnTo>
                  <a:pt x="0" y="66897"/>
                </a:lnTo>
                <a:cubicBezTo>
                  <a:pt x="0" y="29976"/>
                  <a:pt x="29976" y="0"/>
                  <a:pt x="6689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5086" dist="8362" dir="5400000">
              <a:srgbClr val="000000">
                <a:alpha val="10196"/>
              </a:srgbClr>
            </a:outerShdw>
          </a:effectLst>
        </p:spPr>
      </p:sp>
      <p:sp>
        <p:nvSpPr>
          <p:cNvPr id="64" name="Shape 62"/>
          <p:cNvSpPr/>
          <p:nvPr/>
        </p:nvSpPr>
        <p:spPr>
          <a:xfrm>
            <a:off x="7506197" y="5059095"/>
            <a:ext cx="169333" cy="150519"/>
          </a:xfrm>
          <a:custGeom>
            <a:avLst/>
            <a:gdLst/>
            <a:ahLst/>
            <a:cxnLst/>
            <a:rect l="l" t="t" r="r" b="b"/>
            <a:pathLst>
              <a:path w="169333" h="150519">
                <a:moveTo>
                  <a:pt x="79052" y="25047"/>
                </a:moveTo>
                <a:lnTo>
                  <a:pt x="44773" y="63147"/>
                </a:lnTo>
                <a:cubicBezTo>
                  <a:pt x="43421" y="64647"/>
                  <a:pt x="43480" y="66969"/>
                  <a:pt x="44920" y="68409"/>
                </a:cubicBezTo>
                <a:cubicBezTo>
                  <a:pt x="53887" y="77376"/>
                  <a:pt x="68439" y="77376"/>
                  <a:pt x="77405" y="68409"/>
                </a:cubicBezTo>
                <a:lnTo>
                  <a:pt x="86754" y="59061"/>
                </a:lnTo>
                <a:cubicBezTo>
                  <a:pt x="87989" y="57826"/>
                  <a:pt x="89547" y="57150"/>
                  <a:pt x="91134" y="57032"/>
                </a:cubicBezTo>
                <a:cubicBezTo>
                  <a:pt x="93133" y="56856"/>
                  <a:pt x="95191" y="57532"/>
                  <a:pt x="96720" y="59061"/>
                </a:cubicBezTo>
                <a:lnTo>
                  <a:pt x="148637" y="110537"/>
                </a:lnTo>
                <a:lnTo>
                  <a:pt x="169333" y="94074"/>
                </a:lnTo>
                <a:lnTo>
                  <a:pt x="169333" y="9407"/>
                </a:lnTo>
                <a:lnTo>
                  <a:pt x="136407" y="28222"/>
                </a:lnTo>
                <a:lnTo>
                  <a:pt x="129411" y="23548"/>
                </a:lnTo>
                <a:cubicBezTo>
                  <a:pt x="124766" y="20461"/>
                  <a:pt x="119327" y="18815"/>
                  <a:pt x="113741" y="18815"/>
                </a:cubicBezTo>
                <a:lnTo>
                  <a:pt x="93045" y="18815"/>
                </a:lnTo>
                <a:cubicBezTo>
                  <a:pt x="92722" y="18815"/>
                  <a:pt x="92369" y="18815"/>
                  <a:pt x="92046" y="18844"/>
                </a:cubicBezTo>
                <a:cubicBezTo>
                  <a:pt x="87077" y="19109"/>
                  <a:pt x="82403" y="21343"/>
                  <a:pt x="79052" y="25047"/>
                </a:cubicBezTo>
                <a:close/>
                <a:moveTo>
                  <a:pt x="34278" y="53710"/>
                </a:moveTo>
                <a:lnTo>
                  <a:pt x="65675" y="18815"/>
                </a:lnTo>
                <a:lnTo>
                  <a:pt x="54034" y="18815"/>
                </a:lnTo>
                <a:cubicBezTo>
                  <a:pt x="46537" y="18815"/>
                  <a:pt x="39364" y="21784"/>
                  <a:pt x="34072" y="27076"/>
                </a:cubicBezTo>
                <a:lnTo>
                  <a:pt x="32926" y="28222"/>
                </a:lnTo>
                <a:lnTo>
                  <a:pt x="0" y="9407"/>
                </a:lnTo>
                <a:lnTo>
                  <a:pt x="0" y="94074"/>
                </a:lnTo>
                <a:lnTo>
                  <a:pt x="45979" y="132380"/>
                </a:lnTo>
                <a:cubicBezTo>
                  <a:pt x="52740" y="138024"/>
                  <a:pt x="61266" y="141111"/>
                  <a:pt x="70056" y="141111"/>
                </a:cubicBezTo>
                <a:lnTo>
                  <a:pt x="74671" y="141111"/>
                </a:lnTo>
                <a:lnTo>
                  <a:pt x="72613" y="139053"/>
                </a:lnTo>
                <a:cubicBezTo>
                  <a:pt x="69850" y="136290"/>
                  <a:pt x="69850" y="131821"/>
                  <a:pt x="72613" y="129087"/>
                </a:cubicBezTo>
                <a:cubicBezTo>
                  <a:pt x="75377" y="126353"/>
                  <a:pt x="79845" y="126324"/>
                  <a:pt x="82579" y="129087"/>
                </a:cubicBezTo>
                <a:lnTo>
                  <a:pt x="94633" y="141141"/>
                </a:lnTo>
                <a:lnTo>
                  <a:pt x="97278" y="141141"/>
                </a:lnTo>
                <a:cubicBezTo>
                  <a:pt x="102894" y="141141"/>
                  <a:pt x="108391" y="139876"/>
                  <a:pt x="113389" y="137525"/>
                </a:cubicBezTo>
                <a:lnTo>
                  <a:pt x="105539" y="129646"/>
                </a:lnTo>
                <a:cubicBezTo>
                  <a:pt x="102776" y="126882"/>
                  <a:pt x="102776" y="122414"/>
                  <a:pt x="105539" y="119680"/>
                </a:cubicBezTo>
                <a:cubicBezTo>
                  <a:pt x="108303" y="116946"/>
                  <a:pt x="112771" y="116916"/>
                  <a:pt x="115505" y="119680"/>
                </a:cubicBezTo>
                <a:lnTo>
                  <a:pt x="124913" y="129087"/>
                </a:lnTo>
                <a:lnTo>
                  <a:pt x="130057" y="123943"/>
                </a:lnTo>
                <a:cubicBezTo>
                  <a:pt x="132674" y="121326"/>
                  <a:pt x="133438" y="117534"/>
                  <a:pt x="132292" y="114212"/>
                </a:cubicBezTo>
                <a:lnTo>
                  <a:pt x="91752" y="73995"/>
                </a:lnTo>
                <a:lnTo>
                  <a:pt x="87371" y="78375"/>
                </a:lnTo>
                <a:cubicBezTo>
                  <a:pt x="72878" y="92869"/>
                  <a:pt x="49418" y="92869"/>
                  <a:pt x="34925" y="78375"/>
                </a:cubicBezTo>
                <a:cubicBezTo>
                  <a:pt x="28163" y="71614"/>
                  <a:pt x="27899" y="60766"/>
                  <a:pt x="34278" y="53681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65" name="Text 63"/>
          <p:cNvSpPr/>
          <p:nvPr/>
        </p:nvSpPr>
        <p:spPr>
          <a:xfrm>
            <a:off x="7687028" y="5017284"/>
            <a:ext cx="4080724" cy="2341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5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Partnerschaftspotenzial</a:t>
            </a:r>
            <a:endParaRPr lang="en-US" sz="1600" dirty="0"/>
          </a:p>
        </p:txBody>
      </p:sp>
      <p:sp>
        <p:nvSpPr>
          <p:cNvPr id="66" name="Shape 64"/>
          <p:cNvSpPr/>
          <p:nvPr/>
        </p:nvSpPr>
        <p:spPr>
          <a:xfrm>
            <a:off x="7533373" y="5385218"/>
            <a:ext cx="73169" cy="117070"/>
          </a:xfrm>
          <a:custGeom>
            <a:avLst/>
            <a:gdLst/>
            <a:ahLst/>
            <a:cxnLst/>
            <a:rect l="l" t="t" r="r" b="b"/>
            <a:pathLst>
              <a:path w="73169" h="117070">
                <a:moveTo>
                  <a:pt x="71134" y="53367"/>
                </a:moveTo>
                <a:cubicBezTo>
                  <a:pt x="73992" y="56226"/>
                  <a:pt x="73992" y="60867"/>
                  <a:pt x="71134" y="63725"/>
                </a:cubicBezTo>
                <a:lnTo>
                  <a:pt x="27232" y="107627"/>
                </a:lnTo>
                <a:cubicBezTo>
                  <a:pt x="24374" y="110485"/>
                  <a:pt x="19733" y="110485"/>
                  <a:pt x="16875" y="107627"/>
                </a:cubicBezTo>
                <a:cubicBezTo>
                  <a:pt x="14016" y="104768"/>
                  <a:pt x="14016" y="100127"/>
                  <a:pt x="16875" y="97269"/>
                </a:cubicBezTo>
                <a:lnTo>
                  <a:pt x="55608" y="58535"/>
                </a:lnTo>
                <a:lnTo>
                  <a:pt x="16897" y="19801"/>
                </a:lnTo>
                <a:cubicBezTo>
                  <a:pt x="14039" y="16943"/>
                  <a:pt x="14039" y="12301"/>
                  <a:pt x="16897" y="9443"/>
                </a:cubicBezTo>
                <a:cubicBezTo>
                  <a:pt x="19756" y="6585"/>
                  <a:pt x="24397" y="6585"/>
                  <a:pt x="27255" y="9443"/>
                </a:cubicBezTo>
                <a:lnTo>
                  <a:pt x="71157" y="53345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67" name="Text 65"/>
          <p:cNvSpPr/>
          <p:nvPr/>
        </p:nvSpPr>
        <p:spPr>
          <a:xfrm>
            <a:off x="7707933" y="5351770"/>
            <a:ext cx="1873119" cy="200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4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Versanddienstleister (Rabatte)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7533373" y="5652807"/>
            <a:ext cx="73169" cy="117070"/>
          </a:xfrm>
          <a:custGeom>
            <a:avLst/>
            <a:gdLst/>
            <a:ahLst/>
            <a:cxnLst/>
            <a:rect l="l" t="t" r="r" b="b"/>
            <a:pathLst>
              <a:path w="73169" h="117070">
                <a:moveTo>
                  <a:pt x="71134" y="53367"/>
                </a:moveTo>
                <a:cubicBezTo>
                  <a:pt x="73992" y="56226"/>
                  <a:pt x="73992" y="60867"/>
                  <a:pt x="71134" y="63725"/>
                </a:cubicBezTo>
                <a:lnTo>
                  <a:pt x="27232" y="107627"/>
                </a:lnTo>
                <a:cubicBezTo>
                  <a:pt x="24374" y="110485"/>
                  <a:pt x="19733" y="110485"/>
                  <a:pt x="16875" y="107627"/>
                </a:cubicBezTo>
                <a:cubicBezTo>
                  <a:pt x="14016" y="104768"/>
                  <a:pt x="14016" y="100127"/>
                  <a:pt x="16875" y="97269"/>
                </a:cubicBezTo>
                <a:lnTo>
                  <a:pt x="55608" y="58535"/>
                </a:lnTo>
                <a:lnTo>
                  <a:pt x="16897" y="19801"/>
                </a:lnTo>
                <a:cubicBezTo>
                  <a:pt x="14039" y="16943"/>
                  <a:pt x="14039" y="12301"/>
                  <a:pt x="16897" y="9443"/>
                </a:cubicBezTo>
                <a:cubicBezTo>
                  <a:pt x="19756" y="6585"/>
                  <a:pt x="24397" y="6585"/>
                  <a:pt x="27255" y="9443"/>
                </a:cubicBezTo>
                <a:lnTo>
                  <a:pt x="71157" y="53345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69" name="Text 67"/>
          <p:cNvSpPr/>
          <p:nvPr/>
        </p:nvSpPr>
        <p:spPr>
          <a:xfrm>
            <a:off x="7707933" y="5619358"/>
            <a:ext cx="1873119" cy="200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4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Material-Lieferanten (Affiliate)</a:t>
            </a:r>
            <a:endParaRPr lang="en-US" sz="1600" dirty="0"/>
          </a:p>
        </p:txBody>
      </p:sp>
      <p:sp>
        <p:nvSpPr>
          <p:cNvPr id="70" name="Shape 68"/>
          <p:cNvSpPr/>
          <p:nvPr/>
        </p:nvSpPr>
        <p:spPr>
          <a:xfrm>
            <a:off x="7533373" y="5920395"/>
            <a:ext cx="73169" cy="117070"/>
          </a:xfrm>
          <a:custGeom>
            <a:avLst/>
            <a:gdLst/>
            <a:ahLst/>
            <a:cxnLst/>
            <a:rect l="l" t="t" r="r" b="b"/>
            <a:pathLst>
              <a:path w="73169" h="117070">
                <a:moveTo>
                  <a:pt x="71134" y="53367"/>
                </a:moveTo>
                <a:cubicBezTo>
                  <a:pt x="73992" y="56226"/>
                  <a:pt x="73992" y="60867"/>
                  <a:pt x="71134" y="63725"/>
                </a:cubicBezTo>
                <a:lnTo>
                  <a:pt x="27232" y="107627"/>
                </a:lnTo>
                <a:cubicBezTo>
                  <a:pt x="24374" y="110485"/>
                  <a:pt x="19733" y="110485"/>
                  <a:pt x="16875" y="107627"/>
                </a:cubicBezTo>
                <a:cubicBezTo>
                  <a:pt x="14016" y="104768"/>
                  <a:pt x="14016" y="100127"/>
                  <a:pt x="16875" y="97269"/>
                </a:cubicBezTo>
                <a:lnTo>
                  <a:pt x="55608" y="58535"/>
                </a:lnTo>
                <a:lnTo>
                  <a:pt x="16897" y="19801"/>
                </a:lnTo>
                <a:cubicBezTo>
                  <a:pt x="14039" y="16943"/>
                  <a:pt x="14039" y="12301"/>
                  <a:pt x="16897" y="9443"/>
                </a:cubicBezTo>
                <a:cubicBezTo>
                  <a:pt x="19756" y="6585"/>
                  <a:pt x="24397" y="6585"/>
                  <a:pt x="27255" y="9443"/>
                </a:cubicBezTo>
                <a:lnTo>
                  <a:pt x="71157" y="53345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71" name="Text 69"/>
          <p:cNvSpPr/>
          <p:nvPr/>
        </p:nvSpPr>
        <p:spPr>
          <a:xfrm>
            <a:off x="7707933" y="5886947"/>
            <a:ext cx="2107259" cy="200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4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Kunsthandwerks-Messen (Events)</a:t>
            </a:r>
            <a:endParaRPr lang="en-US" sz="1600" dirty="0"/>
          </a:p>
        </p:txBody>
      </p:sp>
      <p:sp>
        <p:nvSpPr>
          <p:cNvPr id="72" name="Shape 70"/>
          <p:cNvSpPr/>
          <p:nvPr/>
        </p:nvSpPr>
        <p:spPr>
          <a:xfrm>
            <a:off x="7533373" y="6187984"/>
            <a:ext cx="73169" cy="117070"/>
          </a:xfrm>
          <a:custGeom>
            <a:avLst/>
            <a:gdLst/>
            <a:ahLst/>
            <a:cxnLst/>
            <a:rect l="l" t="t" r="r" b="b"/>
            <a:pathLst>
              <a:path w="73169" h="117070">
                <a:moveTo>
                  <a:pt x="71134" y="53367"/>
                </a:moveTo>
                <a:cubicBezTo>
                  <a:pt x="73992" y="56226"/>
                  <a:pt x="73992" y="60867"/>
                  <a:pt x="71134" y="63725"/>
                </a:cubicBezTo>
                <a:lnTo>
                  <a:pt x="27232" y="107627"/>
                </a:lnTo>
                <a:cubicBezTo>
                  <a:pt x="24374" y="110485"/>
                  <a:pt x="19733" y="110485"/>
                  <a:pt x="16875" y="107627"/>
                </a:cubicBezTo>
                <a:cubicBezTo>
                  <a:pt x="14016" y="104768"/>
                  <a:pt x="14016" y="100127"/>
                  <a:pt x="16875" y="97269"/>
                </a:cubicBezTo>
                <a:lnTo>
                  <a:pt x="55608" y="58535"/>
                </a:lnTo>
                <a:lnTo>
                  <a:pt x="16897" y="19801"/>
                </a:lnTo>
                <a:cubicBezTo>
                  <a:pt x="14039" y="16943"/>
                  <a:pt x="14039" y="12301"/>
                  <a:pt x="16897" y="9443"/>
                </a:cubicBezTo>
                <a:cubicBezTo>
                  <a:pt x="19756" y="6585"/>
                  <a:pt x="24397" y="6585"/>
                  <a:pt x="27255" y="9443"/>
                </a:cubicBezTo>
                <a:lnTo>
                  <a:pt x="71157" y="53345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73" name="Text 71"/>
          <p:cNvSpPr/>
          <p:nvPr/>
        </p:nvSpPr>
        <p:spPr>
          <a:xfrm>
            <a:off x="7707933" y="6154535"/>
            <a:ext cx="1873119" cy="200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4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Bildungsanbieter (Workshops)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1274" y="341274"/>
            <a:ext cx="11577707" cy="2047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5" b="1" spc="54" kern="0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WETTBEWERBSANALYSE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41274" y="614293"/>
            <a:ext cx="11663026" cy="3412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18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Wettbewerbsvorteile &amp; Marktpositionierung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41274" y="1023821"/>
            <a:ext cx="11586239" cy="2388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9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Was Vielerlei von anderen Plattformen unterscheidet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41274" y="1399222"/>
            <a:ext cx="5656610" cy="3105590"/>
          </a:xfrm>
          <a:custGeom>
            <a:avLst/>
            <a:gdLst/>
            <a:ahLst/>
            <a:cxnLst/>
            <a:rect l="l" t="t" r="r" b="b"/>
            <a:pathLst>
              <a:path w="5656610" h="3105590">
                <a:moveTo>
                  <a:pt x="68261" y="0"/>
                </a:moveTo>
                <a:lnTo>
                  <a:pt x="5588349" y="0"/>
                </a:lnTo>
                <a:cubicBezTo>
                  <a:pt x="5626049" y="0"/>
                  <a:pt x="5656610" y="30561"/>
                  <a:pt x="5656610" y="68261"/>
                </a:cubicBezTo>
                <a:lnTo>
                  <a:pt x="5656610" y="3037329"/>
                </a:lnTo>
                <a:cubicBezTo>
                  <a:pt x="5656610" y="3075028"/>
                  <a:pt x="5626049" y="3105590"/>
                  <a:pt x="5588349" y="3105590"/>
                </a:cubicBezTo>
                <a:lnTo>
                  <a:pt x="68261" y="3105590"/>
                </a:lnTo>
                <a:cubicBezTo>
                  <a:pt x="30561" y="3105590"/>
                  <a:pt x="0" y="3075028"/>
                  <a:pt x="0" y="3037329"/>
                </a:cubicBezTo>
                <a:lnTo>
                  <a:pt x="0" y="68261"/>
                </a:lnTo>
                <a:cubicBezTo>
                  <a:pt x="0" y="30587"/>
                  <a:pt x="30587" y="0"/>
                  <a:pt x="68261" y="0"/>
                </a:cubicBezTo>
                <a:close/>
              </a:path>
            </a:pathLst>
          </a:custGeom>
          <a:solidFill>
            <a:srgbClr val="1E3A5F"/>
          </a:solidFill>
          <a:ln/>
          <a:effectLst>
            <a:outerShdw sx="100000" sy="100000" kx="0" ky="0" algn="bl" rotWithShape="0" blurRad="51191" dist="34127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6038" y="1603986"/>
            <a:ext cx="546038" cy="546038"/>
          </a:xfrm>
          <a:custGeom>
            <a:avLst/>
            <a:gdLst/>
            <a:ahLst/>
            <a:cxnLst/>
            <a:rect l="l" t="t" r="r" b="b"/>
            <a:pathLst>
              <a:path w="546038" h="546038">
                <a:moveTo>
                  <a:pt x="68255" y="0"/>
                </a:moveTo>
                <a:lnTo>
                  <a:pt x="477783" y="0"/>
                </a:lnTo>
                <a:cubicBezTo>
                  <a:pt x="515479" y="0"/>
                  <a:pt x="546038" y="30559"/>
                  <a:pt x="546038" y="68255"/>
                </a:cubicBezTo>
                <a:lnTo>
                  <a:pt x="546038" y="477783"/>
                </a:lnTo>
                <a:cubicBezTo>
                  <a:pt x="546038" y="515479"/>
                  <a:pt x="515479" y="546038"/>
                  <a:pt x="477783" y="546038"/>
                </a:cubicBezTo>
                <a:lnTo>
                  <a:pt x="68255" y="546038"/>
                </a:lnTo>
                <a:cubicBezTo>
                  <a:pt x="30559" y="546038"/>
                  <a:pt x="0" y="515479"/>
                  <a:pt x="0" y="477783"/>
                </a:cubicBezTo>
                <a:lnTo>
                  <a:pt x="0" y="68255"/>
                </a:lnTo>
                <a:cubicBezTo>
                  <a:pt x="0" y="30559"/>
                  <a:pt x="30559" y="0"/>
                  <a:pt x="68255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709209" y="1749027"/>
            <a:ext cx="223961" cy="255955"/>
          </a:xfrm>
          <a:custGeom>
            <a:avLst/>
            <a:gdLst/>
            <a:ahLst/>
            <a:cxnLst/>
            <a:rect l="l" t="t" r="r" b="b"/>
            <a:pathLst>
              <a:path w="223961" h="255955">
                <a:moveTo>
                  <a:pt x="122928" y="-12948"/>
                </a:moveTo>
                <a:cubicBezTo>
                  <a:pt x="116230" y="-17047"/>
                  <a:pt x="107781" y="-17047"/>
                  <a:pt x="101082" y="-12948"/>
                </a:cubicBezTo>
                <a:cubicBezTo>
                  <a:pt x="88884" y="-5499"/>
                  <a:pt x="81336" y="-3499"/>
                  <a:pt x="67038" y="-3799"/>
                </a:cubicBezTo>
                <a:cubicBezTo>
                  <a:pt x="59190" y="-3999"/>
                  <a:pt x="51891" y="250"/>
                  <a:pt x="48092" y="7149"/>
                </a:cubicBezTo>
                <a:cubicBezTo>
                  <a:pt x="41243" y="19697"/>
                  <a:pt x="35694" y="25246"/>
                  <a:pt x="23146" y="32094"/>
                </a:cubicBezTo>
                <a:cubicBezTo>
                  <a:pt x="16247" y="35844"/>
                  <a:pt x="12048" y="43192"/>
                  <a:pt x="12198" y="51041"/>
                </a:cubicBezTo>
                <a:cubicBezTo>
                  <a:pt x="12548" y="65339"/>
                  <a:pt x="10498" y="72887"/>
                  <a:pt x="3049" y="85085"/>
                </a:cubicBezTo>
                <a:cubicBezTo>
                  <a:pt x="-1050" y="91784"/>
                  <a:pt x="-1050" y="100232"/>
                  <a:pt x="3049" y="106931"/>
                </a:cubicBezTo>
                <a:cubicBezTo>
                  <a:pt x="10498" y="119129"/>
                  <a:pt x="12498" y="126678"/>
                  <a:pt x="12198" y="140975"/>
                </a:cubicBezTo>
                <a:cubicBezTo>
                  <a:pt x="11998" y="148824"/>
                  <a:pt x="16247" y="156123"/>
                  <a:pt x="23146" y="159922"/>
                </a:cubicBezTo>
                <a:cubicBezTo>
                  <a:pt x="34194" y="165971"/>
                  <a:pt x="39793" y="170970"/>
                  <a:pt x="45692" y="180668"/>
                </a:cubicBezTo>
                <a:lnTo>
                  <a:pt x="21346" y="229210"/>
                </a:lnTo>
                <a:cubicBezTo>
                  <a:pt x="18397" y="235159"/>
                  <a:pt x="20796" y="242358"/>
                  <a:pt x="26695" y="245307"/>
                </a:cubicBezTo>
                <a:lnTo>
                  <a:pt x="69688" y="266803"/>
                </a:lnTo>
                <a:cubicBezTo>
                  <a:pt x="75437" y="269653"/>
                  <a:pt x="82436" y="267503"/>
                  <a:pt x="85535" y="261904"/>
                </a:cubicBezTo>
                <a:lnTo>
                  <a:pt x="111930" y="214362"/>
                </a:lnTo>
                <a:lnTo>
                  <a:pt x="138326" y="261904"/>
                </a:lnTo>
                <a:cubicBezTo>
                  <a:pt x="141425" y="267503"/>
                  <a:pt x="148424" y="269703"/>
                  <a:pt x="154173" y="266803"/>
                </a:cubicBezTo>
                <a:lnTo>
                  <a:pt x="197166" y="245307"/>
                </a:lnTo>
                <a:cubicBezTo>
                  <a:pt x="203114" y="242358"/>
                  <a:pt x="205514" y="235159"/>
                  <a:pt x="202515" y="229210"/>
                </a:cubicBezTo>
                <a:lnTo>
                  <a:pt x="178219" y="180618"/>
                </a:lnTo>
                <a:cubicBezTo>
                  <a:pt x="184068" y="170920"/>
                  <a:pt x="189717" y="165921"/>
                  <a:pt x="200765" y="159872"/>
                </a:cubicBezTo>
                <a:cubicBezTo>
                  <a:pt x="207664" y="156123"/>
                  <a:pt x="211863" y="148774"/>
                  <a:pt x="211713" y="140925"/>
                </a:cubicBezTo>
                <a:cubicBezTo>
                  <a:pt x="211363" y="126628"/>
                  <a:pt x="213413" y="119079"/>
                  <a:pt x="220861" y="106881"/>
                </a:cubicBezTo>
                <a:cubicBezTo>
                  <a:pt x="224961" y="100182"/>
                  <a:pt x="224961" y="91734"/>
                  <a:pt x="220861" y="85035"/>
                </a:cubicBezTo>
                <a:cubicBezTo>
                  <a:pt x="213413" y="72837"/>
                  <a:pt x="211413" y="65289"/>
                  <a:pt x="211713" y="50991"/>
                </a:cubicBezTo>
                <a:cubicBezTo>
                  <a:pt x="211913" y="43142"/>
                  <a:pt x="207664" y="35844"/>
                  <a:pt x="200765" y="32044"/>
                </a:cubicBezTo>
                <a:cubicBezTo>
                  <a:pt x="188217" y="25196"/>
                  <a:pt x="182668" y="19647"/>
                  <a:pt x="175819" y="7099"/>
                </a:cubicBezTo>
                <a:cubicBezTo>
                  <a:pt x="172070" y="200"/>
                  <a:pt x="164721" y="-3999"/>
                  <a:pt x="156873" y="-3849"/>
                </a:cubicBezTo>
                <a:cubicBezTo>
                  <a:pt x="142575" y="-3499"/>
                  <a:pt x="135026" y="-5549"/>
                  <a:pt x="122829" y="-12998"/>
                </a:cubicBezTo>
                <a:close/>
                <a:moveTo>
                  <a:pt x="111980" y="47992"/>
                </a:moveTo>
                <a:cubicBezTo>
                  <a:pt x="138468" y="47992"/>
                  <a:pt x="159972" y="69496"/>
                  <a:pt x="159972" y="95983"/>
                </a:cubicBezTo>
                <a:cubicBezTo>
                  <a:pt x="159972" y="122470"/>
                  <a:pt x="138468" y="143975"/>
                  <a:pt x="111980" y="143975"/>
                </a:cubicBezTo>
                <a:cubicBezTo>
                  <a:pt x="85493" y="143975"/>
                  <a:pt x="63989" y="122470"/>
                  <a:pt x="63989" y="95983"/>
                </a:cubicBezTo>
                <a:cubicBezTo>
                  <a:pt x="63989" y="69496"/>
                  <a:pt x="85493" y="47992"/>
                  <a:pt x="111980" y="47992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1228585" y="1740495"/>
            <a:ext cx="2772848" cy="273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12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Kuratierung schafft Vertrauen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46038" y="2286533"/>
            <a:ext cx="5315337" cy="443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5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Während Etsy &amp; Co. jeden aufnehmen, garantiert Vielerlei Qualität. Käufer wissen: Hier finden sie nur erstklassiges Handwerk.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46038" y="2866698"/>
            <a:ext cx="5247082" cy="1433349"/>
          </a:xfrm>
          <a:custGeom>
            <a:avLst/>
            <a:gdLst/>
            <a:ahLst/>
            <a:cxnLst/>
            <a:rect l="l" t="t" r="r" b="b"/>
            <a:pathLst>
              <a:path w="5247082" h="1433349">
                <a:moveTo>
                  <a:pt x="68256" y="0"/>
                </a:moveTo>
                <a:lnTo>
                  <a:pt x="5178826" y="0"/>
                </a:lnTo>
                <a:cubicBezTo>
                  <a:pt x="5216523" y="0"/>
                  <a:pt x="5247082" y="30559"/>
                  <a:pt x="5247082" y="68256"/>
                </a:cubicBezTo>
                <a:lnTo>
                  <a:pt x="5247082" y="1365093"/>
                </a:lnTo>
                <a:cubicBezTo>
                  <a:pt x="5247082" y="1402790"/>
                  <a:pt x="5216523" y="1433349"/>
                  <a:pt x="5178826" y="1433349"/>
                </a:cubicBezTo>
                <a:lnTo>
                  <a:pt x="68256" y="1433349"/>
                </a:lnTo>
                <a:cubicBezTo>
                  <a:pt x="30559" y="1433349"/>
                  <a:pt x="0" y="1402790"/>
                  <a:pt x="0" y="1365093"/>
                </a:cubicBezTo>
                <a:lnTo>
                  <a:pt x="0" y="68256"/>
                </a:lnTo>
                <a:cubicBezTo>
                  <a:pt x="0" y="30559"/>
                  <a:pt x="30559" y="0"/>
                  <a:pt x="68256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682547" y="3003208"/>
            <a:ext cx="5033786" cy="170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1" dirty="0">
                <a:solidFill>
                  <a:srgbClr val="FFFFF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Vorteile: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82547" y="3242099"/>
            <a:ext cx="5042318" cy="2047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5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Höhere Kundenloyalität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82547" y="3480991"/>
            <a:ext cx="5042318" cy="2047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5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Weniger Retouren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82547" y="3719882"/>
            <a:ext cx="5042318" cy="2047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5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Premium-Positionierung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82547" y="3958774"/>
            <a:ext cx="5042318" cy="2047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5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Stärkere Markenbindung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58337" y="4641321"/>
            <a:ext cx="5639547" cy="1365094"/>
          </a:xfrm>
          <a:custGeom>
            <a:avLst/>
            <a:gdLst/>
            <a:ahLst/>
            <a:cxnLst/>
            <a:rect l="l" t="t" r="r" b="b"/>
            <a:pathLst>
              <a:path w="5639547" h="1365094">
                <a:moveTo>
                  <a:pt x="34127" y="0"/>
                </a:moveTo>
                <a:lnTo>
                  <a:pt x="5571292" y="0"/>
                </a:lnTo>
                <a:cubicBezTo>
                  <a:pt x="5608988" y="0"/>
                  <a:pt x="5639547" y="30559"/>
                  <a:pt x="5639547" y="68255"/>
                </a:cubicBezTo>
                <a:lnTo>
                  <a:pt x="5639547" y="1296840"/>
                </a:lnTo>
                <a:cubicBezTo>
                  <a:pt x="5639547" y="1334536"/>
                  <a:pt x="5608988" y="1365094"/>
                  <a:pt x="5571292" y="1365094"/>
                </a:cubicBezTo>
                <a:lnTo>
                  <a:pt x="34127" y="1365094"/>
                </a:lnTo>
                <a:cubicBezTo>
                  <a:pt x="15279" y="1365094"/>
                  <a:pt x="0" y="1349815"/>
                  <a:pt x="0" y="1330967"/>
                </a:cubicBezTo>
                <a:lnTo>
                  <a:pt x="0" y="34127"/>
                </a:lnTo>
                <a:cubicBezTo>
                  <a:pt x="0" y="15279"/>
                  <a:pt x="15279" y="0"/>
                  <a:pt x="3412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5596" dist="8532" dir="5400000">
              <a:srgbClr val="000000">
                <a:alpha val="10196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358337" y="4641321"/>
            <a:ext cx="34127" cy="1365094"/>
          </a:xfrm>
          <a:custGeom>
            <a:avLst/>
            <a:gdLst/>
            <a:ahLst/>
            <a:cxnLst/>
            <a:rect l="l" t="t" r="r" b="b"/>
            <a:pathLst>
              <a:path w="34127" h="1365094">
                <a:moveTo>
                  <a:pt x="34127" y="0"/>
                </a:moveTo>
                <a:lnTo>
                  <a:pt x="34127" y="0"/>
                </a:lnTo>
                <a:lnTo>
                  <a:pt x="34127" y="1365094"/>
                </a:lnTo>
                <a:lnTo>
                  <a:pt x="34127" y="1365094"/>
                </a:lnTo>
                <a:cubicBezTo>
                  <a:pt x="15279" y="1365094"/>
                  <a:pt x="0" y="1349815"/>
                  <a:pt x="0" y="1330967"/>
                </a:cubicBezTo>
                <a:lnTo>
                  <a:pt x="0" y="34127"/>
                </a:lnTo>
                <a:cubicBezTo>
                  <a:pt x="0" y="15279"/>
                  <a:pt x="15279" y="0"/>
                  <a:pt x="34127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8" name="Shape 16"/>
          <p:cNvSpPr/>
          <p:nvPr/>
        </p:nvSpPr>
        <p:spPr>
          <a:xfrm>
            <a:off x="546038" y="4811958"/>
            <a:ext cx="477783" cy="477783"/>
          </a:xfrm>
          <a:custGeom>
            <a:avLst/>
            <a:gdLst/>
            <a:ahLst/>
            <a:cxnLst/>
            <a:rect l="l" t="t" r="r" b="b"/>
            <a:pathLst>
              <a:path w="477783" h="477783">
                <a:moveTo>
                  <a:pt x="68256" y="0"/>
                </a:moveTo>
                <a:lnTo>
                  <a:pt x="409527" y="0"/>
                </a:lnTo>
                <a:cubicBezTo>
                  <a:pt x="447224" y="0"/>
                  <a:pt x="477783" y="30559"/>
                  <a:pt x="477783" y="68256"/>
                </a:cubicBezTo>
                <a:lnTo>
                  <a:pt x="477783" y="409527"/>
                </a:lnTo>
                <a:cubicBezTo>
                  <a:pt x="477783" y="447224"/>
                  <a:pt x="447224" y="477783"/>
                  <a:pt x="409527" y="477783"/>
                </a:cubicBezTo>
                <a:lnTo>
                  <a:pt x="68256" y="477783"/>
                </a:lnTo>
                <a:cubicBezTo>
                  <a:pt x="30559" y="477783"/>
                  <a:pt x="0" y="447224"/>
                  <a:pt x="0" y="409527"/>
                </a:cubicBezTo>
                <a:lnTo>
                  <a:pt x="0" y="68256"/>
                </a:lnTo>
                <a:cubicBezTo>
                  <a:pt x="0" y="30559"/>
                  <a:pt x="30559" y="0"/>
                  <a:pt x="68256" y="0"/>
                </a:cubicBezTo>
                <a:close/>
              </a:path>
            </a:pathLst>
          </a:custGeom>
          <a:solidFill>
            <a:srgbClr val="C75B4A">
              <a:alpha val="10196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669749" y="4948467"/>
            <a:ext cx="230360" cy="204764"/>
          </a:xfrm>
          <a:custGeom>
            <a:avLst/>
            <a:gdLst/>
            <a:ahLst/>
            <a:cxnLst/>
            <a:rect l="l" t="t" r="r" b="b"/>
            <a:pathLst>
              <a:path w="230360" h="204764">
                <a:moveTo>
                  <a:pt x="107541" y="21276"/>
                </a:moveTo>
                <a:lnTo>
                  <a:pt x="60909" y="73107"/>
                </a:lnTo>
                <a:cubicBezTo>
                  <a:pt x="59070" y="75147"/>
                  <a:pt x="59150" y="78306"/>
                  <a:pt x="61109" y="80266"/>
                </a:cubicBezTo>
                <a:cubicBezTo>
                  <a:pt x="73307" y="92464"/>
                  <a:pt x="93104" y="92464"/>
                  <a:pt x="105302" y="80266"/>
                </a:cubicBezTo>
                <a:lnTo>
                  <a:pt x="118019" y="67548"/>
                </a:lnTo>
                <a:cubicBezTo>
                  <a:pt x="119699" y="65868"/>
                  <a:pt x="121819" y="64949"/>
                  <a:pt x="123978" y="64789"/>
                </a:cubicBezTo>
                <a:cubicBezTo>
                  <a:pt x="126698" y="64549"/>
                  <a:pt x="129497" y="65469"/>
                  <a:pt x="131577" y="67548"/>
                </a:cubicBezTo>
                <a:lnTo>
                  <a:pt x="202205" y="137576"/>
                </a:lnTo>
                <a:lnTo>
                  <a:pt x="230360" y="115180"/>
                </a:lnTo>
                <a:lnTo>
                  <a:pt x="230360" y="0"/>
                </a:lnTo>
                <a:lnTo>
                  <a:pt x="185568" y="25596"/>
                </a:lnTo>
                <a:lnTo>
                  <a:pt x="176049" y="19237"/>
                </a:lnTo>
                <a:cubicBezTo>
                  <a:pt x="169730" y="15037"/>
                  <a:pt x="162332" y="12798"/>
                  <a:pt x="154733" y="12798"/>
                </a:cubicBezTo>
                <a:lnTo>
                  <a:pt x="126578" y="12798"/>
                </a:lnTo>
                <a:cubicBezTo>
                  <a:pt x="126138" y="12798"/>
                  <a:pt x="125658" y="12798"/>
                  <a:pt x="125218" y="12838"/>
                </a:cubicBezTo>
                <a:cubicBezTo>
                  <a:pt x="118459" y="13198"/>
                  <a:pt x="112100" y="16237"/>
                  <a:pt x="107541" y="21276"/>
                </a:cubicBezTo>
                <a:close/>
                <a:moveTo>
                  <a:pt x="46632" y="60269"/>
                </a:moveTo>
                <a:lnTo>
                  <a:pt x="89344" y="12798"/>
                </a:lnTo>
                <a:lnTo>
                  <a:pt x="73507" y="12798"/>
                </a:lnTo>
                <a:cubicBezTo>
                  <a:pt x="63309" y="12798"/>
                  <a:pt x="53551" y="16837"/>
                  <a:pt x="46352" y="24036"/>
                </a:cubicBezTo>
                <a:lnTo>
                  <a:pt x="0" y="76787"/>
                </a:lnTo>
                <a:lnTo>
                  <a:pt x="0" y="217562"/>
                </a:lnTo>
                <a:lnTo>
                  <a:pt x="57590" y="163171"/>
                </a:lnTo>
                <a:lnTo>
                  <a:pt x="62549" y="167291"/>
                </a:lnTo>
                <a:cubicBezTo>
                  <a:pt x="71747" y="174969"/>
                  <a:pt x="83345" y="179169"/>
                  <a:pt x="95303" y="179169"/>
                </a:cubicBezTo>
                <a:lnTo>
                  <a:pt x="101582" y="179169"/>
                </a:lnTo>
                <a:lnTo>
                  <a:pt x="98783" y="176369"/>
                </a:lnTo>
                <a:cubicBezTo>
                  <a:pt x="95023" y="172610"/>
                  <a:pt x="95023" y="166531"/>
                  <a:pt x="98783" y="162812"/>
                </a:cubicBezTo>
                <a:cubicBezTo>
                  <a:pt x="102542" y="159092"/>
                  <a:pt x="108621" y="159052"/>
                  <a:pt x="112340" y="162812"/>
                </a:cubicBezTo>
                <a:lnTo>
                  <a:pt x="128737" y="179209"/>
                </a:lnTo>
                <a:lnTo>
                  <a:pt x="132337" y="179209"/>
                </a:lnTo>
                <a:cubicBezTo>
                  <a:pt x="139976" y="179209"/>
                  <a:pt x="147454" y="177489"/>
                  <a:pt x="154253" y="174290"/>
                </a:cubicBezTo>
                <a:lnTo>
                  <a:pt x="143575" y="163571"/>
                </a:lnTo>
                <a:cubicBezTo>
                  <a:pt x="139816" y="159812"/>
                  <a:pt x="139816" y="153733"/>
                  <a:pt x="143575" y="150014"/>
                </a:cubicBezTo>
                <a:cubicBezTo>
                  <a:pt x="147334" y="146294"/>
                  <a:pt x="153413" y="146254"/>
                  <a:pt x="157133" y="150014"/>
                </a:cubicBezTo>
                <a:lnTo>
                  <a:pt x="169930" y="162812"/>
                </a:lnTo>
                <a:lnTo>
                  <a:pt x="176929" y="155813"/>
                </a:lnTo>
                <a:cubicBezTo>
                  <a:pt x="180488" y="152253"/>
                  <a:pt x="181528" y="147094"/>
                  <a:pt x="179969" y="142575"/>
                </a:cubicBezTo>
                <a:lnTo>
                  <a:pt x="124818" y="87865"/>
                </a:lnTo>
                <a:lnTo>
                  <a:pt x="118859" y="93824"/>
                </a:lnTo>
                <a:cubicBezTo>
                  <a:pt x="99143" y="113540"/>
                  <a:pt x="67228" y="113540"/>
                  <a:pt x="47512" y="93824"/>
                </a:cubicBezTo>
                <a:cubicBezTo>
                  <a:pt x="38313" y="84625"/>
                  <a:pt x="37953" y="69868"/>
                  <a:pt x="46632" y="60229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0" name="Text 18"/>
          <p:cNvSpPr/>
          <p:nvPr/>
        </p:nvSpPr>
        <p:spPr>
          <a:xfrm>
            <a:off x="1160330" y="4931404"/>
            <a:ext cx="1561327" cy="2388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4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Full-Service-Option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46038" y="5392123"/>
            <a:ext cx="5349464" cy="443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5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Kein Wettbewerber bietet vergleichbaren Service. Wir entlasten Künstler komplett – einzigartiger USP im Markt.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216779" y="1399222"/>
            <a:ext cx="5639547" cy="1365094"/>
          </a:xfrm>
          <a:custGeom>
            <a:avLst/>
            <a:gdLst/>
            <a:ahLst/>
            <a:cxnLst/>
            <a:rect l="l" t="t" r="r" b="b"/>
            <a:pathLst>
              <a:path w="5639547" h="1365094">
                <a:moveTo>
                  <a:pt x="34127" y="0"/>
                </a:moveTo>
                <a:lnTo>
                  <a:pt x="5571292" y="0"/>
                </a:lnTo>
                <a:cubicBezTo>
                  <a:pt x="5608988" y="0"/>
                  <a:pt x="5639547" y="30559"/>
                  <a:pt x="5639547" y="68255"/>
                </a:cubicBezTo>
                <a:lnTo>
                  <a:pt x="5639547" y="1296840"/>
                </a:lnTo>
                <a:cubicBezTo>
                  <a:pt x="5639547" y="1334536"/>
                  <a:pt x="5608988" y="1365094"/>
                  <a:pt x="5571292" y="1365094"/>
                </a:cubicBezTo>
                <a:lnTo>
                  <a:pt x="34127" y="1365094"/>
                </a:lnTo>
                <a:cubicBezTo>
                  <a:pt x="15279" y="1365094"/>
                  <a:pt x="0" y="1349815"/>
                  <a:pt x="0" y="1330967"/>
                </a:cubicBezTo>
                <a:lnTo>
                  <a:pt x="0" y="34127"/>
                </a:lnTo>
                <a:cubicBezTo>
                  <a:pt x="0" y="15279"/>
                  <a:pt x="15279" y="0"/>
                  <a:pt x="3412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5596" dist="8532" dir="5400000">
              <a:srgbClr val="000000">
                <a:alpha val="10196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6216779" y="1399222"/>
            <a:ext cx="34127" cy="1365094"/>
          </a:xfrm>
          <a:custGeom>
            <a:avLst/>
            <a:gdLst/>
            <a:ahLst/>
            <a:cxnLst/>
            <a:rect l="l" t="t" r="r" b="b"/>
            <a:pathLst>
              <a:path w="34127" h="1365094">
                <a:moveTo>
                  <a:pt x="34127" y="0"/>
                </a:moveTo>
                <a:lnTo>
                  <a:pt x="34127" y="0"/>
                </a:lnTo>
                <a:lnTo>
                  <a:pt x="34127" y="1365094"/>
                </a:lnTo>
                <a:lnTo>
                  <a:pt x="34127" y="1365094"/>
                </a:lnTo>
                <a:cubicBezTo>
                  <a:pt x="15279" y="1365094"/>
                  <a:pt x="0" y="1349815"/>
                  <a:pt x="0" y="1330967"/>
                </a:cubicBezTo>
                <a:lnTo>
                  <a:pt x="0" y="34127"/>
                </a:lnTo>
                <a:cubicBezTo>
                  <a:pt x="0" y="15279"/>
                  <a:pt x="15279" y="0"/>
                  <a:pt x="3412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4" name="Shape 22"/>
          <p:cNvSpPr/>
          <p:nvPr/>
        </p:nvSpPr>
        <p:spPr>
          <a:xfrm>
            <a:off x="6404479" y="1569859"/>
            <a:ext cx="477783" cy="477783"/>
          </a:xfrm>
          <a:custGeom>
            <a:avLst/>
            <a:gdLst/>
            <a:ahLst/>
            <a:cxnLst/>
            <a:rect l="l" t="t" r="r" b="b"/>
            <a:pathLst>
              <a:path w="477783" h="477783">
                <a:moveTo>
                  <a:pt x="68256" y="0"/>
                </a:moveTo>
                <a:lnTo>
                  <a:pt x="409527" y="0"/>
                </a:lnTo>
                <a:cubicBezTo>
                  <a:pt x="447224" y="0"/>
                  <a:pt x="477783" y="30559"/>
                  <a:pt x="477783" y="68256"/>
                </a:cubicBezTo>
                <a:lnTo>
                  <a:pt x="477783" y="409527"/>
                </a:lnTo>
                <a:cubicBezTo>
                  <a:pt x="477783" y="447224"/>
                  <a:pt x="447224" y="477783"/>
                  <a:pt x="409527" y="477783"/>
                </a:cubicBezTo>
                <a:lnTo>
                  <a:pt x="68256" y="477783"/>
                </a:lnTo>
                <a:cubicBezTo>
                  <a:pt x="30559" y="477783"/>
                  <a:pt x="0" y="447224"/>
                  <a:pt x="0" y="409527"/>
                </a:cubicBezTo>
                <a:lnTo>
                  <a:pt x="0" y="68256"/>
                </a:lnTo>
                <a:cubicBezTo>
                  <a:pt x="0" y="30559"/>
                  <a:pt x="30559" y="0"/>
                  <a:pt x="68256" y="0"/>
                </a:cubicBezTo>
                <a:close/>
              </a:path>
            </a:pathLst>
          </a:custGeom>
          <a:solidFill>
            <a:srgbClr val="1E3A5F">
              <a:alpha val="10196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6515393" y="1706368"/>
            <a:ext cx="255955" cy="204764"/>
          </a:xfrm>
          <a:custGeom>
            <a:avLst/>
            <a:gdLst/>
            <a:ahLst/>
            <a:cxnLst/>
            <a:rect l="l" t="t" r="r" b="b"/>
            <a:pathLst>
              <a:path w="255955" h="204764">
                <a:moveTo>
                  <a:pt x="127978" y="6399"/>
                </a:moveTo>
                <a:cubicBezTo>
                  <a:pt x="150933" y="6399"/>
                  <a:pt x="169570" y="25036"/>
                  <a:pt x="169570" y="47992"/>
                </a:cubicBezTo>
                <a:cubicBezTo>
                  <a:pt x="169570" y="70947"/>
                  <a:pt x="150933" y="89584"/>
                  <a:pt x="127978" y="89584"/>
                </a:cubicBezTo>
                <a:cubicBezTo>
                  <a:pt x="105022" y="89584"/>
                  <a:pt x="86385" y="70947"/>
                  <a:pt x="86385" y="47992"/>
                </a:cubicBezTo>
                <a:cubicBezTo>
                  <a:pt x="86385" y="25036"/>
                  <a:pt x="105022" y="6399"/>
                  <a:pt x="127978" y="6399"/>
                </a:cubicBezTo>
                <a:close/>
                <a:moveTo>
                  <a:pt x="38393" y="35194"/>
                </a:moveTo>
                <a:cubicBezTo>
                  <a:pt x="54286" y="35194"/>
                  <a:pt x="67188" y="48096"/>
                  <a:pt x="67188" y="63989"/>
                </a:cubicBezTo>
                <a:cubicBezTo>
                  <a:pt x="67188" y="79881"/>
                  <a:pt x="54286" y="92784"/>
                  <a:pt x="38393" y="92784"/>
                </a:cubicBezTo>
                <a:cubicBezTo>
                  <a:pt x="22501" y="92784"/>
                  <a:pt x="9598" y="79881"/>
                  <a:pt x="9598" y="63989"/>
                </a:cubicBezTo>
                <a:cubicBezTo>
                  <a:pt x="9598" y="48096"/>
                  <a:pt x="22501" y="35194"/>
                  <a:pt x="38393" y="35194"/>
                </a:cubicBezTo>
                <a:close/>
                <a:moveTo>
                  <a:pt x="0" y="166371"/>
                </a:moveTo>
                <a:cubicBezTo>
                  <a:pt x="0" y="138096"/>
                  <a:pt x="22916" y="115180"/>
                  <a:pt x="51191" y="115180"/>
                </a:cubicBezTo>
                <a:cubicBezTo>
                  <a:pt x="56310" y="115180"/>
                  <a:pt x="61269" y="115940"/>
                  <a:pt x="65948" y="117339"/>
                </a:cubicBezTo>
                <a:cubicBezTo>
                  <a:pt x="52791" y="132057"/>
                  <a:pt x="44792" y="151493"/>
                  <a:pt x="44792" y="172770"/>
                </a:cubicBezTo>
                <a:lnTo>
                  <a:pt x="44792" y="179169"/>
                </a:lnTo>
                <a:cubicBezTo>
                  <a:pt x="44792" y="183728"/>
                  <a:pt x="45752" y="188047"/>
                  <a:pt x="47472" y="191966"/>
                </a:cubicBezTo>
                <a:lnTo>
                  <a:pt x="12798" y="191966"/>
                </a:lnTo>
                <a:cubicBezTo>
                  <a:pt x="5719" y="191966"/>
                  <a:pt x="0" y="186247"/>
                  <a:pt x="0" y="179169"/>
                </a:cubicBezTo>
                <a:lnTo>
                  <a:pt x="0" y="166371"/>
                </a:lnTo>
                <a:close/>
                <a:moveTo>
                  <a:pt x="208484" y="191966"/>
                </a:moveTo>
                <a:cubicBezTo>
                  <a:pt x="210203" y="188047"/>
                  <a:pt x="211163" y="183728"/>
                  <a:pt x="211163" y="179169"/>
                </a:cubicBezTo>
                <a:lnTo>
                  <a:pt x="211163" y="172770"/>
                </a:lnTo>
                <a:cubicBezTo>
                  <a:pt x="211163" y="151493"/>
                  <a:pt x="203164" y="132057"/>
                  <a:pt x="190007" y="117339"/>
                </a:cubicBezTo>
                <a:cubicBezTo>
                  <a:pt x="194686" y="115940"/>
                  <a:pt x="199645" y="115180"/>
                  <a:pt x="204764" y="115180"/>
                </a:cubicBezTo>
                <a:cubicBezTo>
                  <a:pt x="233039" y="115180"/>
                  <a:pt x="255955" y="138096"/>
                  <a:pt x="255955" y="166371"/>
                </a:cubicBezTo>
                <a:lnTo>
                  <a:pt x="255955" y="179169"/>
                </a:lnTo>
                <a:cubicBezTo>
                  <a:pt x="255955" y="186247"/>
                  <a:pt x="250236" y="191966"/>
                  <a:pt x="243157" y="191966"/>
                </a:cubicBezTo>
                <a:lnTo>
                  <a:pt x="208484" y="191966"/>
                </a:lnTo>
                <a:close/>
                <a:moveTo>
                  <a:pt x="188767" y="63989"/>
                </a:moveTo>
                <a:cubicBezTo>
                  <a:pt x="188767" y="48096"/>
                  <a:pt x="201670" y="35194"/>
                  <a:pt x="217562" y="35194"/>
                </a:cubicBezTo>
                <a:cubicBezTo>
                  <a:pt x="233454" y="35194"/>
                  <a:pt x="246357" y="48096"/>
                  <a:pt x="246357" y="63989"/>
                </a:cubicBezTo>
                <a:cubicBezTo>
                  <a:pt x="246357" y="79881"/>
                  <a:pt x="233454" y="92784"/>
                  <a:pt x="217562" y="92784"/>
                </a:cubicBezTo>
                <a:cubicBezTo>
                  <a:pt x="201670" y="92784"/>
                  <a:pt x="188767" y="79881"/>
                  <a:pt x="188767" y="63989"/>
                </a:cubicBezTo>
                <a:close/>
                <a:moveTo>
                  <a:pt x="63989" y="172770"/>
                </a:moveTo>
                <a:cubicBezTo>
                  <a:pt x="63989" y="137416"/>
                  <a:pt x="92624" y="108781"/>
                  <a:pt x="127978" y="108781"/>
                </a:cubicBezTo>
                <a:cubicBezTo>
                  <a:pt x="163331" y="108781"/>
                  <a:pt x="191966" y="137416"/>
                  <a:pt x="191966" y="172770"/>
                </a:cubicBezTo>
                <a:lnTo>
                  <a:pt x="191966" y="179169"/>
                </a:lnTo>
                <a:cubicBezTo>
                  <a:pt x="191966" y="186247"/>
                  <a:pt x="186247" y="191966"/>
                  <a:pt x="179169" y="191966"/>
                </a:cubicBezTo>
                <a:lnTo>
                  <a:pt x="76787" y="191966"/>
                </a:lnTo>
                <a:cubicBezTo>
                  <a:pt x="69708" y="191966"/>
                  <a:pt x="63989" y="186247"/>
                  <a:pt x="63989" y="179169"/>
                </a:cubicBezTo>
                <a:lnTo>
                  <a:pt x="63989" y="172770"/>
                </a:ln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6" name="Text 24"/>
          <p:cNvSpPr/>
          <p:nvPr/>
        </p:nvSpPr>
        <p:spPr>
          <a:xfrm>
            <a:off x="7018772" y="1689304"/>
            <a:ext cx="1484540" cy="2388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4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Community-Fokus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404479" y="2150024"/>
            <a:ext cx="5349464" cy="443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5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Statt anonymer Marktplatz: Echte Gemeinschaft. Networking, Workshops, gegenseitige Unterstützung – das schafft Bindung.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216779" y="2900826"/>
            <a:ext cx="5639547" cy="1365094"/>
          </a:xfrm>
          <a:custGeom>
            <a:avLst/>
            <a:gdLst/>
            <a:ahLst/>
            <a:cxnLst/>
            <a:rect l="l" t="t" r="r" b="b"/>
            <a:pathLst>
              <a:path w="5639547" h="1365094">
                <a:moveTo>
                  <a:pt x="34127" y="0"/>
                </a:moveTo>
                <a:lnTo>
                  <a:pt x="5571292" y="0"/>
                </a:lnTo>
                <a:cubicBezTo>
                  <a:pt x="5608988" y="0"/>
                  <a:pt x="5639547" y="30559"/>
                  <a:pt x="5639547" y="68255"/>
                </a:cubicBezTo>
                <a:lnTo>
                  <a:pt x="5639547" y="1296840"/>
                </a:lnTo>
                <a:cubicBezTo>
                  <a:pt x="5639547" y="1334536"/>
                  <a:pt x="5608988" y="1365094"/>
                  <a:pt x="5571292" y="1365094"/>
                </a:cubicBezTo>
                <a:lnTo>
                  <a:pt x="34127" y="1365094"/>
                </a:lnTo>
                <a:cubicBezTo>
                  <a:pt x="15279" y="1365094"/>
                  <a:pt x="0" y="1349815"/>
                  <a:pt x="0" y="1330967"/>
                </a:cubicBezTo>
                <a:lnTo>
                  <a:pt x="0" y="34127"/>
                </a:lnTo>
                <a:cubicBezTo>
                  <a:pt x="0" y="15279"/>
                  <a:pt x="15279" y="0"/>
                  <a:pt x="3412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5596" dist="8532" dir="5400000">
              <a:srgbClr val="000000">
                <a:alpha val="10196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6216779" y="2900826"/>
            <a:ext cx="34127" cy="1365094"/>
          </a:xfrm>
          <a:custGeom>
            <a:avLst/>
            <a:gdLst/>
            <a:ahLst/>
            <a:cxnLst/>
            <a:rect l="l" t="t" r="r" b="b"/>
            <a:pathLst>
              <a:path w="34127" h="1365094">
                <a:moveTo>
                  <a:pt x="34127" y="0"/>
                </a:moveTo>
                <a:lnTo>
                  <a:pt x="34127" y="0"/>
                </a:lnTo>
                <a:lnTo>
                  <a:pt x="34127" y="1365094"/>
                </a:lnTo>
                <a:lnTo>
                  <a:pt x="34127" y="1365094"/>
                </a:lnTo>
                <a:cubicBezTo>
                  <a:pt x="15279" y="1365094"/>
                  <a:pt x="0" y="1349815"/>
                  <a:pt x="0" y="1330967"/>
                </a:cubicBezTo>
                <a:lnTo>
                  <a:pt x="0" y="34127"/>
                </a:lnTo>
                <a:cubicBezTo>
                  <a:pt x="0" y="15279"/>
                  <a:pt x="15279" y="0"/>
                  <a:pt x="34127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0" name="Shape 28"/>
          <p:cNvSpPr/>
          <p:nvPr/>
        </p:nvSpPr>
        <p:spPr>
          <a:xfrm>
            <a:off x="6404479" y="3071463"/>
            <a:ext cx="477783" cy="477783"/>
          </a:xfrm>
          <a:custGeom>
            <a:avLst/>
            <a:gdLst/>
            <a:ahLst/>
            <a:cxnLst/>
            <a:rect l="l" t="t" r="r" b="b"/>
            <a:pathLst>
              <a:path w="477783" h="477783">
                <a:moveTo>
                  <a:pt x="68256" y="0"/>
                </a:moveTo>
                <a:lnTo>
                  <a:pt x="409527" y="0"/>
                </a:lnTo>
                <a:cubicBezTo>
                  <a:pt x="447224" y="0"/>
                  <a:pt x="477783" y="30559"/>
                  <a:pt x="477783" y="68256"/>
                </a:cubicBezTo>
                <a:lnTo>
                  <a:pt x="477783" y="409527"/>
                </a:lnTo>
                <a:cubicBezTo>
                  <a:pt x="477783" y="447224"/>
                  <a:pt x="447224" y="477783"/>
                  <a:pt x="409527" y="477783"/>
                </a:cubicBezTo>
                <a:lnTo>
                  <a:pt x="68256" y="477783"/>
                </a:lnTo>
                <a:cubicBezTo>
                  <a:pt x="30559" y="477783"/>
                  <a:pt x="0" y="447224"/>
                  <a:pt x="0" y="409527"/>
                </a:cubicBezTo>
                <a:lnTo>
                  <a:pt x="0" y="68256"/>
                </a:lnTo>
                <a:cubicBezTo>
                  <a:pt x="0" y="30559"/>
                  <a:pt x="30559" y="0"/>
                  <a:pt x="68256" y="0"/>
                </a:cubicBezTo>
                <a:close/>
              </a:path>
            </a:pathLst>
          </a:custGeom>
          <a:solidFill>
            <a:srgbClr val="C75B4A">
              <a:alpha val="10196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6553787" y="3207972"/>
            <a:ext cx="179169" cy="204764"/>
          </a:xfrm>
          <a:custGeom>
            <a:avLst/>
            <a:gdLst/>
            <a:ahLst/>
            <a:cxnLst/>
            <a:rect l="l" t="t" r="r" b="b"/>
            <a:pathLst>
              <a:path w="179169" h="204764">
                <a:moveTo>
                  <a:pt x="29315" y="76787"/>
                </a:moveTo>
                <a:cubicBezTo>
                  <a:pt x="40313" y="39793"/>
                  <a:pt x="74587" y="12798"/>
                  <a:pt x="115180" y="12798"/>
                </a:cubicBezTo>
                <a:lnTo>
                  <a:pt x="140775" y="12798"/>
                </a:lnTo>
                <a:cubicBezTo>
                  <a:pt x="147854" y="12798"/>
                  <a:pt x="153573" y="18517"/>
                  <a:pt x="153573" y="25596"/>
                </a:cubicBezTo>
                <a:cubicBezTo>
                  <a:pt x="153573" y="32674"/>
                  <a:pt x="147854" y="38393"/>
                  <a:pt x="140775" y="38393"/>
                </a:cubicBezTo>
                <a:lnTo>
                  <a:pt x="115180" y="38393"/>
                </a:lnTo>
                <a:cubicBezTo>
                  <a:pt x="88944" y="38393"/>
                  <a:pt x="66388" y="54191"/>
                  <a:pt x="56510" y="76787"/>
                </a:cubicBezTo>
                <a:lnTo>
                  <a:pt x="108781" y="76787"/>
                </a:lnTo>
                <a:cubicBezTo>
                  <a:pt x="114100" y="76787"/>
                  <a:pt x="118379" y="81066"/>
                  <a:pt x="118379" y="86385"/>
                </a:cubicBezTo>
                <a:cubicBezTo>
                  <a:pt x="118379" y="91704"/>
                  <a:pt x="114100" y="95983"/>
                  <a:pt x="108781" y="95983"/>
                </a:cubicBezTo>
                <a:lnTo>
                  <a:pt x="51511" y="95983"/>
                </a:lnTo>
                <a:cubicBezTo>
                  <a:pt x="51311" y="98103"/>
                  <a:pt x="51191" y="100222"/>
                  <a:pt x="51191" y="102382"/>
                </a:cubicBezTo>
                <a:cubicBezTo>
                  <a:pt x="51191" y="104542"/>
                  <a:pt x="51311" y="106661"/>
                  <a:pt x="51511" y="108781"/>
                </a:cubicBezTo>
                <a:lnTo>
                  <a:pt x="108781" y="108781"/>
                </a:lnTo>
                <a:cubicBezTo>
                  <a:pt x="114100" y="108781"/>
                  <a:pt x="118379" y="113060"/>
                  <a:pt x="118379" y="118379"/>
                </a:cubicBezTo>
                <a:cubicBezTo>
                  <a:pt x="118379" y="123698"/>
                  <a:pt x="114100" y="127978"/>
                  <a:pt x="108781" y="127978"/>
                </a:cubicBezTo>
                <a:lnTo>
                  <a:pt x="56510" y="127978"/>
                </a:lnTo>
                <a:cubicBezTo>
                  <a:pt x="66388" y="150574"/>
                  <a:pt x="88944" y="166371"/>
                  <a:pt x="115180" y="166371"/>
                </a:cubicBezTo>
                <a:lnTo>
                  <a:pt x="140775" y="166371"/>
                </a:lnTo>
                <a:cubicBezTo>
                  <a:pt x="147854" y="166371"/>
                  <a:pt x="153573" y="172090"/>
                  <a:pt x="153573" y="179169"/>
                </a:cubicBezTo>
                <a:cubicBezTo>
                  <a:pt x="153573" y="186247"/>
                  <a:pt x="147854" y="191966"/>
                  <a:pt x="140775" y="191966"/>
                </a:cubicBezTo>
                <a:lnTo>
                  <a:pt x="115180" y="191966"/>
                </a:lnTo>
                <a:cubicBezTo>
                  <a:pt x="74587" y="191966"/>
                  <a:pt x="40313" y="164971"/>
                  <a:pt x="29315" y="127978"/>
                </a:cubicBezTo>
                <a:lnTo>
                  <a:pt x="15997" y="127978"/>
                </a:lnTo>
                <a:cubicBezTo>
                  <a:pt x="10678" y="127978"/>
                  <a:pt x="6399" y="123698"/>
                  <a:pt x="6399" y="118379"/>
                </a:cubicBezTo>
                <a:cubicBezTo>
                  <a:pt x="6399" y="113060"/>
                  <a:pt x="10678" y="108781"/>
                  <a:pt x="15997" y="108781"/>
                </a:cubicBezTo>
                <a:lnTo>
                  <a:pt x="25835" y="108781"/>
                </a:lnTo>
                <a:cubicBezTo>
                  <a:pt x="25556" y="104582"/>
                  <a:pt x="25556" y="100182"/>
                  <a:pt x="25835" y="95983"/>
                </a:cubicBezTo>
                <a:lnTo>
                  <a:pt x="15997" y="95983"/>
                </a:lnTo>
                <a:cubicBezTo>
                  <a:pt x="10678" y="95983"/>
                  <a:pt x="6399" y="91704"/>
                  <a:pt x="6399" y="86385"/>
                </a:cubicBezTo>
                <a:cubicBezTo>
                  <a:pt x="6399" y="81066"/>
                  <a:pt x="10678" y="76787"/>
                  <a:pt x="15997" y="76787"/>
                </a:cubicBezTo>
                <a:lnTo>
                  <a:pt x="29315" y="76787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2" name="Text 30"/>
          <p:cNvSpPr/>
          <p:nvPr/>
        </p:nvSpPr>
        <p:spPr>
          <a:xfrm>
            <a:off x="7018772" y="3190908"/>
            <a:ext cx="1859941" cy="2388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4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Transparente Gebühren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404479" y="3651628"/>
            <a:ext cx="5349464" cy="443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5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Keine versteckten Kosten, keine überraschenden Preiserhöhungen. Faire, vorhersehbare Struktur schafft Vertrauen.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216779" y="4402430"/>
            <a:ext cx="5639547" cy="1365094"/>
          </a:xfrm>
          <a:custGeom>
            <a:avLst/>
            <a:gdLst/>
            <a:ahLst/>
            <a:cxnLst/>
            <a:rect l="l" t="t" r="r" b="b"/>
            <a:pathLst>
              <a:path w="5639547" h="1365094">
                <a:moveTo>
                  <a:pt x="34127" y="0"/>
                </a:moveTo>
                <a:lnTo>
                  <a:pt x="5571292" y="0"/>
                </a:lnTo>
                <a:cubicBezTo>
                  <a:pt x="5608988" y="0"/>
                  <a:pt x="5639547" y="30559"/>
                  <a:pt x="5639547" y="68255"/>
                </a:cubicBezTo>
                <a:lnTo>
                  <a:pt x="5639547" y="1296840"/>
                </a:lnTo>
                <a:cubicBezTo>
                  <a:pt x="5639547" y="1334536"/>
                  <a:pt x="5608988" y="1365094"/>
                  <a:pt x="5571292" y="1365094"/>
                </a:cubicBezTo>
                <a:lnTo>
                  <a:pt x="34127" y="1365094"/>
                </a:lnTo>
                <a:cubicBezTo>
                  <a:pt x="15279" y="1365094"/>
                  <a:pt x="0" y="1349815"/>
                  <a:pt x="0" y="1330967"/>
                </a:cubicBezTo>
                <a:lnTo>
                  <a:pt x="0" y="34127"/>
                </a:lnTo>
                <a:cubicBezTo>
                  <a:pt x="0" y="15279"/>
                  <a:pt x="15279" y="0"/>
                  <a:pt x="3412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5596" dist="8532" dir="5400000">
              <a:srgbClr val="000000">
                <a:alpha val="10196"/>
              </a:srgbClr>
            </a:outerShdw>
          </a:effectLst>
        </p:spPr>
      </p:sp>
      <p:sp>
        <p:nvSpPr>
          <p:cNvPr id="35" name="Shape 33"/>
          <p:cNvSpPr/>
          <p:nvPr/>
        </p:nvSpPr>
        <p:spPr>
          <a:xfrm>
            <a:off x="6216779" y="4402430"/>
            <a:ext cx="34127" cy="1365094"/>
          </a:xfrm>
          <a:custGeom>
            <a:avLst/>
            <a:gdLst/>
            <a:ahLst/>
            <a:cxnLst/>
            <a:rect l="l" t="t" r="r" b="b"/>
            <a:pathLst>
              <a:path w="34127" h="1365094">
                <a:moveTo>
                  <a:pt x="34127" y="0"/>
                </a:moveTo>
                <a:lnTo>
                  <a:pt x="34127" y="0"/>
                </a:lnTo>
                <a:lnTo>
                  <a:pt x="34127" y="1365094"/>
                </a:lnTo>
                <a:lnTo>
                  <a:pt x="34127" y="1365094"/>
                </a:lnTo>
                <a:cubicBezTo>
                  <a:pt x="15279" y="1365094"/>
                  <a:pt x="0" y="1349815"/>
                  <a:pt x="0" y="1330967"/>
                </a:cubicBezTo>
                <a:lnTo>
                  <a:pt x="0" y="34127"/>
                </a:lnTo>
                <a:cubicBezTo>
                  <a:pt x="0" y="15279"/>
                  <a:pt x="15279" y="0"/>
                  <a:pt x="3412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6" name="Shape 34"/>
          <p:cNvSpPr/>
          <p:nvPr/>
        </p:nvSpPr>
        <p:spPr>
          <a:xfrm>
            <a:off x="6404479" y="4573066"/>
            <a:ext cx="477783" cy="477783"/>
          </a:xfrm>
          <a:custGeom>
            <a:avLst/>
            <a:gdLst/>
            <a:ahLst/>
            <a:cxnLst/>
            <a:rect l="l" t="t" r="r" b="b"/>
            <a:pathLst>
              <a:path w="477783" h="477783">
                <a:moveTo>
                  <a:pt x="68256" y="0"/>
                </a:moveTo>
                <a:lnTo>
                  <a:pt x="409527" y="0"/>
                </a:lnTo>
                <a:cubicBezTo>
                  <a:pt x="447224" y="0"/>
                  <a:pt x="477783" y="30559"/>
                  <a:pt x="477783" y="68256"/>
                </a:cubicBezTo>
                <a:lnTo>
                  <a:pt x="477783" y="409527"/>
                </a:lnTo>
                <a:cubicBezTo>
                  <a:pt x="477783" y="447224"/>
                  <a:pt x="447224" y="477783"/>
                  <a:pt x="409527" y="477783"/>
                </a:cubicBezTo>
                <a:lnTo>
                  <a:pt x="68256" y="477783"/>
                </a:lnTo>
                <a:cubicBezTo>
                  <a:pt x="30559" y="477783"/>
                  <a:pt x="0" y="447224"/>
                  <a:pt x="0" y="409527"/>
                </a:cubicBezTo>
                <a:lnTo>
                  <a:pt x="0" y="68256"/>
                </a:lnTo>
                <a:cubicBezTo>
                  <a:pt x="0" y="30559"/>
                  <a:pt x="30559" y="0"/>
                  <a:pt x="68256" y="0"/>
                </a:cubicBezTo>
                <a:close/>
              </a:path>
            </a:pathLst>
          </a:custGeom>
          <a:solidFill>
            <a:srgbClr val="1E3A5F">
              <a:alpha val="10196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6566584" y="4709576"/>
            <a:ext cx="153573" cy="204764"/>
          </a:xfrm>
          <a:custGeom>
            <a:avLst/>
            <a:gdLst/>
            <a:ahLst/>
            <a:cxnLst/>
            <a:rect l="l" t="t" r="r" b="b"/>
            <a:pathLst>
              <a:path w="153573" h="204764">
                <a:moveTo>
                  <a:pt x="0" y="75427"/>
                </a:moveTo>
                <a:cubicBezTo>
                  <a:pt x="0" y="33754"/>
                  <a:pt x="34394" y="0"/>
                  <a:pt x="76787" y="0"/>
                </a:cubicBezTo>
                <a:cubicBezTo>
                  <a:pt x="119179" y="0"/>
                  <a:pt x="153573" y="33754"/>
                  <a:pt x="153573" y="75427"/>
                </a:cubicBezTo>
                <a:cubicBezTo>
                  <a:pt x="153573" y="123138"/>
                  <a:pt x="105502" y="180328"/>
                  <a:pt x="85425" y="202125"/>
                </a:cubicBezTo>
                <a:cubicBezTo>
                  <a:pt x="80706" y="207244"/>
                  <a:pt x="72827" y="207244"/>
                  <a:pt x="68108" y="202125"/>
                </a:cubicBezTo>
                <a:cubicBezTo>
                  <a:pt x="48032" y="180328"/>
                  <a:pt x="-40" y="123138"/>
                  <a:pt x="-40" y="75427"/>
                </a:cubicBezTo>
                <a:close/>
                <a:moveTo>
                  <a:pt x="76787" y="102382"/>
                </a:moveTo>
                <a:cubicBezTo>
                  <a:pt x="90913" y="102382"/>
                  <a:pt x="102382" y="90913"/>
                  <a:pt x="102382" y="76787"/>
                </a:cubicBezTo>
                <a:cubicBezTo>
                  <a:pt x="102382" y="62660"/>
                  <a:pt x="90913" y="51191"/>
                  <a:pt x="76787" y="51191"/>
                </a:cubicBezTo>
                <a:cubicBezTo>
                  <a:pt x="62660" y="51191"/>
                  <a:pt x="51191" y="62660"/>
                  <a:pt x="51191" y="76787"/>
                </a:cubicBezTo>
                <a:cubicBezTo>
                  <a:pt x="51191" y="90913"/>
                  <a:pt x="62660" y="102382"/>
                  <a:pt x="76787" y="102382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8" name="Text 36"/>
          <p:cNvSpPr/>
          <p:nvPr/>
        </p:nvSpPr>
        <p:spPr>
          <a:xfrm>
            <a:off x="7018772" y="4692512"/>
            <a:ext cx="1569859" cy="2388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4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Europäischer Fokus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404479" y="5153232"/>
            <a:ext cx="5349464" cy="443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5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Lokale Präsenz, regionale Events, Verständnis für europäische Märkte und Konsumenten. Keine US-zentrierte Plattform.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358337" y="6142925"/>
            <a:ext cx="11492389" cy="494847"/>
          </a:xfrm>
          <a:custGeom>
            <a:avLst/>
            <a:gdLst/>
            <a:ahLst/>
            <a:cxnLst/>
            <a:rect l="l" t="t" r="r" b="b"/>
            <a:pathLst>
              <a:path w="11492389" h="494847">
                <a:moveTo>
                  <a:pt x="34127" y="0"/>
                </a:moveTo>
                <a:lnTo>
                  <a:pt x="11424135" y="0"/>
                </a:lnTo>
                <a:cubicBezTo>
                  <a:pt x="11461831" y="0"/>
                  <a:pt x="11492389" y="30558"/>
                  <a:pt x="11492389" y="68254"/>
                </a:cubicBezTo>
                <a:lnTo>
                  <a:pt x="11492389" y="426593"/>
                </a:lnTo>
                <a:cubicBezTo>
                  <a:pt x="11492389" y="464288"/>
                  <a:pt x="11461831" y="494847"/>
                  <a:pt x="11424135" y="494847"/>
                </a:cubicBezTo>
                <a:lnTo>
                  <a:pt x="34127" y="494847"/>
                </a:lnTo>
                <a:cubicBezTo>
                  <a:pt x="15279" y="494847"/>
                  <a:pt x="0" y="479567"/>
                  <a:pt x="0" y="460719"/>
                </a:cubicBezTo>
                <a:lnTo>
                  <a:pt x="0" y="34127"/>
                </a:lnTo>
                <a:cubicBezTo>
                  <a:pt x="0" y="15279"/>
                  <a:pt x="15279" y="0"/>
                  <a:pt x="34127" y="0"/>
                </a:cubicBezTo>
                <a:close/>
              </a:path>
            </a:pathLst>
          </a:custGeom>
          <a:solidFill>
            <a:srgbClr val="D4A574">
              <a:alpha val="14902"/>
            </a:srgbClr>
          </a:solidFill>
          <a:ln/>
        </p:spPr>
      </p:sp>
      <p:sp>
        <p:nvSpPr>
          <p:cNvPr id="41" name="Shape 39"/>
          <p:cNvSpPr/>
          <p:nvPr/>
        </p:nvSpPr>
        <p:spPr>
          <a:xfrm>
            <a:off x="358337" y="6142925"/>
            <a:ext cx="34127" cy="494847"/>
          </a:xfrm>
          <a:custGeom>
            <a:avLst/>
            <a:gdLst/>
            <a:ahLst/>
            <a:cxnLst/>
            <a:rect l="l" t="t" r="r" b="b"/>
            <a:pathLst>
              <a:path w="34127" h="494847">
                <a:moveTo>
                  <a:pt x="34127" y="0"/>
                </a:moveTo>
                <a:lnTo>
                  <a:pt x="34127" y="0"/>
                </a:lnTo>
                <a:lnTo>
                  <a:pt x="34127" y="494847"/>
                </a:lnTo>
                <a:lnTo>
                  <a:pt x="34127" y="494847"/>
                </a:lnTo>
                <a:cubicBezTo>
                  <a:pt x="15279" y="494847"/>
                  <a:pt x="0" y="479567"/>
                  <a:pt x="0" y="460719"/>
                </a:cubicBezTo>
                <a:lnTo>
                  <a:pt x="0" y="34127"/>
                </a:lnTo>
                <a:cubicBezTo>
                  <a:pt x="0" y="15279"/>
                  <a:pt x="15279" y="0"/>
                  <a:pt x="34127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2" name="Text 40"/>
          <p:cNvSpPr/>
          <p:nvPr/>
        </p:nvSpPr>
        <p:spPr>
          <a:xfrm>
            <a:off x="511910" y="6279435"/>
            <a:ext cx="11270561" cy="2218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5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Marktpositionierung:</a:t>
            </a:r>
            <a:pPr>
              <a:lnSpc>
                <a:spcPct val="140000"/>
              </a:lnSpc>
            </a:pPr>
            <a:r>
              <a:rPr lang="en-US" sz="1075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Vielerlei positioniert sich als </a:t>
            </a:r>
            <a:pPr>
              <a:lnSpc>
                <a:spcPct val="140000"/>
              </a:lnSpc>
            </a:pPr>
            <a:r>
              <a:rPr lang="en-US" sz="1075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Premium-Alternative zu Etsy</a:t>
            </a:r>
            <a:pPr>
              <a:lnSpc>
                <a:spcPct val="140000"/>
              </a:lnSpc>
            </a:pPr>
            <a:r>
              <a:rPr lang="en-US" sz="1075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– qualitätsbewusster, serviceorientierter, community-getriebener. Nicht mehr Quantität, sondern Qualität.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9610" y="339610"/>
            <a:ext cx="11580702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b="1" spc="53" kern="0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WACHSTUMSSTRATEGIE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39610" y="611298"/>
            <a:ext cx="11665604" cy="339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07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Wachstumsstrategie &amp; Meilensteine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39610" y="1018830"/>
            <a:ext cx="11589192" cy="2377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3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Unsere Roadmap für die nächsten 3 Jahre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39610" y="1392401"/>
            <a:ext cx="7539343" cy="2869705"/>
          </a:xfrm>
          <a:custGeom>
            <a:avLst/>
            <a:gdLst/>
            <a:ahLst/>
            <a:cxnLst/>
            <a:rect l="l" t="t" r="r" b="b"/>
            <a:pathLst>
              <a:path w="7539343" h="2869705">
                <a:moveTo>
                  <a:pt x="67926" y="0"/>
                </a:moveTo>
                <a:lnTo>
                  <a:pt x="7471417" y="0"/>
                </a:lnTo>
                <a:cubicBezTo>
                  <a:pt x="7508931" y="0"/>
                  <a:pt x="7539343" y="30411"/>
                  <a:pt x="7539343" y="67926"/>
                </a:cubicBezTo>
                <a:lnTo>
                  <a:pt x="7539343" y="2801779"/>
                </a:lnTo>
                <a:cubicBezTo>
                  <a:pt x="7539343" y="2839293"/>
                  <a:pt x="7508931" y="2869705"/>
                  <a:pt x="7471417" y="2869705"/>
                </a:cubicBezTo>
                <a:lnTo>
                  <a:pt x="67926" y="2869705"/>
                </a:lnTo>
                <a:cubicBezTo>
                  <a:pt x="30411" y="2869705"/>
                  <a:pt x="0" y="2839293"/>
                  <a:pt x="0" y="2801779"/>
                </a:cubicBezTo>
                <a:lnTo>
                  <a:pt x="0" y="67926"/>
                </a:lnTo>
                <a:cubicBezTo>
                  <a:pt x="0" y="30437"/>
                  <a:pt x="30437" y="0"/>
                  <a:pt x="67926" y="0"/>
                </a:cubicBezTo>
                <a:close/>
              </a:path>
            </a:pathLst>
          </a:custGeom>
          <a:solidFill>
            <a:srgbClr val="1E3A5F"/>
          </a:solidFill>
          <a:ln/>
          <a:effectLst>
            <a:outerShdw sx="100000" sy="100000" kx="0" ky="0" algn="bl" rotWithShape="0" blurRad="50942" dist="33961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3376" y="1596167"/>
            <a:ext cx="679220" cy="679220"/>
          </a:xfrm>
          <a:custGeom>
            <a:avLst/>
            <a:gdLst/>
            <a:ahLst/>
            <a:cxnLst/>
            <a:rect l="l" t="t" r="r" b="b"/>
            <a:pathLst>
              <a:path w="679220" h="679220">
                <a:moveTo>
                  <a:pt x="67922" y="0"/>
                </a:moveTo>
                <a:lnTo>
                  <a:pt x="611298" y="0"/>
                </a:lnTo>
                <a:cubicBezTo>
                  <a:pt x="648810" y="0"/>
                  <a:pt x="679220" y="30410"/>
                  <a:pt x="679220" y="67922"/>
                </a:cubicBezTo>
                <a:lnTo>
                  <a:pt x="679220" y="611298"/>
                </a:lnTo>
                <a:cubicBezTo>
                  <a:pt x="679220" y="648810"/>
                  <a:pt x="648810" y="679220"/>
                  <a:pt x="611298" y="679220"/>
                </a:cubicBezTo>
                <a:lnTo>
                  <a:pt x="67922" y="679220"/>
                </a:lnTo>
                <a:cubicBezTo>
                  <a:pt x="30410" y="679220"/>
                  <a:pt x="0" y="648810"/>
                  <a:pt x="0" y="611298"/>
                </a:cubicBezTo>
                <a:lnTo>
                  <a:pt x="0" y="67922"/>
                </a:lnTo>
                <a:cubicBezTo>
                  <a:pt x="0" y="30410"/>
                  <a:pt x="30410" y="0"/>
                  <a:pt x="67922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724325" y="1765972"/>
            <a:ext cx="466964" cy="339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07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358440" y="1681070"/>
            <a:ext cx="2411231" cy="271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04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Phase 1: Launch &amp; Aufbau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358440" y="1952758"/>
            <a:ext cx="2385760" cy="2377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3" dirty="0">
                <a:solidFill>
                  <a:srgbClr val="FFFFF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Jahr 1 (2026)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43376" y="2411231"/>
            <a:ext cx="3574396" cy="2377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3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Ziele: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43376" y="2716880"/>
            <a:ext cx="3565905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500 kuratierte Künstler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43376" y="2954607"/>
            <a:ext cx="3565905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Plattform-Launch DACH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43376" y="3192334"/>
            <a:ext cx="3565905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€500K Umsatz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43376" y="3430061"/>
            <a:ext cx="3565905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Community-Aufbau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178397" y="2411231"/>
            <a:ext cx="3574396" cy="2377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3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Maßnahmen: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178397" y="2716880"/>
            <a:ext cx="3565905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Intensive Künstlerakquise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178397" y="2954607"/>
            <a:ext cx="3565905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Marketing-Kampagne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178397" y="3192334"/>
            <a:ext cx="3565905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PR &amp; Influencer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178397" y="3430061"/>
            <a:ext cx="3565905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Feedback-Loops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56591" y="4397950"/>
            <a:ext cx="3684769" cy="2462173"/>
          </a:xfrm>
          <a:custGeom>
            <a:avLst/>
            <a:gdLst/>
            <a:ahLst/>
            <a:cxnLst/>
            <a:rect l="l" t="t" r="r" b="b"/>
            <a:pathLst>
              <a:path w="3684769" h="2462173">
                <a:moveTo>
                  <a:pt x="33961" y="0"/>
                </a:moveTo>
                <a:lnTo>
                  <a:pt x="3616837" y="0"/>
                </a:lnTo>
                <a:cubicBezTo>
                  <a:pt x="3654355" y="0"/>
                  <a:pt x="3684769" y="30414"/>
                  <a:pt x="3684769" y="67931"/>
                </a:cubicBezTo>
                <a:lnTo>
                  <a:pt x="3684769" y="2394241"/>
                </a:lnTo>
                <a:cubicBezTo>
                  <a:pt x="3684769" y="2431759"/>
                  <a:pt x="3654355" y="2462173"/>
                  <a:pt x="3616837" y="2462173"/>
                </a:cubicBezTo>
                <a:lnTo>
                  <a:pt x="33961" y="2462173"/>
                </a:lnTo>
                <a:cubicBezTo>
                  <a:pt x="15205" y="2462173"/>
                  <a:pt x="0" y="2446968"/>
                  <a:pt x="0" y="2428212"/>
                </a:cubicBezTo>
                <a:lnTo>
                  <a:pt x="0" y="33961"/>
                </a:lnTo>
                <a:cubicBezTo>
                  <a:pt x="0" y="15205"/>
                  <a:pt x="15205" y="0"/>
                  <a:pt x="33961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5471" dist="8490" dir="5400000">
              <a:srgbClr val="000000">
                <a:alpha val="10196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356591" y="4397950"/>
            <a:ext cx="33961" cy="2462173"/>
          </a:xfrm>
          <a:custGeom>
            <a:avLst/>
            <a:gdLst/>
            <a:ahLst/>
            <a:cxnLst/>
            <a:rect l="l" t="t" r="r" b="b"/>
            <a:pathLst>
              <a:path w="33961" h="2462173">
                <a:moveTo>
                  <a:pt x="33961" y="0"/>
                </a:moveTo>
                <a:lnTo>
                  <a:pt x="33961" y="0"/>
                </a:lnTo>
                <a:lnTo>
                  <a:pt x="33961" y="2462173"/>
                </a:lnTo>
                <a:lnTo>
                  <a:pt x="33961" y="2462173"/>
                </a:lnTo>
                <a:cubicBezTo>
                  <a:pt x="15205" y="2462173"/>
                  <a:pt x="0" y="2446968"/>
                  <a:pt x="0" y="2428212"/>
                </a:cubicBezTo>
                <a:lnTo>
                  <a:pt x="0" y="33961"/>
                </a:lnTo>
                <a:cubicBezTo>
                  <a:pt x="0" y="15205"/>
                  <a:pt x="15205" y="0"/>
                  <a:pt x="33961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2" name="Shape 20"/>
          <p:cNvSpPr/>
          <p:nvPr/>
        </p:nvSpPr>
        <p:spPr>
          <a:xfrm>
            <a:off x="543376" y="4567755"/>
            <a:ext cx="475454" cy="475454"/>
          </a:xfrm>
          <a:custGeom>
            <a:avLst/>
            <a:gdLst/>
            <a:ahLst/>
            <a:cxnLst/>
            <a:rect l="l" t="t" r="r" b="b"/>
            <a:pathLst>
              <a:path w="475454" h="475454">
                <a:moveTo>
                  <a:pt x="67923" y="0"/>
                </a:moveTo>
                <a:lnTo>
                  <a:pt x="407531" y="0"/>
                </a:lnTo>
                <a:cubicBezTo>
                  <a:pt x="445044" y="0"/>
                  <a:pt x="475454" y="30410"/>
                  <a:pt x="475454" y="67923"/>
                </a:cubicBezTo>
                <a:lnTo>
                  <a:pt x="475454" y="407531"/>
                </a:lnTo>
                <a:cubicBezTo>
                  <a:pt x="475454" y="445044"/>
                  <a:pt x="445044" y="475454"/>
                  <a:pt x="407531" y="475454"/>
                </a:cubicBezTo>
                <a:lnTo>
                  <a:pt x="67923" y="475454"/>
                </a:lnTo>
                <a:cubicBezTo>
                  <a:pt x="30410" y="475454"/>
                  <a:pt x="0" y="445044"/>
                  <a:pt x="0" y="407531"/>
                </a:cubicBezTo>
                <a:lnTo>
                  <a:pt x="0" y="67923"/>
                </a:lnTo>
                <a:cubicBezTo>
                  <a:pt x="0" y="30410"/>
                  <a:pt x="30410" y="0"/>
                  <a:pt x="67923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3" name="Text 21"/>
          <p:cNvSpPr/>
          <p:nvPr/>
        </p:nvSpPr>
        <p:spPr>
          <a:xfrm>
            <a:off x="656800" y="4669638"/>
            <a:ext cx="348100" cy="271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04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120713" y="4584735"/>
            <a:ext cx="899967" cy="2377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37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Expansion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120713" y="4822462"/>
            <a:ext cx="882986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Jahr 2 (2027)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543376" y="5145092"/>
            <a:ext cx="3396100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2.000 Künstler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43376" y="5382819"/>
            <a:ext cx="3396100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Expansion Europa (FR, IT, NL)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543376" y="5620546"/>
            <a:ext cx="3396100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€2.5M Umsatz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43376" y="5858273"/>
            <a:ext cx="3396100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Mobile App Launch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195378" y="4397950"/>
            <a:ext cx="3684769" cy="2462173"/>
          </a:xfrm>
          <a:custGeom>
            <a:avLst/>
            <a:gdLst/>
            <a:ahLst/>
            <a:cxnLst/>
            <a:rect l="l" t="t" r="r" b="b"/>
            <a:pathLst>
              <a:path w="3684769" h="2462173">
                <a:moveTo>
                  <a:pt x="33961" y="0"/>
                </a:moveTo>
                <a:lnTo>
                  <a:pt x="3616837" y="0"/>
                </a:lnTo>
                <a:cubicBezTo>
                  <a:pt x="3654355" y="0"/>
                  <a:pt x="3684769" y="30414"/>
                  <a:pt x="3684769" y="67931"/>
                </a:cubicBezTo>
                <a:lnTo>
                  <a:pt x="3684769" y="2394241"/>
                </a:lnTo>
                <a:cubicBezTo>
                  <a:pt x="3684769" y="2431759"/>
                  <a:pt x="3654355" y="2462173"/>
                  <a:pt x="3616837" y="2462173"/>
                </a:cubicBezTo>
                <a:lnTo>
                  <a:pt x="33961" y="2462173"/>
                </a:lnTo>
                <a:cubicBezTo>
                  <a:pt x="15205" y="2462173"/>
                  <a:pt x="0" y="2446968"/>
                  <a:pt x="0" y="2428212"/>
                </a:cubicBezTo>
                <a:lnTo>
                  <a:pt x="0" y="33961"/>
                </a:lnTo>
                <a:cubicBezTo>
                  <a:pt x="0" y="15205"/>
                  <a:pt x="15205" y="0"/>
                  <a:pt x="33961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5471" dist="8490" dir="5400000">
              <a:srgbClr val="000000">
                <a:alpha val="10196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4195378" y="4397950"/>
            <a:ext cx="33961" cy="2462173"/>
          </a:xfrm>
          <a:custGeom>
            <a:avLst/>
            <a:gdLst/>
            <a:ahLst/>
            <a:cxnLst/>
            <a:rect l="l" t="t" r="r" b="b"/>
            <a:pathLst>
              <a:path w="33961" h="2462173">
                <a:moveTo>
                  <a:pt x="33961" y="0"/>
                </a:moveTo>
                <a:lnTo>
                  <a:pt x="33961" y="0"/>
                </a:lnTo>
                <a:lnTo>
                  <a:pt x="33961" y="2462173"/>
                </a:lnTo>
                <a:lnTo>
                  <a:pt x="33961" y="2462173"/>
                </a:lnTo>
                <a:cubicBezTo>
                  <a:pt x="15205" y="2462173"/>
                  <a:pt x="0" y="2446968"/>
                  <a:pt x="0" y="2428212"/>
                </a:cubicBezTo>
                <a:lnTo>
                  <a:pt x="0" y="33961"/>
                </a:lnTo>
                <a:cubicBezTo>
                  <a:pt x="0" y="15205"/>
                  <a:pt x="15205" y="0"/>
                  <a:pt x="33961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2" name="Shape 30"/>
          <p:cNvSpPr/>
          <p:nvPr/>
        </p:nvSpPr>
        <p:spPr>
          <a:xfrm>
            <a:off x="4382163" y="4567755"/>
            <a:ext cx="475454" cy="475454"/>
          </a:xfrm>
          <a:custGeom>
            <a:avLst/>
            <a:gdLst/>
            <a:ahLst/>
            <a:cxnLst/>
            <a:rect l="l" t="t" r="r" b="b"/>
            <a:pathLst>
              <a:path w="475454" h="475454">
                <a:moveTo>
                  <a:pt x="67923" y="0"/>
                </a:moveTo>
                <a:lnTo>
                  <a:pt x="407531" y="0"/>
                </a:lnTo>
                <a:cubicBezTo>
                  <a:pt x="445044" y="0"/>
                  <a:pt x="475454" y="30410"/>
                  <a:pt x="475454" y="67923"/>
                </a:cubicBezTo>
                <a:lnTo>
                  <a:pt x="475454" y="407531"/>
                </a:lnTo>
                <a:cubicBezTo>
                  <a:pt x="475454" y="445044"/>
                  <a:pt x="445044" y="475454"/>
                  <a:pt x="407531" y="475454"/>
                </a:cubicBezTo>
                <a:lnTo>
                  <a:pt x="67923" y="475454"/>
                </a:lnTo>
                <a:cubicBezTo>
                  <a:pt x="30410" y="475454"/>
                  <a:pt x="0" y="445044"/>
                  <a:pt x="0" y="407531"/>
                </a:cubicBezTo>
                <a:lnTo>
                  <a:pt x="0" y="67923"/>
                </a:lnTo>
                <a:cubicBezTo>
                  <a:pt x="0" y="30410"/>
                  <a:pt x="30410" y="0"/>
                  <a:pt x="67923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3" name="Text 31"/>
          <p:cNvSpPr/>
          <p:nvPr/>
        </p:nvSpPr>
        <p:spPr>
          <a:xfrm>
            <a:off x="4494659" y="4669638"/>
            <a:ext cx="348100" cy="271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04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4959500" y="4584735"/>
            <a:ext cx="916947" cy="2377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37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Skalierung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4959500" y="4822462"/>
            <a:ext cx="899967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Jahr 3 (2028)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4382163" y="5145092"/>
            <a:ext cx="3396100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5.000 Künstler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4382163" y="5382819"/>
            <a:ext cx="3396100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Premium-Services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4382163" y="5620546"/>
            <a:ext cx="3396100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€6M Umsatz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4382163" y="5858273"/>
            <a:ext cx="3396100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Break-even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8085239" y="1392401"/>
            <a:ext cx="3769671" cy="3633827"/>
          </a:xfrm>
          <a:custGeom>
            <a:avLst/>
            <a:gdLst/>
            <a:ahLst/>
            <a:cxnLst/>
            <a:rect l="l" t="t" r="r" b="b"/>
            <a:pathLst>
              <a:path w="3769671" h="3633827">
                <a:moveTo>
                  <a:pt x="67916" y="0"/>
                </a:moveTo>
                <a:lnTo>
                  <a:pt x="3701755" y="0"/>
                </a:lnTo>
                <a:cubicBezTo>
                  <a:pt x="3739264" y="0"/>
                  <a:pt x="3769671" y="30407"/>
                  <a:pt x="3769671" y="67916"/>
                </a:cubicBezTo>
                <a:lnTo>
                  <a:pt x="3769671" y="3565911"/>
                </a:lnTo>
                <a:cubicBezTo>
                  <a:pt x="3769671" y="3603420"/>
                  <a:pt x="3739264" y="3633827"/>
                  <a:pt x="3701755" y="3633827"/>
                </a:cubicBezTo>
                <a:lnTo>
                  <a:pt x="67916" y="3633827"/>
                </a:lnTo>
                <a:cubicBezTo>
                  <a:pt x="30407" y="3633827"/>
                  <a:pt x="0" y="3603420"/>
                  <a:pt x="0" y="3565911"/>
                </a:cubicBezTo>
                <a:lnTo>
                  <a:pt x="0" y="67916"/>
                </a:lnTo>
                <a:cubicBezTo>
                  <a:pt x="0" y="30432"/>
                  <a:pt x="30432" y="0"/>
                  <a:pt x="6791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5471" dist="8490" dir="5400000">
              <a:srgbClr val="000000">
                <a:alpha val="10196"/>
              </a:srgbClr>
            </a:outerShdw>
          </a:effectLst>
        </p:spPr>
      </p:sp>
      <p:sp>
        <p:nvSpPr>
          <p:cNvPr id="41" name="Shape 39"/>
          <p:cNvSpPr/>
          <p:nvPr/>
        </p:nvSpPr>
        <p:spPr>
          <a:xfrm>
            <a:off x="8314476" y="1630128"/>
            <a:ext cx="203766" cy="203766"/>
          </a:xfrm>
          <a:custGeom>
            <a:avLst/>
            <a:gdLst/>
            <a:ahLst/>
            <a:cxnLst/>
            <a:rect l="l" t="t" r="r" b="b"/>
            <a:pathLst>
              <a:path w="203766" h="203766">
                <a:moveTo>
                  <a:pt x="25471" y="25471"/>
                </a:moveTo>
                <a:cubicBezTo>
                  <a:pt x="25471" y="18426"/>
                  <a:pt x="19780" y="12735"/>
                  <a:pt x="12735" y="12735"/>
                </a:cubicBezTo>
                <a:cubicBezTo>
                  <a:pt x="5691" y="12735"/>
                  <a:pt x="0" y="18426"/>
                  <a:pt x="0" y="25471"/>
                </a:cubicBezTo>
                <a:lnTo>
                  <a:pt x="0" y="159192"/>
                </a:lnTo>
                <a:cubicBezTo>
                  <a:pt x="0" y="176783"/>
                  <a:pt x="14248" y="191031"/>
                  <a:pt x="31838" y="191031"/>
                </a:cubicBezTo>
                <a:lnTo>
                  <a:pt x="191031" y="191031"/>
                </a:lnTo>
                <a:cubicBezTo>
                  <a:pt x="198075" y="191031"/>
                  <a:pt x="203766" y="185340"/>
                  <a:pt x="203766" y="178295"/>
                </a:cubicBezTo>
                <a:cubicBezTo>
                  <a:pt x="203766" y="171251"/>
                  <a:pt x="198075" y="165560"/>
                  <a:pt x="191031" y="165560"/>
                </a:cubicBezTo>
                <a:lnTo>
                  <a:pt x="31838" y="165560"/>
                </a:lnTo>
                <a:cubicBezTo>
                  <a:pt x="28336" y="165560"/>
                  <a:pt x="25471" y="162694"/>
                  <a:pt x="25471" y="159192"/>
                </a:cubicBezTo>
                <a:lnTo>
                  <a:pt x="25471" y="25471"/>
                </a:lnTo>
                <a:close/>
                <a:moveTo>
                  <a:pt x="187290" y="59936"/>
                </a:moveTo>
                <a:cubicBezTo>
                  <a:pt x="192264" y="54961"/>
                  <a:pt x="192264" y="46882"/>
                  <a:pt x="187290" y="41907"/>
                </a:cubicBezTo>
                <a:cubicBezTo>
                  <a:pt x="182315" y="36933"/>
                  <a:pt x="174236" y="36933"/>
                  <a:pt x="169261" y="41907"/>
                </a:cubicBezTo>
                <a:lnTo>
                  <a:pt x="127354" y="83854"/>
                </a:lnTo>
                <a:lnTo>
                  <a:pt x="104510" y="61050"/>
                </a:lnTo>
                <a:cubicBezTo>
                  <a:pt x="99535" y="56075"/>
                  <a:pt x="91456" y="56075"/>
                  <a:pt x="86481" y="61050"/>
                </a:cubicBezTo>
                <a:lnTo>
                  <a:pt x="48275" y="99256"/>
                </a:lnTo>
                <a:cubicBezTo>
                  <a:pt x="43300" y="104231"/>
                  <a:pt x="43300" y="112310"/>
                  <a:pt x="48275" y="117285"/>
                </a:cubicBezTo>
                <a:cubicBezTo>
                  <a:pt x="53250" y="122260"/>
                  <a:pt x="61329" y="122260"/>
                  <a:pt x="66304" y="117285"/>
                </a:cubicBezTo>
                <a:lnTo>
                  <a:pt x="95515" y="88073"/>
                </a:lnTo>
                <a:lnTo>
                  <a:pt x="118359" y="110917"/>
                </a:lnTo>
                <a:cubicBezTo>
                  <a:pt x="123334" y="115892"/>
                  <a:pt x="131413" y="115892"/>
                  <a:pt x="136388" y="110917"/>
                </a:cubicBezTo>
                <a:lnTo>
                  <a:pt x="187329" y="59976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2" name="Text 40"/>
          <p:cNvSpPr/>
          <p:nvPr/>
        </p:nvSpPr>
        <p:spPr>
          <a:xfrm>
            <a:off x="8543713" y="1596167"/>
            <a:ext cx="3209315" cy="271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04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Kennzahlen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8289005" y="2003699"/>
            <a:ext cx="3362139" cy="849025"/>
          </a:xfrm>
          <a:custGeom>
            <a:avLst/>
            <a:gdLst/>
            <a:ahLst/>
            <a:cxnLst/>
            <a:rect l="l" t="t" r="r" b="b"/>
            <a:pathLst>
              <a:path w="3362139" h="849025">
                <a:moveTo>
                  <a:pt x="67922" y="0"/>
                </a:moveTo>
                <a:lnTo>
                  <a:pt x="3294217" y="0"/>
                </a:lnTo>
                <a:cubicBezTo>
                  <a:pt x="3331730" y="0"/>
                  <a:pt x="3362139" y="30410"/>
                  <a:pt x="3362139" y="67922"/>
                </a:cubicBezTo>
                <a:lnTo>
                  <a:pt x="3362139" y="781103"/>
                </a:lnTo>
                <a:cubicBezTo>
                  <a:pt x="3362139" y="818615"/>
                  <a:pt x="3331730" y="849025"/>
                  <a:pt x="3294217" y="849025"/>
                </a:cubicBezTo>
                <a:lnTo>
                  <a:pt x="67922" y="849025"/>
                </a:lnTo>
                <a:cubicBezTo>
                  <a:pt x="30410" y="849025"/>
                  <a:pt x="0" y="818615"/>
                  <a:pt x="0" y="781103"/>
                </a:cubicBezTo>
                <a:lnTo>
                  <a:pt x="0" y="67922"/>
                </a:lnTo>
                <a:cubicBezTo>
                  <a:pt x="0" y="30435"/>
                  <a:pt x="30435" y="0"/>
                  <a:pt x="67922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4" name="Text 42"/>
          <p:cNvSpPr/>
          <p:nvPr/>
        </p:nvSpPr>
        <p:spPr>
          <a:xfrm>
            <a:off x="8390888" y="2139543"/>
            <a:ext cx="3158373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7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Künstler Jahr 1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8348437" y="2377270"/>
            <a:ext cx="3243276" cy="339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407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500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8289005" y="2988568"/>
            <a:ext cx="3362139" cy="849025"/>
          </a:xfrm>
          <a:custGeom>
            <a:avLst/>
            <a:gdLst/>
            <a:ahLst/>
            <a:cxnLst/>
            <a:rect l="l" t="t" r="r" b="b"/>
            <a:pathLst>
              <a:path w="3362139" h="849025">
                <a:moveTo>
                  <a:pt x="67922" y="0"/>
                </a:moveTo>
                <a:lnTo>
                  <a:pt x="3294217" y="0"/>
                </a:lnTo>
                <a:cubicBezTo>
                  <a:pt x="3331730" y="0"/>
                  <a:pt x="3362139" y="30410"/>
                  <a:pt x="3362139" y="67922"/>
                </a:cubicBezTo>
                <a:lnTo>
                  <a:pt x="3362139" y="781103"/>
                </a:lnTo>
                <a:cubicBezTo>
                  <a:pt x="3362139" y="818615"/>
                  <a:pt x="3331730" y="849025"/>
                  <a:pt x="3294217" y="849025"/>
                </a:cubicBezTo>
                <a:lnTo>
                  <a:pt x="67922" y="849025"/>
                </a:lnTo>
                <a:cubicBezTo>
                  <a:pt x="30410" y="849025"/>
                  <a:pt x="0" y="818615"/>
                  <a:pt x="0" y="781103"/>
                </a:cubicBezTo>
                <a:lnTo>
                  <a:pt x="0" y="67922"/>
                </a:lnTo>
                <a:cubicBezTo>
                  <a:pt x="0" y="30435"/>
                  <a:pt x="30435" y="0"/>
                  <a:pt x="67922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7" name="Text 45"/>
          <p:cNvSpPr/>
          <p:nvPr/>
        </p:nvSpPr>
        <p:spPr>
          <a:xfrm>
            <a:off x="8390888" y="3124412"/>
            <a:ext cx="3158373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7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Künstler Jahr 3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8348437" y="3362139"/>
            <a:ext cx="3243276" cy="339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407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5.000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8289005" y="3973437"/>
            <a:ext cx="3362139" cy="849025"/>
          </a:xfrm>
          <a:custGeom>
            <a:avLst/>
            <a:gdLst/>
            <a:ahLst/>
            <a:cxnLst/>
            <a:rect l="l" t="t" r="r" b="b"/>
            <a:pathLst>
              <a:path w="3362139" h="849025">
                <a:moveTo>
                  <a:pt x="67922" y="0"/>
                </a:moveTo>
                <a:lnTo>
                  <a:pt x="3294217" y="0"/>
                </a:lnTo>
                <a:cubicBezTo>
                  <a:pt x="3331730" y="0"/>
                  <a:pt x="3362139" y="30410"/>
                  <a:pt x="3362139" y="67922"/>
                </a:cubicBezTo>
                <a:lnTo>
                  <a:pt x="3362139" y="781103"/>
                </a:lnTo>
                <a:cubicBezTo>
                  <a:pt x="3362139" y="818615"/>
                  <a:pt x="3331730" y="849025"/>
                  <a:pt x="3294217" y="849025"/>
                </a:cubicBezTo>
                <a:lnTo>
                  <a:pt x="67922" y="849025"/>
                </a:lnTo>
                <a:cubicBezTo>
                  <a:pt x="30410" y="849025"/>
                  <a:pt x="0" y="818615"/>
                  <a:pt x="0" y="781103"/>
                </a:cubicBezTo>
                <a:lnTo>
                  <a:pt x="0" y="67922"/>
                </a:lnTo>
                <a:cubicBezTo>
                  <a:pt x="0" y="30435"/>
                  <a:pt x="30435" y="0"/>
                  <a:pt x="67922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50" name="Text 48"/>
          <p:cNvSpPr/>
          <p:nvPr/>
        </p:nvSpPr>
        <p:spPr>
          <a:xfrm>
            <a:off x="8390888" y="4109281"/>
            <a:ext cx="3158373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7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Umsatz Jahr 3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8348437" y="4347008"/>
            <a:ext cx="3243276" cy="339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407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€6M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8085239" y="5162072"/>
            <a:ext cx="3769671" cy="1698050"/>
          </a:xfrm>
          <a:custGeom>
            <a:avLst/>
            <a:gdLst/>
            <a:ahLst/>
            <a:cxnLst/>
            <a:rect l="l" t="t" r="r" b="b"/>
            <a:pathLst>
              <a:path w="3769671" h="1698050">
                <a:moveTo>
                  <a:pt x="67922" y="0"/>
                </a:moveTo>
                <a:lnTo>
                  <a:pt x="3701749" y="0"/>
                </a:lnTo>
                <a:cubicBezTo>
                  <a:pt x="3739262" y="0"/>
                  <a:pt x="3769671" y="30410"/>
                  <a:pt x="3769671" y="67922"/>
                </a:cubicBezTo>
                <a:lnTo>
                  <a:pt x="3769671" y="1630128"/>
                </a:lnTo>
                <a:cubicBezTo>
                  <a:pt x="3769671" y="1667640"/>
                  <a:pt x="3739262" y="1698050"/>
                  <a:pt x="3701749" y="1698050"/>
                </a:cubicBezTo>
                <a:lnTo>
                  <a:pt x="67922" y="1698050"/>
                </a:lnTo>
                <a:cubicBezTo>
                  <a:pt x="30410" y="1698050"/>
                  <a:pt x="0" y="1667640"/>
                  <a:pt x="0" y="1630128"/>
                </a:cubicBezTo>
                <a:lnTo>
                  <a:pt x="0" y="67922"/>
                </a:lnTo>
                <a:cubicBezTo>
                  <a:pt x="0" y="30435"/>
                  <a:pt x="30435" y="0"/>
                  <a:pt x="67922" y="0"/>
                </a:cubicBezTo>
                <a:close/>
              </a:path>
            </a:pathLst>
          </a:custGeom>
          <a:solidFill>
            <a:srgbClr val="C75B4A"/>
          </a:solidFill>
          <a:ln/>
          <a:effectLst>
            <a:outerShdw sx="100000" sy="100000" kx="0" ky="0" algn="bl" rotWithShape="0" blurRad="50942" dist="33961" dir="5400000">
              <a:srgbClr val="000000">
                <a:alpha val="10196"/>
              </a:srgbClr>
            </a:outerShdw>
          </a:effectLst>
        </p:spPr>
      </p:sp>
      <p:sp>
        <p:nvSpPr>
          <p:cNvPr id="53" name="Shape 51"/>
          <p:cNvSpPr/>
          <p:nvPr/>
        </p:nvSpPr>
        <p:spPr>
          <a:xfrm>
            <a:off x="8276270" y="5374329"/>
            <a:ext cx="152825" cy="152825"/>
          </a:xfrm>
          <a:custGeom>
            <a:avLst/>
            <a:gdLst/>
            <a:ahLst/>
            <a:cxnLst/>
            <a:rect l="l" t="t" r="r" b="b"/>
            <a:pathLst>
              <a:path w="152825" h="152825">
                <a:moveTo>
                  <a:pt x="100291" y="105067"/>
                </a:moveTo>
                <a:cubicBezTo>
                  <a:pt x="129304" y="105067"/>
                  <a:pt x="152825" y="81546"/>
                  <a:pt x="152825" y="52533"/>
                </a:cubicBezTo>
                <a:cubicBezTo>
                  <a:pt x="152825" y="23521"/>
                  <a:pt x="129304" y="0"/>
                  <a:pt x="100291" y="0"/>
                </a:cubicBezTo>
                <a:cubicBezTo>
                  <a:pt x="71278" y="0"/>
                  <a:pt x="47758" y="23521"/>
                  <a:pt x="47758" y="52533"/>
                </a:cubicBezTo>
                <a:cubicBezTo>
                  <a:pt x="47758" y="58115"/>
                  <a:pt x="48623" y="63518"/>
                  <a:pt x="50235" y="68562"/>
                </a:cubicBezTo>
                <a:lnTo>
                  <a:pt x="2089" y="116708"/>
                </a:lnTo>
                <a:cubicBezTo>
                  <a:pt x="746" y="118051"/>
                  <a:pt x="0" y="119872"/>
                  <a:pt x="0" y="121782"/>
                </a:cubicBezTo>
                <a:lnTo>
                  <a:pt x="0" y="145661"/>
                </a:lnTo>
                <a:cubicBezTo>
                  <a:pt x="0" y="149631"/>
                  <a:pt x="3194" y="152825"/>
                  <a:pt x="7164" y="152825"/>
                </a:cubicBezTo>
                <a:lnTo>
                  <a:pt x="31042" y="152825"/>
                </a:lnTo>
                <a:cubicBezTo>
                  <a:pt x="35012" y="152825"/>
                  <a:pt x="38206" y="149631"/>
                  <a:pt x="38206" y="145661"/>
                </a:cubicBezTo>
                <a:lnTo>
                  <a:pt x="38206" y="133721"/>
                </a:lnTo>
                <a:lnTo>
                  <a:pt x="50146" y="133721"/>
                </a:lnTo>
                <a:cubicBezTo>
                  <a:pt x="54115" y="133721"/>
                  <a:pt x="57309" y="130528"/>
                  <a:pt x="57309" y="126558"/>
                </a:cubicBezTo>
                <a:lnTo>
                  <a:pt x="57309" y="114618"/>
                </a:lnTo>
                <a:lnTo>
                  <a:pt x="69249" y="114618"/>
                </a:lnTo>
                <a:cubicBezTo>
                  <a:pt x="71159" y="114618"/>
                  <a:pt x="72980" y="113872"/>
                  <a:pt x="74323" y="112529"/>
                </a:cubicBezTo>
                <a:lnTo>
                  <a:pt x="84262" y="102589"/>
                </a:lnTo>
                <a:cubicBezTo>
                  <a:pt x="89307" y="104201"/>
                  <a:pt x="94709" y="105067"/>
                  <a:pt x="100291" y="105067"/>
                </a:cubicBezTo>
                <a:close/>
                <a:moveTo>
                  <a:pt x="112231" y="28655"/>
                </a:moveTo>
                <a:cubicBezTo>
                  <a:pt x="118820" y="28655"/>
                  <a:pt x="124170" y="34004"/>
                  <a:pt x="124170" y="40594"/>
                </a:cubicBezTo>
                <a:cubicBezTo>
                  <a:pt x="124170" y="47184"/>
                  <a:pt x="118820" y="52533"/>
                  <a:pt x="112231" y="52533"/>
                </a:cubicBezTo>
                <a:cubicBezTo>
                  <a:pt x="105641" y="52533"/>
                  <a:pt x="100291" y="47184"/>
                  <a:pt x="100291" y="40594"/>
                </a:cubicBezTo>
                <a:cubicBezTo>
                  <a:pt x="100291" y="34004"/>
                  <a:pt x="105641" y="28655"/>
                  <a:pt x="112231" y="2865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4" name="Text 52"/>
          <p:cNvSpPr/>
          <p:nvPr/>
        </p:nvSpPr>
        <p:spPr>
          <a:xfrm>
            <a:off x="8450320" y="5331877"/>
            <a:ext cx="3311198" cy="2377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3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Erfolgsfaktoren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8255044" y="5671487"/>
            <a:ext cx="3497983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Strikte Qualitätskontrolle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8255044" y="5943175"/>
            <a:ext cx="3497983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Exzellenter Kundenservice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8255044" y="6214864"/>
            <a:ext cx="3497983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Starke Community-Bildung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8255044" y="6486552"/>
            <a:ext cx="3497983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Kontinuierliche Innovation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thumbs.dreamstime.com/1186506f4114c4e8e108b601d5c2a48bbc9470b6.jpg">    </p:cNvPr>
          <p:cNvPicPr>
            <a:picLocks noChangeAspect="1"/>
          </p:cNvPicPr>
          <p:nvPr/>
        </p:nvPicPr>
        <p:blipFill>
          <a:blip r:embed="rId1"/>
          <a:srcRect l="0" r="0" t="7786" b="7786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C75B4A">
                  <a:alpha val="95000"/>
                </a:srgbClr>
              </a:gs>
              <a:gs pos="50000">
                <a:srgbClr val="C75B4A">
                  <a:alpha val="8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4552950" y="885825"/>
            <a:ext cx="725805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80000"/>
              </a:lnSpc>
            </a:pPr>
            <a:r>
              <a:rPr lang="en-US" sz="13500" b="1" dirty="0">
                <a:solidFill>
                  <a:srgbClr val="1E3A5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067300" y="2828925"/>
            <a:ext cx="67437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54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Für Künstler</a:t>
            </a:r>
            <a:endParaRPr lang="en-US" sz="1600" dirty="0"/>
          </a:p>
          <a:p>
            <a:pPr algn="r">
              <a:lnSpc>
                <a:spcPct val="100000"/>
              </a:lnSpc>
            </a:pPr>
            <a:r>
              <a:rPr lang="en-US" sz="54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&amp; Verkäufer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0287000" y="4848225"/>
            <a:ext cx="1524000" cy="76200"/>
          </a:xfrm>
          <a:custGeom>
            <a:avLst/>
            <a:gdLst/>
            <a:ahLst/>
            <a:cxnLst/>
            <a:rect l="l" t="t" r="r" b="b"/>
            <a:pathLst>
              <a:path w="1524000" h="76200">
                <a:moveTo>
                  <a:pt x="0" y="0"/>
                </a:moveTo>
                <a:lnTo>
                  <a:pt x="1524000" y="0"/>
                </a:lnTo>
                <a:lnTo>
                  <a:pt x="15240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7" name="Text 4"/>
          <p:cNvSpPr/>
          <p:nvPr/>
        </p:nvSpPr>
        <p:spPr>
          <a:xfrm>
            <a:off x="5295900" y="5229225"/>
            <a:ext cx="65151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40000"/>
              </a:lnSpc>
            </a:pPr>
            <a:r>
              <a:rPr lang="en-US" sz="18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Ihre Möglichkeiten auf Vielerlei: Kosten, Vorteile und wie Sie starten können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8329" y="318329"/>
            <a:ext cx="11619008" cy="1909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3" b="1" spc="50" kern="0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KÜNSTLERVORTEILE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8329" y="572992"/>
            <a:ext cx="11698590" cy="318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6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Warum Vielerlei? Ihre Vorteile als Künstler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18329" y="954987"/>
            <a:ext cx="11626966" cy="2228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8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Was Sie von einer Mitgliedschaft bei Vielerlei erwarten können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18329" y="1321065"/>
            <a:ext cx="3764240" cy="2244219"/>
          </a:xfrm>
          <a:custGeom>
            <a:avLst/>
            <a:gdLst/>
            <a:ahLst/>
            <a:cxnLst/>
            <a:rect l="l" t="t" r="r" b="b"/>
            <a:pathLst>
              <a:path w="3764240" h="2244219">
                <a:moveTo>
                  <a:pt x="31833" y="0"/>
                </a:moveTo>
                <a:lnTo>
                  <a:pt x="3732407" y="0"/>
                </a:lnTo>
                <a:cubicBezTo>
                  <a:pt x="3749988" y="0"/>
                  <a:pt x="3764240" y="14252"/>
                  <a:pt x="3764240" y="31833"/>
                </a:cubicBezTo>
                <a:lnTo>
                  <a:pt x="3764240" y="2180551"/>
                </a:lnTo>
                <a:cubicBezTo>
                  <a:pt x="3764240" y="2215714"/>
                  <a:pt x="3735735" y="2244219"/>
                  <a:pt x="3700572" y="2244219"/>
                </a:cubicBezTo>
                <a:lnTo>
                  <a:pt x="63669" y="2244219"/>
                </a:lnTo>
                <a:cubicBezTo>
                  <a:pt x="28505" y="2244219"/>
                  <a:pt x="0" y="2215714"/>
                  <a:pt x="0" y="2180551"/>
                </a:cubicBezTo>
                <a:lnTo>
                  <a:pt x="0" y="31833"/>
                </a:lnTo>
                <a:cubicBezTo>
                  <a:pt x="0" y="14252"/>
                  <a:pt x="14252" y="0"/>
                  <a:pt x="3183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75" dist="7958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18329" y="1321065"/>
            <a:ext cx="3764240" cy="31833"/>
          </a:xfrm>
          <a:custGeom>
            <a:avLst/>
            <a:gdLst/>
            <a:ahLst/>
            <a:cxnLst/>
            <a:rect l="l" t="t" r="r" b="b"/>
            <a:pathLst>
              <a:path w="3764240" h="31833">
                <a:moveTo>
                  <a:pt x="31833" y="0"/>
                </a:moveTo>
                <a:lnTo>
                  <a:pt x="3732407" y="0"/>
                </a:lnTo>
                <a:cubicBezTo>
                  <a:pt x="3749988" y="0"/>
                  <a:pt x="3764240" y="14252"/>
                  <a:pt x="3764240" y="31833"/>
                </a:cubicBezTo>
                <a:lnTo>
                  <a:pt x="3764240" y="31833"/>
                </a:lnTo>
                <a:lnTo>
                  <a:pt x="0" y="31833"/>
                </a:lnTo>
                <a:lnTo>
                  <a:pt x="0" y="31833"/>
                </a:lnTo>
                <a:cubicBezTo>
                  <a:pt x="0" y="14252"/>
                  <a:pt x="14252" y="0"/>
                  <a:pt x="31833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7" name="Shape 5"/>
          <p:cNvSpPr/>
          <p:nvPr/>
        </p:nvSpPr>
        <p:spPr>
          <a:xfrm>
            <a:off x="477493" y="1496146"/>
            <a:ext cx="445661" cy="445661"/>
          </a:xfrm>
          <a:custGeom>
            <a:avLst/>
            <a:gdLst/>
            <a:ahLst/>
            <a:cxnLst/>
            <a:rect l="l" t="t" r="r" b="b"/>
            <a:pathLst>
              <a:path w="445661" h="445661">
                <a:moveTo>
                  <a:pt x="63667" y="0"/>
                </a:moveTo>
                <a:lnTo>
                  <a:pt x="381994" y="0"/>
                </a:lnTo>
                <a:cubicBezTo>
                  <a:pt x="417132" y="0"/>
                  <a:pt x="445661" y="28528"/>
                  <a:pt x="445661" y="63667"/>
                </a:cubicBezTo>
                <a:lnTo>
                  <a:pt x="445661" y="381994"/>
                </a:lnTo>
                <a:cubicBezTo>
                  <a:pt x="445661" y="417132"/>
                  <a:pt x="417132" y="445661"/>
                  <a:pt x="381994" y="445661"/>
                </a:cubicBezTo>
                <a:lnTo>
                  <a:pt x="63667" y="445661"/>
                </a:lnTo>
                <a:cubicBezTo>
                  <a:pt x="28528" y="445661"/>
                  <a:pt x="0" y="417132"/>
                  <a:pt x="0" y="381994"/>
                </a:cubicBezTo>
                <a:lnTo>
                  <a:pt x="0" y="63667"/>
                </a:lnTo>
                <a:cubicBezTo>
                  <a:pt x="0" y="28528"/>
                  <a:pt x="28528" y="0"/>
                  <a:pt x="6366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8" name="Shape 6"/>
          <p:cNvSpPr/>
          <p:nvPr/>
        </p:nvSpPr>
        <p:spPr>
          <a:xfrm>
            <a:off x="604825" y="1623478"/>
            <a:ext cx="190997" cy="190997"/>
          </a:xfrm>
          <a:custGeom>
            <a:avLst/>
            <a:gdLst/>
            <a:ahLst/>
            <a:cxnLst/>
            <a:rect l="l" t="t" r="r" b="b"/>
            <a:pathLst>
              <a:path w="190997" h="190997">
                <a:moveTo>
                  <a:pt x="43534" y="12609"/>
                </a:moveTo>
                <a:cubicBezTo>
                  <a:pt x="45213" y="10333"/>
                  <a:pt x="47899" y="8953"/>
                  <a:pt x="50734" y="8953"/>
                </a:cubicBezTo>
                <a:lnTo>
                  <a:pt x="140264" y="8953"/>
                </a:lnTo>
                <a:cubicBezTo>
                  <a:pt x="143099" y="8953"/>
                  <a:pt x="145785" y="10296"/>
                  <a:pt x="147463" y="12609"/>
                </a:cubicBezTo>
                <a:lnTo>
                  <a:pt x="189244" y="69311"/>
                </a:lnTo>
                <a:cubicBezTo>
                  <a:pt x="191781" y="72743"/>
                  <a:pt x="191520" y="77481"/>
                  <a:pt x="188685" y="80652"/>
                </a:cubicBezTo>
                <a:lnTo>
                  <a:pt x="102139" y="176150"/>
                </a:lnTo>
                <a:cubicBezTo>
                  <a:pt x="100460" y="178016"/>
                  <a:pt x="98035" y="179097"/>
                  <a:pt x="95499" y="179097"/>
                </a:cubicBezTo>
                <a:cubicBezTo>
                  <a:pt x="92962" y="179097"/>
                  <a:pt x="90575" y="178016"/>
                  <a:pt x="88859" y="176150"/>
                </a:cubicBezTo>
                <a:lnTo>
                  <a:pt x="2313" y="80652"/>
                </a:lnTo>
                <a:cubicBezTo>
                  <a:pt x="-560" y="77481"/>
                  <a:pt x="-783" y="72743"/>
                  <a:pt x="1753" y="69311"/>
                </a:cubicBezTo>
                <a:lnTo>
                  <a:pt x="43534" y="12609"/>
                </a:lnTo>
                <a:close/>
                <a:moveTo>
                  <a:pt x="57896" y="27456"/>
                </a:moveTo>
                <a:cubicBezTo>
                  <a:pt x="56665" y="28388"/>
                  <a:pt x="56329" y="30067"/>
                  <a:pt x="57113" y="31373"/>
                </a:cubicBezTo>
                <a:lnTo>
                  <a:pt x="78525" y="67073"/>
                </a:lnTo>
                <a:lnTo>
                  <a:pt x="23614" y="71624"/>
                </a:lnTo>
                <a:cubicBezTo>
                  <a:pt x="22084" y="71736"/>
                  <a:pt x="20890" y="73042"/>
                  <a:pt x="20890" y="74608"/>
                </a:cubicBezTo>
                <a:cubicBezTo>
                  <a:pt x="20890" y="76175"/>
                  <a:pt x="22084" y="77443"/>
                  <a:pt x="23614" y="77593"/>
                </a:cubicBezTo>
                <a:lnTo>
                  <a:pt x="95238" y="83561"/>
                </a:lnTo>
                <a:cubicBezTo>
                  <a:pt x="95387" y="83561"/>
                  <a:pt x="95573" y="83561"/>
                  <a:pt x="95723" y="83561"/>
                </a:cubicBezTo>
                <a:lnTo>
                  <a:pt x="167347" y="77593"/>
                </a:lnTo>
                <a:cubicBezTo>
                  <a:pt x="168876" y="77481"/>
                  <a:pt x="170070" y="76175"/>
                  <a:pt x="170070" y="74608"/>
                </a:cubicBezTo>
                <a:cubicBezTo>
                  <a:pt x="170070" y="73042"/>
                  <a:pt x="168876" y="71773"/>
                  <a:pt x="167347" y="71624"/>
                </a:cubicBezTo>
                <a:lnTo>
                  <a:pt x="112435" y="67036"/>
                </a:lnTo>
                <a:lnTo>
                  <a:pt x="133847" y="31373"/>
                </a:lnTo>
                <a:cubicBezTo>
                  <a:pt x="134631" y="30067"/>
                  <a:pt x="134295" y="28351"/>
                  <a:pt x="133064" y="27456"/>
                </a:cubicBezTo>
                <a:cubicBezTo>
                  <a:pt x="131833" y="26561"/>
                  <a:pt x="130117" y="26710"/>
                  <a:pt x="129072" y="27829"/>
                </a:cubicBezTo>
                <a:lnTo>
                  <a:pt x="95499" y="64238"/>
                </a:lnTo>
                <a:lnTo>
                  <a:pt x="61888" y="27829"/>
                </a:lnTo>
                <a:cubicBezTo>
                  <a:pt x="60843" y="26710"/>
                  <a:pt x="59127" y="26561"/>
                  <a:pt x="57896" y="27456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9" name="Text 7"/>
          <p:cNvSpPr/>
          <p:nvPr/>
        </p:nvSpPr>
        <p:spPr>
          <a:xfrm>
            <a:off x="1018653" y="1607561"/>
            <a:ext cx="1153943" cy="2228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3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Qualitätskäufer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77493" y="2037305"/>
            <a:ext cx="3509577" cy="6684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3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Unsere Kuratierung zieht Käufer an, die bereit sind, für Qualität zu zahlen. Weniger Preisverhandlungen, mehr Wertschätzung.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77493" y="2801295"/>
            <a:ext cx="3445911" cy="604825"/>
          </a:xfrm>
          <a:custGeom>
            <a:avLst/>
            <a:gdLst/>
            <a:ahLst/>
            <a:cxnLst/>
            <a:rect l="l" t="t" r="r" b="b"/>
            <a:pathLst>
              <a:path w="3445911" h="604825">
                <a:moveTo>
                  <a:pt x="31832" y="0"/>
                </a:moveTo>
                <a:lnTo>
                  <a:pt x="3414079" y="0"/>
                </a:lnTo>
                <a:cubicBezTo>
                  <a:pt x="3431660" y="0"/>
                  <a:pt x="3445911" y="14252"/>
                  <a:pt x="3445911" y="31832"/>
                </a:cubicBezTo>
                <a:lnTo>
                  <a:pt x="3445911" y="572993"/>
                </a:lnTo>
                <a:cubicBezTo>
                  <a:pt x="3445911" y="590573"/>
                  <a:pt x="3431660" y="604825"/>
                  <a:pt x="3414079" y="604825"/>
                </a:cubicBezTo>
                <a:lnTo>
                  <a:pt x="31832" y="604825"/>
                </a:lnTo>
                <a:cubicBezTo>
                  <a:pt x="14252" y="604825"/>
                  <a:pt x="0" y="590573"/>
                  <a:pt x="0" y="572993"/>
                </a:cubicBezTo>
                <a:lnTo>
                  <a:pt x="0" y="31832"/>
                </a:lnTo>
                <a:cubicBezTo>
                  <a:pt x="0" y="14263"/>
                  <a:pt x="14263" y="0"/>
                  <a:pt x="31832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2" name="Text 10"/>
          <p:cNvSpPr/>
          <p:nvPr/>
        </p:nvSpPr>
        <p:spPr>
          <a:xfrm>
            <a:off x="572992" y="2896794"/>
            <a:ext cx="3310621" cy="15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7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Durchschnittlicher Warenkorb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72992" y="3055958"/>
            <a:ext cx="3350413" cy="254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4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+40% höher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213631" y="1321065"/>
            <a:ext cx="3764240" cy="2244219"/>
          </a:xfrm>
          <a:custGeom>
            <a:avLst/>
            <a:gdLst/>
            <a:ahLst/>
            <a:cxnLst/>
            <a:rect l="l" t="t" r="r" b="b"/>
            <a:pathLst>
              <a:path w="3764240" h="2244219">
                <a:moveTo>
                  <a:pt x="31833" y="0"/>
                </a:moveTo>
                <a:lnTo>
                  <a:pt x="3732407" y="0"/>
                </a:lnTo>
                <a:cubicBezTo>
                  <a:pt x="3749988" y="0"/>
                  <a:pt x="3764240" y="14252"/>
                  <a:pt x="3764240" y="31833"/>
                </a:cubicBezTo>
                <a:lnTo>
                  <a:pt x="3764240" y="2180551"/>
                </a:lnTo>
                <a:cubicBezTo>
                  <a:pt x="3764240" y="2215714"/>
                  <a:pt x="3735735" y="2244219"/>
                  <a:pt x="3700572" y="2244219"/>
                </a:cubicBezTo>
                <a:lnTo>
                  <a:pt x="63669" y="2244219"/>
                </a:lnTo>
                <a:cubicBezTo>
                  <a:pt x="28505" y="2244219"/>
                  <a:pt x="0" y="2215714"/>
                  <a:pt x="0" y="2180551"/>
                </a:cubicBezTo>
                <a:lnTo>
                  <a:pt x="0" y="31833"/>
                </a:lnTo>
                <a:cubicBezTo>
                  <a:pt x="0" y="14252"/>
                  <a:pt x="14252" y="0"/>
                  <a:pt x="3183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75" dist="7958" dir="5400000">
              <a:srgbClr val="000000">
                <a:alpha val="10196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4213631" y="1321065"/>
            <a:ext cx="3764240" cy="31833"/>
          </a:xfrm>
          <a:custGeom>
            <a:avLst/>
            <a:gdLst/>
            <a:ahLst/>
            <a:cxnLst/>
            <a:rect l="l" t="t" r="r" b="b"/>
            <a:pathLst>
              <a:path w="3764240" h="31833">
                <a:moveTo>
                  <a:pt x="31833" y="0"/>
                </a:moveTo>
                <a:lnTo>
                  <a:pt x="3732407" y="0"/>
                </a:lnTo>
                <a:cubicBezTo>
                  <a:pt x="3749988" y="0"/>
                  <a:pt x="3764240" y="14252"/>
                  <a:pt x="3764240" y="31833"/>
                </a:cubicBezTo>
                <a:lnTo>
                  <a:pt x="3764240" y="31833"/>
                </a:lnTo>
                <a:lnTo>
                  <a:pt x="0" y="31833"/>
                </a:lnTo>
                <a:lnTo>
                  <a:pt x="0" y="31833"/>
                </a:lnTo>
                <a:cubicBezTo>
                  <a:pt x="0" y="14252"/>
                  <a:pt x="14252" y="0"/>
                  <a:pt x="31833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6" name="Shape 14"/>
          <p:cNvSpPr/>
          <p:nvPr/>
        </p:nvSpPr>
        <p:spPr>
          <a:xfrm>
            <a:off x="4372796" y="1496146"/>
            <a:ext cx="445661" cy="445661"/>
          </a:xfrm>
          <a:custGeom>
            <a:avLst/>
            <a:gdLst/>
            <a:ahLst/>
            <a:cxnLst/>
            <a:rect l="l" t="t" r="r" b="b"/>
            <a:pathLst>
              <a:path w="445661" h="445661">
                <a:moveTo>
                  <a:pt x="63667" y="0"/>
                </a:moveTo>
                <a:lnTo>
                  <a:pt x="381994" y="0"/>
                </a:lnTo>
                <a:cubicBezTo>
                  <a:pt x="417132" y="0"/>
                  <a:pt x="445661" y="28528"/>
                  <a:pt x="445661" y="63667"/>
                </a:cubicBezTo>
                <a:lnTo>
                  <a:pt x="445661" y="381994"/>
                </a:lnTo>
                <a:cubicBezTo>
                  <a:pt x="445661" y="417132"/>
                  <a:pt x="417132" y="445661"/>
                  <a:pt x="381994" y="445661"/>
                </a:cubicBezTo>
                <a:lnTo>
                  <a:pt x="63667" y="445661"/>
                </a:lnTo>
                <a:cubicBezTo>
                  <a:pt x="28528" y="445661"/>
                  <a:pt x="0" y="417132"/>
                  <a:pt x="0" y="381994"/>
                </a:cubicBezTo>
                <a:lnTo>
                  <a:pt x="0" y="63667"/>
                </a:lnTo>
                <a:cubicBezTo>
                  <a:pt x="0" y="28528"/>
                  <a:pt x="28528" y="0"/>
                  <a:pt x="63667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7" name="Shape 15"/>
          <p:cNvSpPr/>
          <p:nvPr/>
        </p:nvSpPr>
        <p:spPr>
          <a:xfrm>
            <a:off x="4488190" y="1623478"/>
            <a:ext cx="214872" cy="190997"/>
          </a:xfrm>
          <a:custGeom>
            <a:avLst/>
            <a:gdLst/>
            <a:ahLst/>
            <a:cxnLst/>
            <a:rect l="l" t="t" r="r" b="b"/>
            <a:pathLst>
              <a:path w="214872" h="190997">
                <a:moveTo>
                  <a:pt x="83561" y="92514"/>
                </a:moveTo>
                <a:cubicBezTo>
                  <a:pt x="108268" y="92514"/>
                  <a:pt x="128326" y="72456"/>
                  <a:pt x="128326" y="47749"/>
                </a:cubicBezTo>
                <a:cubicBezTo>
                  <a:pt x="128326" y="23043"/>
                  <a:pt x="108268" y="2984"/>
                  <a:pt x="83561" y="2984"/>
                </a:cubicBezTo>
                <a:cubicBezTo>
                  <a:pt x="58855" y="2984"/>
                  <a:pt x="38796" y="23043"/>
                  <a:pt x="38796" y="47749"/>
                </a:cubicBezTo>
                <a:cubicBezTo>
                  <a:pt x="38796" y="72456"/>
                  <a:pt x="58855" y="92514"/>
                  <a:pt x="83561" y="92514"/>
                </a:cubicBezTo>
                <a:close/>
                <a:moveTo>
                  <a:pt x="72482" y="113405"/>
                </a:moveTo>
                <a:cubicBezTo>
                  <a:pt x="35737" y="113405"/>
                  <a:pt x="5969" y="143173"/>
                  <a:pt x="5969" y="179918"/>
                </a:cubicBezTo>
                <a:cubicBezTo>
                  <a:pt x="5969" y="186036"/>
                  <a:pt x="10930" y="190997"/>
                  <a:pt x="17048" y="190997"/>
                </a:cubicBezTo>
                <a:lnTo>
                  <a:pt x="110868" y="190997"/>
                </a:lnTo>
                <a:cubicBezTo>
                  <a:pt x="97364" y="175106"/>
                  <a:pt x="89530" y="154626"/>
                  <a:pt x="89530" y="132952"/>
                </a:cubicBezTo>
                <a:lnTo>
                  <a:pt x="89530" y="121350"/>
                </a:lnTo>
                <a:cubicBezTo>
                  <a:pt x="89530" y="118627"/>
                  <a:pt x="89903" y="115941"/>
                  <a:pt x="90612" y="113405"/>
                </a:cubicBezTo>
                <a:lnTo>
                  <a:pt x="72482" y="113405"/>
                </a:lnTo>
                <a:close/>
                <a:moveTo>
                  <a:pt x="166116" y="182231"/>
                </a:moveTo>
                <a:lnTo>
                  <a:pt x="161154" y="184581"/>
                </a:lnTo>
                <a:lnTo>
                  <a:pt x="161154" y="114412"/>
                </a:lnTo>
                <a:lnTo>
                  <a:pt x="196966" y="126349"/>
                </a:lnTo>
                <a:lnTo>
                  <a:pt x="196966" y="133661"/>
                </a:lnTo>
                <a:cubicBezTo>
                  <a:pt x="196966" y="154477"/>
                  <a:pt x="184954" y="173390"/>
                  <a:pt x="166116" y="182268"/>
                </a:cubicBezTo>
                <a:close/>
                <a:moveTo>
                  <a:pt x="157386" y="96804"/>
                </a:moveTo>
                <a:lnTo>
                  <a:pt x="115606" y="110719"/>
                </a:lnTo>
                <a:cubicBezTo>
                  <a:pt x="110719" y="112360"/>
                  <a:pt x="107436" y="116911"/>
                  <a:pt x="107436" y="122059"/>
                </a:cubicBezTo>
                <a:lnTo>
                  <a:pt x="107436" y="133661"/>
                </a:lnTo>
                <a:cubicBezTo>
                  <a:pt x="107436" y="161415"/>
                  <a:pt x="123477" y="186670"/>
                  <a:pt x="148545" y="198458"/>
                </a:cubicBezTo>
                <a:lnTo>
                  <a:pt x="155447" y="201704"/>
                </a:lnTo>
                <a:cubicBezTo>
                  <a:pt x="157237" y="202524"/>
                  <a:pt x="159177" y="202972"/>
                  <a:pt x="161117" y="202972"/>
                </a:cubicBezTo>
                <a:cubicBezTo>
                  <a:pt x="163057" y="202972"/>
                  <a:pt x="165034" y="202524"/>
                  <a:pt x="166787" y="201704"/>
                </a:cubicBezTo>
                <a:lnTo>
                  <a:pt x="173688" y="198458"/>
                </a:lnTo>
                <a:cubicBezTo>
                  <a:pt x="198831" y="186633"/>
                  <a:pt x="214872" y="161378"/>
                  <a:pt x="214872" y="133624"/>
                </a:cubicBezTo>
                <a:lnTo>
                  <a:pt x="214872" y="122022"/>
                </a:lnTo>
                <a:cubicBezTo>
                  <a:pt x="214872" y="116874"/>
                  <a:pt x="211589" y="112323"/>
                  <a:pt x="206702" y="110681"/>
                </a:cubicBezTo>
                <a:lnTo>
                  <a:pt x="164922" y="96767"/>
                </a:lnTo>
                <a:cubicBezTo>
                  <a:pt x="162460" y="95946"/>
                  <a:pt x="159811" y="95946"/>
                  <a:pt x="157386" y="96767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8" name="Text 16"/>
          <p:cNvSpPr/>
          <p:nvPr/>
        </p:nvSpPr>
        <p:spPr>
          <a:xfrm>
            <a:off x="4913955" y="1607561"/>
            <a:ext cx="1504104" cy="2228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3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Weniger Konkurrenz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372796" y="2037305"/>
            <a:ext cx="3509577" cy="6684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3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Statt Millionen Verkäufern konkurrieren Sie nur mit anderen kuratierten Künstlern. Ihre Chancen, gefunden zu werden, steigen dramatisch.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372796" y="2801295"/>
            <a:ext cx="3445911" cy="604825"/>
          </a:xfrm>
          <a:custGeom>
            <a:avLst/>
            <a:gdLst/>
            <a:ahLst/>
            <a:cxnLst/>
            <a:rect l="l" t="t" r="r" b="b"/>
            <a:pathLst>
              <a:path w="3445911" h="604825">
                <a:moveTo>
                  <a:pt x="31832" y="0"/>
                </a:moveTo>
                <a:lnTo>
                  <a:pt x="3414079" y="0"/>
                </a:lnTo>
                <a:cubicBezTo>
                  <a:pt x="3431660" y="0"/>
                  <a:pt x="3445911" y="14252"/>
                  <a:pt x="3445911" y="31832"/>
                </a:cubicBezTo>
                <a:lnTo>
                  <a:pt x="3445911" y="572993"/>
                </a:lnTo>
                <a:cubicBezTo>
                  <a:pt x="3445911" y="590573"/>
                  <a:pt x="3431660" y="604825"/>
                  <a:pt x="3414079" y="604825"/>
                </a:cubicBezTo>
                <a:lnTo>
                  <a:pt x="31832" y="604825"/>
                </a:lnTo>
                <a:cubicBezTo>
                  <a:pt x="14252" y="604825"/>
                  <a:pt x="0" y="590573"/>
                  <a:pt x="0" y="572993"/>
                </a:cubicBezTo>
                <a:lnTo>
                  <a:pt x="0" y="31832"/>
                </a:lnTo>
                <a:cubicBezTo>
                  <a:pt x="0" y="14263"/>
                  <a:pt x="14263" y="0"/>
                  <a:pt x="31832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21" name="Text 19"/>
          <p:cNvSpPr/>
          <p:nvPr/>
        </p:nvSpPr>
        <p:spPr>
          <a:xfrm>
            <a:off x="4468294" y="2896794"/>
            <a:ext cx="3310621" cy="15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7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Sichtbarkeit vs. Etsy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468294" y="3055958"/>
            <a:ext cx="3350413" cy="254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4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10x höher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8109058" y="1321065"/>
            <a:ext cx="3764240" cy="2244219"/>
          </a:xfrm>
          <a:custGeom>
            <a:avLst/>
            <a:gdLst/>
            <a:ahLst/>
            <a:cxnLst/>
            <a:rect l="l" t="t" r="r" b="b"/>
            <a:pathLst>
              <a:path w="3764240" h="2244219">
                <a:moveTo>
                  <a:pt x="31833" y="0"/>
                </a:moveTo>
                <a:lnTo>
                  <a:pt x="3732407" y="0"/>
                </a:lnTo>
                <a:cubicBezTo>
                  <a:pt x="3749988" y="0"/>
                  <a:pt x="3764240" y="14252"/>
                  <a:pt x="3764240" y="31833"/>
                </a:cubicBezTo>
                <a:lnTo>
                  <a:pt x="3764240" y="2180551"/>
                </a:lnTo>
                <a:cubicBezTo>
                  <a:pt x="3764240" y="2215714"/>
                  <a:pt x="3735735" y="2244219"/>
                  <a:pt x="3700572" y="2244219"/>
                </a:cubicBezTo>
                <a:lnTo>
                  <a:pt x="63669" y="2244219"/>
                </a:lnTo>
                <a:cubicBezTo>
                  <a:pt x="28505" y="2244219"/>
                  <a:pt x="0" y="2215714"/>
                  <a:pt x="0" y="2180551"/>
                </a:cubicBezTo>
                <a:lnTo>
                  <a:pt x="0" y="31833"/>
                </a:lnTo>
                <a:cubicBezTo>
                  <a:pt x="0" y="14252"/>
                  <a:pt x="14252" y="0"/>
                  <a:pt x="3183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75" dist="7958" dir="5400000">
              <a:srgbClr val="000000">
                <a:alpha val="10196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8109058" y="1321065"/>
            <a:ext cx="3764240" cy="31833"/>
          </a:xfrm>
          <a:custGeom>
            <a:avLst/>
            <a:gdLst/>
            <a:ahLst/>
            <a:cxnLst/>
            <a:rect l="l" t="t" r="r" b="b"/>
            <a:pathLst>
              <a:path w="3764240" h="31833">
                <a:moveTo>
                  <a:pt x="31833" y="0"/>
                </a:moveTo>
                <a:lnTo>
                  <a:pt x="3732407" y="0"/>
                </a:lnTo>
                <a:cubicBezTo>
                  <a:pt x="3749988" y="0"/>
                  <a:pt x="3764240" y="14252"/>
                  <a:pt x="3764240" y="31833"/>
                </a:cubicBezTo>
                <a:lnTo>
                  <a:pt x="3764240" y="31833"/>
                </a:lnTo>
                <a:lnTo>
                  <a:pt x="0" y="31833"/>
                </a:lnTo>
                <a:lnTo>
                  <a:pt x="0" y="31833"/>
                </a:lnTo>
                <a:cubicBezTo>
                  <a:pt x="0" y="14252"/>
                  <a:pt x="14252" y="0"/>
                  <a:pt x="31833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5" name="Shape 23"/>
          <p:cNvSpPr/>
          <p:nvPr/>
        </p:nvSpPr>
        <p:spPr>
          <a:xfrm>
            <a:off x="8268222" y="1496146"/>
            <a:ext cx="445661" cy="445661"/>
          </a:xfrm>
          <a:custGeom>
            <a:avLst/>
            <a:gdLst/>
            <a:ahLst/>
            <a:cxnLst/>
            <a:rect l="l" t="t" r="r" b="b"/>
            <a:pathLst>
              <a:path w="445661" h="445661">
                <a:moveTo>
                  <a:pt x="63667" y="0"/>
                </a:moveTo>
                <a:lnTo>
                  <a:pt x="381994" y="0"/>
                </a:lnTo>
                <a:cubicBezTo>
                  <a:pt x="417132" y="0"/>
                  <a:pt x="445661" y="28528"/>
                  <a:pt x="445661" y="63667"/>
                </a:cubicBezTo>
                <a:lnTo>
                  <a:pt x="445661" y="381994"/>
                </a:lnTo>
                <a:cubicBezTo>
                  <a:pt x="445661" y="417132"/>
                  <a:pt x="417132" y="445661"/>
                  <a:pt x="381994" y="445661"/>
                </a:cubicBezTo>
                <a:lnTo>
                  <a:pt x="63667" y="445661"/>
                </a:lnTo>
                <a:cubicBezTo>
                  <a:pt x="28528" y="445661"/>
                  <a:pt x="0" y="417132"/>
                  <a:pt x="0" y="381994"/>
                </a:cubicBezTo>
                <a:lnTo>
                  <a:pt x="0" y="63667"/>
                </a:lnTo>
                <a:cubicBezTo>
                  <a:pt x="0" y="28528"/>
                  <a:pt x="28528" y="0"/>
                  <a:pt x="6366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6" name="Shape 24"/>
          <p:cNvSpPr/>
          <p:nvPr/>
        </p:nvSpPr>
        <p:spPr>
          <a:xfrm>
            <a:off x="8383617" y="1623478"/>
            <a:ext cx="214872" cy="190997"/>
          </a:xfrm>
          <a:custGeom>
            <a:avLst/>
            <a:gdLst/>
            <a:ahLst/>
            <a:cxnLst/>
            <a:rect l="l" t="t" r="r" b="b"/>
            <a:pathLst>
              <a:path w="214872" h="190997">
                <a:moveTo>
                  <a:pt x="100311" y="19846"/>
                </a:moveTo>
                <a:lnTo>
                  <a:pt x="56814" y="68192"/>
                </a:lnTo>
                <a:cubicBezTo>
                  <a:pt x="55098" y="70095"/>
                  <a:pt x="55173" y="73042"/>
                  <a:pt x="57001" y="74869"/>
                </a:cubicBezTo>
                <a:cubicBezTo>
                  <a:pt x="68379" y="86247"/>
                  <a:pt x="86844" y="86247"/>
                  <a:pt x="98222" y="74869"/>
                </a:cubicBezTo>
                <a:lnTo>
                  <a:pt x="110085" y="63007"/>
                </a:lnTo>
                <a:cubicBezTo>
                  <a:pt x="111651" y="61440"/>
                  <a:pt x="113629" y="60582"/>
                  <a:pt x="115643" y="60433"/>
                </a:cubicBezTo>
                <a:cubicBezTo>
                  <a:pt x="118180" y="60209"/>
                  <a:pt x="120791" y="61067"/>
                  <a:pt x="122731" y="63007"/>
                </a:cubicBezTo>
                <a:lnTo>
                  <a:pt x="188610" y="128326"/>
                </a:lnTo>
                <a:lnTo>
                  <a:pt x="214872" y="107436"/>
                </a:lnTo>
                <a:lnTo>
                  <a:pt x="214872" y="0"/>
                </a:lnTo>
                <a:lnTo>
                  <a:pt x="173091" y="23875"/>
                </a:lnTo>
                <a:lnTo>
                  <a:pt x="164213" y="17943"/>
                </a:lnTo>
                <a:cubicBezTo>
                  <a:pt x="158319" y="14026"/>
                  <a:pt x="151418" y="11937"/>
                  <a:pt x="144330" y="11937"/>
                </a:cubicBezTo>
                <a:lnTo>
                  <a:pt x="118068" y="11937"/>
                </a:lnTo>
                <a:cubicBezTo>
                  <a:pt x="117657" y="11937"/>
                  <a:pt x="117210" y="11937"/>
                  <a:pt x="116799" y="11975"/>
                </a:cubicBezTo>
                <a:cubicBezTo>
                  <a:pt x="110495" y="12310"/>
                  <a:pt x="104564" y="15145"/>
                  <a:pt x="100311" y="19846"/>
                </a:cubicBezTo>
                <a:close/>
                <a:moveTo>
                  <a:pt x="43497" y="56217"/>
                </a:moveTo>
                <a:lnTo>
                  <a:pt x="83338" y="11937"/>
                </a:lnTo>
                <a:lnTo>
                  <a:pt x="68565" y="11937"/>
                </a:lnTo>
                <a:cubicBezTo>
                  <a:pt x="59053" y="11937"/>
                  <a:pt x="49950" y="15705"/>
                  <a:pt x="43236" y="22420"/>
                </a:cubicBezTo>
                <a:lnTo>
                  <a:pt x="0" y="71624"/>
                </a:lnTo>
                <a:lnTo>
                  <a:pt x="0" y="202935"/>
                </a:lnTo>
                <a:lnTo>
                  <a:pt x="53718" y="152201"/>
                </a:lnTo>
                <a:lnTo>
                  <a:pt x="58344" y="156043"/>
                </a:lnTo>
                <a:cubicBezTo>
                  <a:pt x="66924" y="163206"/>
                  <a:pt x="77742" y="167123"/>
                  <a:pt x="88896" y="167123"/>
                </a:cubicBezTo>
                <a:lnTo>
                  <a:pt x="94753" y="167123"/>
                </a:lnTo>
                <a:lnTo>
                  <a:pt x="92141" y="164511"/>
                </a:lnTo>
                <a:cubicBezTo>
                  <a:pt x="88635" y="161005"/>
                  <a:pt x="88635" y="155335"/>
                  <a:pt x="92141" y="151865"/>
                </a:cubicBezTo>
                <a:cubicBezTo>
                  <a:pt x="95648" y="148396"/>
                  <a:pt x="101318" y="148359"/>
                  <a:pt x="104787" y="151865"/>
                </a:cubicBezTo>
                <a:lnTo>
                  <a:pt x="120082" y="167160"/>
                </a:lnTo>
                <a:lnTo>
                  <a:pt x="123440" y="167160"/>
                </a:lnTo>
                <a:cubicBezTo>
                  <a:pt x="130565" y="167160"/>
                  <a:pt x="137541" y="165556"/>
                  <a:pt x="143882" y="162572"/>
                </a:cubicBezTo>
                <a:lnTo>
                  <a:pt x="133922" y="152574"/>
                </a:lnTo>
                <a:cubicBezTo>
                  <a:pt x="130415" y="149067"/>
                  <a:pt x="130415" y="143397"/>
                  <a:pt x="133922" y="139928"/>
                </a:cubicBezTo>
                <a:cubicBezTo>
                  <a:pt x="137429" y="136459"/>
                  <a:pt x="143099" y="136421"/>
                  <a:pt x="146568" y="139928"/>
                </a:cubicBezTo>
                <a:lnTo>
                  <a:pt x="158505" y="151865"/>
                </a:lnTo>
                <a:lnTo>
                  <a:pt x="165034" y="145337"/>
                </a:lnTo>
                <a:cubicBezTo>
                  <a:pt x="168354" y="142017"/>
                  <a:pt x="169324" y="137205"/>
                  <a:pt x="167869" y="132989"/>
                </a:cubicBezTo>
                <a:lnTo>
                  <a:pt x="116426" y="81957"/>
                </a:lnTo>
                <a:lnTo>
                  <a:pt x="110868" y="87516"/>
                </a:lnTo>
                <a:cubicBezTo>
                  <a:pt x="92477" y="105907"/>
                  <a:pt x="62708" y="105907"/>
                  <a:pt x="44317" y="87516"/>
                </a:cubicBezTo>
                <a:cubicBezTo>
                  <a:pt x="35737" y="78936"/>
                  <a:pt x="35402" y="65170"/>
                  <a:pt x="43497" y="5618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27" name="Text 25"/>
          <p:cNvSpPr/>
          <p:nvPr/>
        </p:nvSpPr>
        <p:spPr>
          <a:xfrm>
            <a:off x="8809382" y="1607561"/>
            <a:ext cx="1941807" cy="2228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3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Persönliche Unterstützung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8268222" y="2037305"/>
            <a:ext cx="3509577" cy="6684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3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Wir begleiten Sie persönlich – bei Fragen, Problemen oder Optimierungsbedarf. Sie sind kein anonymes Konto, sondern geschätztes Mitglied.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8268222" y="2801295"/>
            <a:ext cx="3445911" cy="604825"/>
          </a:xfrm>
          <a:custGeom>
            <a:avLst/>
            <a:gdLst/>
            <a:ahLst/>
            <a:cxnLst/>
            <a:rect l="l" t="t" r="r" b="b"/>
            <a:pathLst>
              <a:path w="3445911" h="604825">
                <a:moveTo>
                  <a:pt x="31832" y="0"/>
                </a:moveTo>
                <a:lnTo>
                  <a:pt x="3414079" y="0"/>
                </a:lnTo>
                <a:cubicBezTo>
                  <a:pt x="3431660" y="0"/>
                  <a:pt x="3445911" y="14252"/>
                  <a:pt x="3445911" y="31832"/>
                </a:cubicBezTo>
                <a:lnTo>
                  <a:pt x="3445911" y="572993"/>
                </a:lnTo>
                <a:cubicBezTo>
                  <a:pt x="3445911" y="590573"/>
                  <a:pt x="3431660" y="604825"/>
                  <a:pt x="3414079" y="604825"/>
                </a:cubicBezTo>
                <a:lnTo>
                  <a:pt x="31832" y="604825"/>
                </a:lnTo>
                <a:cubicBezTo>
                  <a:pt x="14252" y="604825"/>
                  <a:pt x="0" y="590573"/>
                  <a:pt x="0" y="572993"/>
                </a:cubicBezTo>
                <a:lnTo>
                  <a:pt x="0" y="31832"/>
                </a:lnTo>
                <a:cubicBezTo>
                  <a:pt x="0" y="14263"/>
                  <a:pt x="14263" y="0"/>
                  <a:pt x="31832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0" name="Text 28"/>
          <p:cNvSpPr/>
          <p:nvPr/>
        </p:nvSpPr>
        <p:spPr>
          <a:xfrm>
            <a:off x="8363721" y="2896794"/>
            <a:ext cx="3310621" cy="15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7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Support-Antwortzeit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8363721" y="3055958"/>
            <a:ext cx="3350413" cy="254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4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&lt; 24h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318329" y="3708533"/>
            <a:ext cx="3764240" cy="2244219"/>
          </a:xfrm>
          <a:custGeom>
            <a:avLst/>
            <a:gdLst/>
            <a:ahLst/>
            <a:cxnLst/>
            <a:rect l="l" t="t" r="r" b="b"/>
            <a:pathLst>
              <a:path w="3764240" h="2244219">
                <a:moveTo>
                  <a:pt x="31833" y="0"/>
                </a:moveTo>
                <a:lnTo>
                  <a:pt x="3732407" y="0"/>
                </a:lnTo>
                <a:cubicBezTo>
                  <a:pt x="3749988" y="0"/>
                  <a:pt x="3764240" y="14252"/>
                  <a:pt x="3764240" y="31833"/>
                </a:cubicBezTo>
                <a:lnTo>
                  <a:pt x="3764240" y="2180551"/>
                </a:lnTo>
                <a:cubicBezTo>
                  <a:pt x="3764240" y="2215714"/>
                  <a:pt x="3735735" y="2244219"/>
                  <a:pt x="3700572" y="2244219"/>
                </a:cubicBezTo>
                <a:lnTo>
                  <a:pt x="63669" y="2244219"/>
                </a:lnTo>
                <a:cubicBezTo>
                  <a:pt x="28505" y="2244219"/>
                  <a:pt x="0" y="2215714"/>
                  <a:pt x="0" y="2180551"/>
                </a:cubicBezTo>
                <a:lnTo>
                  <a:pt x="0" y="31833"/>
                </a:lnTo>
                <a:cubicBezTo>
                  <a:pt x="0" y="14252"/>
                  <a:pt x="14252" y="0"/>
                  <a:pt x="3183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75" dist="7958" dir="5400000">
              <a:srgbClr val="000000">
                <a:alpha val="10196"/>
              </a:srgbClr>
            </a:outerShdw>
          </a:effectLst>
        </p:spPr>
      </p:sp>
      <p:sp>
        <p:nvSpPr>
          <p:cNvPr id="33" name="Shape 31"/>
          <p:cNvSpPr/>
          <p:nvPr/>
        </p:nvSpPr>
        <p:spPr>
          <a:xfrm>
            <a:off x="318329" y="3708533"/>
            <a:ext cx="3764240" cy="31833"/>
          </a:xfrm>
          <a:custGeom>
            <a:avLst/>
            <a:gdLst/>
            <a:ahLst/>
            <a:cxnLst/>
            <a:rect l="l" t="t" r="r" b="b"/>
            <a:pathLst>
              <a:path w="3764240" h="31833">
                <a:moveTo>
                  <a:pt x="31833" y="0"/>
                </a:moveTo>
                <a:lnTo>
                  <a:pt x="3732407" y="0"/>
                </a:lnTo>
                <a:cubicBezTo>
                  <a:pt x="3749988" y="0"/>
                  <a:pt x="3764240" y="14252"/>
                  <a:pt x="3764240" y="31833"/>
                </a:cubicBezTo>
                <a:lnTo>
                  <a:pt x="3764240" y="31833"/>
                </a:lnTo>
                <a:lnTo>
                  <a:pt x="0" y="31833"/>
                </a:lnTo>
                <a:lnTo>
                  <a:pt x="0" y="31833"/>
                </a:lnTo>
                <a:cubicBezTo>
                  <a:pt x="0" y="14252"/>
                  <a:pt x="14252" y="0"/>
                  <a:pt x="31833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4" name="Shape 32"/>
          <p:cNvSpPr/>
          <p:nvPr/>
        </p:nvSpPr>
        <p:spPr>
          <a:xfrm>
            <a:off x="477493" y="3883614"/>
            <a:ext cx="445661" cy="445661"/>
          </a:xfrm>
          <a:custGeom>
            <a:avLst/>
            <a:gdLst/>
            <a:ahLst/>
            <a:cxnLst/>
            <a:rect l="l" t="t" r="r" b="b"/>
            <a:pathLst>
              <a:path w="445661" h="445661">
                <a:moveTo>
                  <a:pt x="63667" y="0"/>
                </a:moveTo>
                <a:lnTo>
                  <a:pt x="381994" y="0"/>
                </a:lnTo>
                <a:cubicBezTo>
                  <a:pt x="417132" y="0"/>
                  <a:pt x="445661" y="28528"/>
                  <a:pt x="445661" y="63667"/>
                </a:cubicBezTo>
                <a:lnTo>
                  <a:pt x="445661" y="381994"/>
                </a:lnTo>
                <a:cubicBezTo>
                  <a:pt x="445661" y="417132"/>
                  <a:pt x="417132" y="445661"/>
                  <a:pt x="381994" y="445661"/>
                </a:cubicBezTo>
                <a:lnTo>
                  <a:pt x="63667" y="445661"/>
                </a:lnTo>
                <a:cubicBezTo>
                  <a:pt x="28528" y="445661"/>
                  <a:pt x="0" y="417132"/>
                  <a:pt x="0" y="381994"/>
                </a:cubicBezTo>
                <a:lnTo>
                  <a:pt x="0" y="63667"/>
                </a:lnTo>
                <a:cubicBezTo>
                  <a:pt x="0" y="28528"/>
                  <a:pt x="28528" y="0"/>
                  <a:pt x="63667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5" name="Shape 33"/>
          <p:cNvSpPr/>
          <p:nvPr/>
        </p:nvSpPr>
        <p:spPr>
          <a:xfrm>
            <a:off x="604825" y="4010945"/>
            <a:ext cx="190997" cy="190997"/>
          </a:xfrm>
          <a:custGeom>
            <a:avLst/>
            <a:gdLst/>
            <a:ahLst/>
            <a:cxnLst/>
            <a:rect l="l" t="t" r="r" b="b"/>
            <a:pathLst>
              <a:path w="190997" h="190997">
                <a:moveTo>
                  <a:pt x="11937" y="23875"/>
                </a:moveTo>
                <a:cubicBezTo>
                  <a:pt x="5334" y="23875"/>
                  <a:pt x="0" y="29209"/>
                  <a:pt x="0" y="35812"/>
                </a:cubicBezTo>
                <a:cubicBezTo>
                  <a:pt x="0" y="42415"/>
                  <a:pt x="5334" y="47749"/>
                  <a:pt x="11937" y="47749"/>
                </a:cubicBezTo>
                <a:lnTo>
                  <a:pt x="44280" y="47749"/>
                </a:lnTo>
                <a:cubicBezTo>
                  <a:pt x="48868" y="58306"/>
                  <a:pt x="59388" y="65655"/>
                  <a:pt x="71624" y="65655"/>
                </a:cubicBezTo>
                <a:cubicBezTo>
                  <a:pt x="83860" y="65655"/>
                  <a:pt x="94380" y="58306"/>
                  <a:pt x="98968" y="47749"/>
                </a:cubicBezTo>
                <a:lnTo>
                  <a:pt x="179060" y="47749"/>
                </a:lnTo>
                <a:cubicBezTo>
                  <a:pt x="185663" y="47749"/>
                  <a:pt x="190997" y="42415"/>
                  <a:pt x="190997" y="35812"/>
                </a:cubicBezTo>
                <a:cubicBezTo>
                  <a:pt x="190997" y="29209"/>
                  <a:pt x="185663" y="23875"/>
                  <a:pt x="179060" y="23875"/>
                </a:cubicBezTo>
                <a:lnTo>
                  <a:pt x="98968" y="23875"/>
                </a:lnTo>
                <a:cubicBezTo>
                  <a:pt x="94380" y="13318"/>
                  <a:pt x="83860" y="5969"/>
                  <a:pt x="71624" y="5969"/>
                </a:cubicBezTo>
                <a:cubicBezTo>
                  <a:pt x="59388" y="5969"/>
                  <a:pt x="48868" y="13318"/>
                  <a:pt x="44280" y="23875"/>
                </a:cubicBezTo>
                <a:lnTo>
                  <a:pt x="11937" y="23875"/>
                </a:lnTo>
                <a:close/>
                <a:moveTo>
                  <a:pt x="11937" y="83561"/>
                </a:moveTo>
                <a:cubicBezTo>
                  <a:pt x="5334" y="83561"/>
                  <a:pt x="0" y="88896"/>
                  <a:pt x="0" y="95499"/>
                </a:cubicBezTo>
                <a:cubicBezTo>
                  <a:pt x="0" y="102102"/>
                  <a:pt x="5334" y="107436"/>
                  <a:pt x="11937" y="107436"/>
                </a:cubicBezTo>
                <a:lnTo>
                  <a:pt x="103967" y="107436"/>
                </a:lnTo>
                <a:cubicBezTo>
                  <a:pt x="108555" y="117993"/>
                  <a:pt x="119075" y="125342"/>
                  <a:pt x="131311" y="125342"/>
                </a:cubicBezTo>
                <a:cubicBezTo>
                  <a:pt x="143546" y="125342"/>
                  <a:pt x="154066" y="117993"/>
                  <a:pt x="158655" y="107436"/>
                </a:cubicBezTo>
                <a:lnTo>
                  <a:pt x="179060" y="107436"/>
                </a:lnTo>
                <a:cubicBezTo>
                  <a:pt x="185663" y="107436"/>
                  <a:pt x="190997" y="102102"/>
                  <a:pt x="190997" y="95499"/>
                </a:cubicBezTo>
                <a:cubicBezTo>
                  <a:pt x="190997" y="88896"/>
                  <a:pt x="185663" y="83561"/>
                  <a:pt x="179060" y="83561"/>
                </a:cubicBezTo>
                <a:lnTo>
                  <a:pt x="158655" y="83561"/>
                </a:lnTo>
                <a:cubicBezTo>
                  <a:pt x="154066" y="73004"/>
                  <a:pt x="143546" y="65655"/>
                  <a:pt x="131311" y="65655"/>
                </a:cubicBezTo>
                <a:cubicBezTo>
                  <a:pt x="119075" y="65655"/>
                  <a:pt x="108555" y="73004"/>
                  <a:pt x="103967" y="83561"/>
                </a:cubicBezTo>
                <a:lnTo>
                  <a:pt x="11937" y="83561"/>
                </a:lnTo>
                <a:close/>
                <a:moveTo>
                  <a:pt x="11937" y="143248"/>
                </a:moveTo>
                <a:cubicBezTo>
                  <a:pt x="5334" y="143248"/>
                  <a:pt x="0" y="148583"/>
                  <a:pt x="0" y="155185"/>
                </a:cubicBezTo>
                <a:cubicBezTo>
                  <a:pt x="0" y="161788"/>
                  <a:pt x="5334" y="167123"/>
                  <a:pt x="11937" y="167123"/>
                </a:cubicBezTo>
                <a:lnTo>
                  <a:pt x="32343" y="167123"/>
                </a:lnTo>
                <a:cubicBezTo>
                  <a:pt x="36931" y="177680"/>
                  <a:pt x="47451" y="185029"/>
                  <a:pt x="59687" y="185029"/>
                </a:cubicBezTo>
                <a:cubicBezTo>
                  <a:pt x="71922" y="185029"/>
                  <a:pt x="82442" y="177680"/>
                  <a:pt x="87031" y="167123"/>
                </a:cubicBezTo>
                <a:lnTo>
                  <a:pt x="179060" y="167123"/>
                </a:lnTo>
                <a:cubicBezTo>
                  <a:pt x="185663" y="167123"/>
                  <a:pt x="190997" y="161788"/>
                  <a:pt x="190997" y="155185"/>
                </a:cubicBezTo>
                <a:cubicBezTo>
                  <a:pt x="190997" y="148583"/>
                  <a:pt x="185663" y="143248"/>
                  <a:pt x="179060" y="143248"/>
                </a:cubicBezTo>
                <a:lnTo>
                  <a:pt x="87031" y="143248"/>
                </a:lnTo>
                <a:cubicBezTo>
                  <a:pt x="82442" y="132691"/>
                  <a:pt x="71922" y="125342"/>
                  <a:pt x="59687" y="125342"/>
                </a:cubicBezTo>
                <a:cubicBezTo>
                  <a:pt x="47451" y="125342"/>
                  <a:pt x="36931" y="132691"/>
                  <a:pt x="32343" y="143248"/>
                </a:cubicBezTo>
                <a:lnTo>
                  <a:pt x="11937" y="143248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6" name="Text 34"/>
          <p:cNvSpPr/>
          <p:nvPr/>
        </p:nvSpPr>
        <p:spPr>
          <a:xfrm>
            <a:off x="1018653" y="3995029"/>
            <a:ext cx="1305149" cy="2228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3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Flexible Optionen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477493" y="4424773"/>
            <a:ext cx="3509577" cy="6684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3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Wählen Sie zwischen Selbstpflege (mehr Kontrolle, weniger Kosten) oder Full-Service (weniger Aufwand, komplette Betreuung).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477493" y="5188762"/>
            <a:ext cx="3445911" cy="604825"/>
          </a:xfrm>
          <a:custGeom>
            <a:avLst/>
            <a:gdLst/>
            <a:ahLst/>
            <a:cxnLst/>
            <a:rect l="l" t="t" r="r" b="b"/>
            <a:pathLst>
              <a:path w="3445911" h="604825">
                <a:moveTo>
                  <a:pt x="31832" y="0"/>
                </a:moveTo>
                <a:lnTo>
                  <a:pt x="3414079" y="0"/>
                </a:lnTo>
                <a:cubicBezTo>
                  <a:pt x="3431660" y="0"/>
                  <a:pt x="3445911" y="14252"/>
                  <a:pt x="3445911" y="31832"/>
                </a:cubicBezTo>
                <a:lnTo>
                  <a:pt x="3445911" y="572993"/>
                </a:lnTo>
                <a:cubicBezTo>
                  <a:pt x="3445911" y="590573"/>
                  <a:pt x="3431660" y="604825"/>
                  <a:pt x="3414079" y="604825"/>
                </a:cubicBezTo>
                <a:lnTo>
                  <a:pt x="31832" y="604825"/>
                </a:lnTo>
                <a:cubicBezTo>
                  <a:pt x="14252" y="604825"/>
                  <a:pt x="0" y="590573"/>
                  <a:pt x="0" y="572993"/>
                </a:cubicBezTo>
                <a:lnTo>
                  <a:pt x="0" y="31832"/>
                </a:lnTo>
                <a:cubicBezTo>
                  <a:pt x="0" y="14263"/>
                  <a:pt x="14263" y="0"/>
                  <a:pt x="31832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9" name="Text 37"/>
          <p:cNvSpPr/>
          <p:nvPr/>
        </p:nvSpPr>
        <p:spPr>
          <a:xfrm>
            <a:off x="572992" y="5284261"/>
            <a:ext cx="3310621" cy="15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7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Wechsel jederzeit möglich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572992" y="5443426"/>
            <a:ext cx="3350413" cy="254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4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100% flexibel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4213631" y="3708533"/>
            <a:ext cx="3764240" cy="2244219"/>
          </a:xfrm>
          <a:custGeom>
            <a:avLst/>
            <a:gdLst/>
            <a:ahLst/>
            <a:cxnLst/>
            <a:rect l="l" t="t" r="r" b="b"/>
            <a:pathLst>
              <a:path w="3764240" h="2244219">
                <a:moveTo>
                  <a:pt x="31833" y="0"/>
                </a:moveTo>
                <a:lnTo>
                  <a:pt x="3732407" y="0"/>
                </a:lnTo>
                <a:cubicBezTo>
                  <a:pt x="3749988" y="0"/>
                  <a:pt x="3764240" y="14252"/>
                  <a:pt x="3764240" y="31833"/>
                </a:cubicBezTo>
                <a:lnTo>
                  <a:pt x="3764240" y="2180551"/>
                </a:lnTo>
                <a:cubicBezTo>
                  <a:pt x="3764240" y="2215714"/>
                  <a:pt x="3735735" y="2244219"/>
                  <a:pt x="3700572" y="2244219"/>
                </a:cubicBezTo>
                <a:lnTo>
                  <a:pt x="63669" y="2244219"/>
                </a:lnTo>
                <a:cubicBezTo>
                  <a:pt x="28505" y="2244219"/>
                  <a:pt x="0" y="2215714"/>
                  <a:pt x="0" y="2180551"/>
                </a:cubicBezTo>
                <a:lnTo>
                  <a:pt x="0" y="31833"/>
                </a:lnTo>
                <a:cubicBezTo>
                  <a:pt x="0" y="14252"/>
                  <a:pt x="14252" y="0"/>
                  <a:pt x="3183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75" dist="7958" dir="5400000">
              <a:srgbClr val="000000">
                <a:alpha val="10196"/>
              </a:srgbClr>
            </a:outerShdw>
          </a:effectLst>
        </p:spPr>
      </p:sp>
      <p:sp>
        <p:nvSpPr>
          <p:cNvPr id="42" name="Shape 40"/>
          <p:cNvSpPr/>
          <p:nvPr/>
        </p:nvSpPr>
        <p:spPr>
          <a:xfrm>
            <a:off x="4213631" y="3708533"/>
            <a:ext cx="3764240" cy="31833"/>
          </a:xfrm>
          <a:custGeom>
            <a:avLst/>
            <a:gdLst/>
            <a:ahLst/>
            <a:cxnLst/>
            <a:rect l="l" t="t" r="r" b="b"/>
            <a:pathLst>
              <a:path w="3764240" h="31833">
                <a:moveTo>
                  <a:pt x="31833" y="0"/>
                </a:moveTo>
                <a:lnTo>
                  <a:pt x="3732407" y="0"/>
                </a:lnTo>
                <a:cubicBezTo>
                  <a:pt x="3749988" y="0"/>
                  <a:pt x="3764240" y="14252"/>
                  <a:pt x="3764240" y="31833"/>
                </a:cubicBezTo>
                <a:lnTo>
                  <a:pt x="3764240" y="31833"/>
                </a:lnTo>
                <a:lnTo>
                  <a:pt x="0" y="31833"/>
                </a:lnTo>
                <a:lnTo>
                  <a:pt x="0" y="31833"/>
                </a:lnTo>
                <a:cubicBezTo>
                  <a:pt x="0" y="14252"/>
                  <a:pt x="14252" y="0"/>
                  <a:pt x="31833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43" name="Shape 41"/>
          <p:cNvSpPr/>
          <p:nvPr/>
        </p:nvSpPr>
        <p:spPr>
          <a:xfrm>
            <a:off x="4372796" y="3883614"/>
            <a:ext cx="445661" cy="445661"/>
          </a:xfrm>
          <a:custGeom>
            <a:avLst/>
            <a:gdLst/>
            <a:ahLst/>
            <a:cxnLst/>
            <a:rect l="l" t="t" r="r" b="b"/>
            <a:pathLst>
              <a:path w="445661" h="445661">
                <a:moveTo>
                  <a:pt x="63667" y="0"/>
                </a:moveTo>
                <a:lnTo>
                  <a:pt x="381994" y="0"/>
                </a:lnTo>
                <a:cubicBezTo>
                  <a:pt x="417132" y="0"/>
                  <a:pt x="445661" y="28528"/>
                  <a:pt x="445661" y="63667"/>
                </a:cubicBezTo>
                <a:lnTo>
                  <a:pt x="445661" y="381994"/>
                </a:lnTo>
                <a:cubicBezTo>
                  <a:pt x="445661" y="417132"/>
                  <a:pt x="417132" y="445661"/>
                  <a:pt x="381994" y="445661"/>
                </a:cubicBezTo>
                <a:lnTo>
                  <a:pt x="63667" y="445661"/>
                </a:lnTo>
                <a:cubicBezTo>
                  <a:pt x="28528" y="445661"/>
                  <a:pt x="0" y="417132"/>
                  <a:pt x="0" y="381994"/>
                </a:cubicBezTo>
                <a:lnTo>
                  <a:pt x="0" y="63667"/>
                </a:lnTo>
                <a:cubicBezTo>
                  <a:pt x="0" y="28528"/>
                  <a:pt x="28528" y="0"/>
                  <a:pt x="6366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44" name="Shape 42"/>
          <p:cNvSpPr/>
          <p:nvPr/>
        </p:nvSpPr>
        <p:spPr>
          <a:xfrm>
            <a:off x="4512065" y="4010945"/>
            <a:ext cx="167123" cy="190997"/>
          </a:xfrm>
          <a:custGeom>
            <a:avLst/>
            <a:gdLst/>
            <a:ahLst/>
            <a:cxnLst/>
            <a:rect l="l" t="t" r="r" b="b"/>
            <a:pathLst>
              <a:path w="167123" h="190997">
                <a:moveTo>
                  <a:pt x="27344" y="71624"/>
                </a:moveTo>
                <a:cubicBezTo>
                  <a:pt x="37603" y="37118"/>
                  <a:pt x="69572" y="11937"/>
                  <a:pt x="107436" y="11937"/>
                </a:cubicBezTo>
                <a:lnTo>
                  <a:pt x="131311" y="11937"/>
                </a:lnTo>
                <a:cubicBezTo>
                  <a:pt x="137914" y="11937"/>
                  <a:pt x="143248" y="17272"/>
                  <a:pt x="143248" y="23875"/>
                </a:cubicBezTo>
                <a:cubicBezTo>
                  <a:pt x="143248" y="30478"/>
                  <a:pt x="137914" y="35812"/>
                  <a:pt x="131311" y="35812"/>
                </a:cubicBezTo>
                <a:lnTo>
                  <a:pt x="107436" y="35812"/>
                </a:lnTo>
                <a:cubicBezTo>
                  <a:pt x="82964" y="35812"/>
                  <a:pt x="61925" y="50547"/>
                  <a:pt x="52711" y="71624"/>
                </a:cubicBezTo>
                <a:lnTo>
                  <a:pt x="101467" y="71624"/>
                </a:lnTo>
                <a:cubicBezTo>
                  <a:pt x="106429" y="71624"/>
                  <a:pt x="110420" y="75616"/>
                  <a:pt x="110420" y="80577"/>
                </a:cubicBezTo>
                <a:cubicBezTo>
                  <a:pt x="110420" y="85538"/>
                  <a:pt x="106429" y="89530"/>
                  <a:pt x="101467" y="89530"/>
                </a:cubicBezTo>
                <a:lnTo>
                  <a:pt x="48048" y="89530"/>
                </a:lnTo>
                <a:cubicBezTo>
                  <a:pt x="47861" y="91507"/>
                  <a:pt x="47749" y="93484"/>
                  <a:pt x="47749" y="95499"/>
                </a:cubicBezTo>
                <a:cubicBezTo>
                  <a:pt x="47749" y="97513"/>
                  <a:pt x="47861" y="99490"/>
                  <a:pt x="48048" y="101467"/>
                </a:cubicBezTo>
                <a:lnTo>
                  <a:pt x="101467" y="101467"/>
                </a:lnTo>
                <a:cubicBezTo>
                  <a:pt x="106429" y="101467"/>
                  <a:pt x="110420" y="105459"/>
                  <a:pt x="110420" y="110420"/>
                </a:cubicBezTo>
                <a:cubicBezTo>
                  <a:pt x="110420" y="115382"/>
                  <a:pt x="106429" y="119373"/>
                  <a:pt x="101467" y="119373"/>
                </a:cubicBezTo>
                <a:lnTo>
                  <a:pt x="52711" y="119373"/>
                </a:lnTo>
                <a:cubicBezTo>
                  <a:pt x="61925" y="140450"/>
                  <a:pt x="82964" y="155185"/>
                  <a:pt x="107436" y="155185"/>
                </a:cubicBezTo>
                <a:lnTo>
                  <a:pt x="131311" y="155185"/>
                </a:lnTo>
                <a:cubicBezTo>
                  <a:pt x="137914" y="155185"/>
                  <a:pt x="143248" y="160520"/>
                  <a:pt x="143248" y="167123"/>
                </a:cubicBezTo>
                <a:cubicBezTo>
                  <a:pt x="143248" y="173726"/>
                  <a:pt x="137914" y="179060"/>
                  <a:pt x="131311" y="179060"/>
                </a:cubicBezTo>
                <a:lnTo>
                  <a:pt x="107436" y="179060"/>
                </a:lnTo>
                <a:cubicBezTo>
                  <a:pt x="69572" y="179060"/>
                  <a:pt x="37603" y="153880"/>
                  <a:pt x="27344" y="119373"/>
                </a:cubicBezTo>
                <a:lnTo>
                  <a:pt x="14922" y="119373"/>
                </a:lnTo>
                <a:cubicBezTo>
                  <a:pt x="9960" y="119373"/>
                  <a:pt x="5969" y="115382"/>
                  <a:pt x="5969" y="110420"/>
                </a:cubicBezTo>
                <a:cubicBezTo>
                  <a:pt x="5969" y="105459"/>
                  <a:pt x="9960" y="101467"/>
                  <a:pt x="14922" y="101467"/>
                </a:cubicBezTo>
                <a:lnTo>
                  <a:pt x="24098" y="101467"/>
                </a:lnTo>
                <a:cubicBezTo>
                  <a:pt x="23837" y="97550"/>
                  <a:pt x="23837" y="93447"/>
                  <a:pt x="24098" y="89530"/>
                </a:cubicBezTo>
                <a:lnTo>
                  <a:pt x="14922" y="89530"/>
                </a:lnTo>
                <a:cubicBezTo>
                  <a:pt x="9960" y="89530"/>
                  <a:pt x="5969" y="85538"/>
                  <a:pt x="5969" y="80577"/>
                </a:cubicBezTo>
                <a:cubicBezTo>
                  <a:pt x="5969" y="75616"/>
                  <a:pt x="9960" y="71624"/>
                  <a:pt x="14922" y="71624"/>
                </a:cubicBezTo>
                <a:lnTo>
                  <a:pt x="27344" y="71624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5" name="Text 43"/>
          <p:cNvSpPr/>
          <p:nvPr/>
        </p:nvSpPr>
        <p:spPr>
          <a:xfrm>
            <a:off x="4913955" y="3995029"/>
            <a:ext cx="1145984" cy="2228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3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Faire Gebühren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4372796" y="4424773"/>
            <a:ext cx="3509577" cy="6684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3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Transparente, vorhersehbare Kostenstruktur ohne versteckte Gebühren oder plötzliche Preiserhöhungen. Planungssicherheit für Ihr Business.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4372796" y="5188762"/>
            <a:ext cx="3445911" cy="604825"/>
          </a:xfrm>
          <a:custGeom>
            <a:avLst/>
            <a:gdLst/>
            <a:ahLst/>
            <a:cxnLst/>
            <a:rect l="l" t="t" r="r" b="b"/>
            <a:pathLst>
              <a:path w="3445911" h="604825">
                <a:moveTo>
                  <a:pt x="31832" y="0"/>
                </a:moveTo>
                <a:lnTo>
                  <a:pt x="3414079" y="0"/>
                </a:lnTo>
                <a:cubicBezTo>
                  <a:pt x="3431660" y="0"/>
                  <a:pt x="3445911" y="14252"/>
                  <a:pt x="3445911" y="31832"/>
                </a:cubicBezTo>
                <a:lnTo>
                  <a:pt x="3445911" y="572993"/>
                </a:lnTo>
                <a:cubicBezTo>
                  <a:pt x="3445911" y="590573"/>
                  <a:pt x="3431660" y="604825"/>
                  <a:pt x="3414079" y="604825"/>
                </a:cubicBezTo>
                <a:lnTo>
                  <a:pt x="31832" y="604825"/>
                </a:lnTo>
                <a:cubicBezTo>
                  <a:pt x="14252" y="604825"/>
                  <a:pt x="0" y="590573"/>
                  <a:pt x="0" y="572993"/>
                </a:cubicBezTo>
                <a:lnTo>
                  <a:pt x="0" y="31832"/>
                </a:lnTo>
                <a:cubicBezTo>
                  <a:pt x="0" y="14263"/>
                  <a:pt x="14263" y="0"/>
                  <a:pt x="31832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8" name="Text 46"/>
          <p:cNvSpPr/>
          <p:nvPr/>
        </p:nvSpPr>
        <p:spPr>
          <a:xfrm>
            <a:off x="4468294" y="5284261"/>
            <a:ext cx="3310621" cy="15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7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Vs. Etsy Take Rate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4468294" y="5443426"/>
            <a:ext cx="3350413" cy="254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4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Wettbewerbsfähig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8109058" y="3708533"/>
            <a:ext cx="3764240" cy="2244219"/>
          </a:xfrm>
          <a:custGeom>
            <a:avLst/>
            <a:gdLst/>
            <a:ahLst/>
            <a:cxnLst/>
            <a:rect l="l" t="t" r="r" b="b"/>
            <a:pathLst>
              <a:path w="3764240" h="2244219">
                <a:moveTo>
                  <a:pt x="31833" y="0"/>
                </a:moveTo>
                <a:lnTo>
                  <a:pt x="3732407" y="0"/>
                </a:lnTo>
                <a:cubicBezTo>
                  <a:pt x="3749988" y="0"/>
                  <a:pt x="3764240" y="14252"/>
                  <a:pt x="3764240" y="31833"/>
                </a:cubicBezTo>
                <a:lnTo>
                  <a:pt x="3764240" y="2180551"/>
                </a:lnTo>
                <a:cubicBezTo>
                  <a:pt x="3764240" y="2215714"/>
                  <a:pt x="3735735" y="2244219"/>
                  <a:pt x="3700572" y="2244219"/>
                </a:cubicBezTo>
                <a:lnTo>
                  <a:pt x="63669" y="2244219"/>
                </a:lnTo>
                <a:cubicBezTo>
                  <a:pt x="28505" y="2244219"/>
                  <a:pt x="0" y="2215714"/>
                  <a:pt x="0" y="2180551"/>
                </a:cubicBezTo>
                <a:lnTo>
                  <a:pt x="0" y="31833"/>
                </a:lnTo>
                <a:cubicBezTo>
                  <a:pt x="0" y="14252"/>
                  <a:pt x="14252" y="0"/>
                  <a:pt x="3183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75" dist="7958" dir="5400000">
              <a:srgbClr val="000000">
                <a:alpha val="10196"/>
              </a:srgbClr>
            </a:outerShdw>
          </a:effectLst>
        </p:spPr>
      </p:sp>
      <p:sp>
        <p:nvSpPr>
          <p:cNvPr id="51" name="Shape 49"/>
          <p:cNvSpPr/>
          <p:nvPr/>
        </p:nvSpPr>
        <p:spPr>
          <a:xfrm>
            <a:off x="8109058" y="3708533"/>
            <a:ext cx="3764240" cy="31833"/>
          </a:xfrm>
          <a:custGeom>
            <a:avLst/>
            <a:gdLst/>
            <a:ahLst/>
            <a:cxnLst/>
            <a:rect l="l" t="t" r="r" b="b"/>
            <a:pathLst>
              <a:path w="3764240" h="31833">
                <a:moveTo>
                  <a:pt x="31833" y="0"/>
                </a:moveTo>
                <a:lnTo>
                  <a:pt x="3732407" y="0"/>
                </a:lnTo>
                <a:cubicBezTo>
                  <a:pt x="3749988" y="0"/>
                  <a:pt x="3764240" y="14252"/>
                  <a:pt x="3764240" y="31833"/>
                </a:cubicBezTo>
                <a:lnTo>
                  <a:pt x="3764240" y="31833"/>
                </a:lnTo>
                <a:lnTo>
                  <a:pt x="0" y="31833"/>
                </a:lnTo>
                <a:lnTo>
                  <a:pt x="0" y="31833"/>
                </a:lnTo>
                <a:cubicBezTo>
                  <a:pt x="0" y="14252"/>
                  <a:pt x="14252" y="0"/>
                  <a:pt x="31833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2" name="Shape 50"/>
          <p:cNvSpPr/>
          <p:nvPr/>
        </p:nvSpPr>
        <p:spPr>
          <a:xfrm>
            <a:off x="8268222" y="3883614"/>
            <a:ext cx="445661" cy="445661"/>
          </a:xfrm>
          <a:custGeom>
            <a:avLst/>
            <a:gdLst/>
            <a:ahLst/>
            <a:cxnLst/>
            <a:rect l="l" t="t" r="r" b="b"/>
            <a:pathLst>
              <a:path w="445661" h="445661">
                <a:moveTo>
                  <a:pt x="63667" y="0"/>
                </a:moveTo>
                <a:lnTo>
                  <a:pt x="381994" y="0"/>
                </a:lnTo>
                <a:cubicBezTo>
                  <a:pt x="417132" y="0"/>
                  <a:pt x="445661" y="28528"/>
                  <a:pt x="445661" y="63667"/>
                </a:cubicBezTo>
                <a:lnTo>
                  <a:pt x="445661" y="381994"/>
                </a:lnTo>
                <a:cubicBezTo>
                  <a:pt x="445661" y="417132"/>
                  <a:pt x="417132" y="445661"/>
                  <a:pt x="381994" y="445661"/>
                </a:cubicBezTo>
                <a:lnTo>
                  <a:pt x="63667" y="445661"/>
                </a:lnTo>
                <a:cubicBezTo>
                  <a:pt x="28528" y="445661"/>
                  <a:pt x="0" y="417132"/>
                  <a:pt x="0" y="381994"/>
                </a:cubicBezTo>
                <a:lnTo>
                  <a:pt x="0" y="63667"/>
                </a:lnTo>
                <a:cubicBezTo>
                  <a:pt x="0" y="28528"/>
                  <a:pt x="28528" y="0"/>
                  <a:pt x="63667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3" name="Shape 51"/>
          <p:cNvSpPr/>
          <p:nvPr/>
        </p:nvSpPr>
        <p:spPr>
          <a:xfrm>
            <a:off x="8371679" y="4010945"/>
            <a:ext cx="238747" cy="190997"/>
          </a:xfrm>
          <a:custGeom>
            <a:avLst/>
            <a:gdLst/>
            <a:ahLst/>
            <a:cxnLst/>
            <a:rect l="l" t="t" r="r" b="b"/>
            <a:pathLst>
              <a:path w="238747" h="190997">
                <a:moveTo>
                  <a:pt x="119373" y="5969"/>
                </a:moveTo>
                <a:cubicBezTo>
                  <a:pt x="140786" y="5969"/>
                  <a:pt x="158170" y="23353"/>
                  <a:pt x="158170" y="44765"/>
                </a:cubicBezTo>
                <a:cubicBezTo>
                  <a:pt x="158170" y="66177"/>
                  <a:pt x="140786" y="83561"/>
                  <a:pt x="119373" y="83561"/>
                </a:cubicBezTo>
                <a:cubicBezTo>
                  <a:pt x="97961" y="83561"/>
                  <a:pt x="80577" y="66177"/>
                  <a:pt x="80577" y="44765"/>
                </a:cubicBezTo>
                <a:cubicBezTo>
                  <a:pt x="80577" y="23353"/>
                  <a:pt x="97961" y="5969"/>
                  <a:pt x="119373" y="5969"/>
                </a:cubicBezTo>
                <a:close/>
                <a:moveTo>
                  <a:pt x="35812" y="32828"/>
                </a:moveTo>
                <a:cubicBezTo>
                  <a:pt x="50636" y="32828"/>
                  <a:pt x="62671" y="44863"/>
                  <a:pt x="62671" y="59687"/>
                </a:cubicBezTo>
                <a:cubicBezTo>
                  <a:pt x="62671" y="74511"/>
                  <a:pt x="50636" y="86546"/>
                  <a:pt x="35812" y="86546"/>
                </a:cubicBezTo>
                <a:cubicBezTo>
                  <a:pt x="20988" y="86546"/>
                  <a:pt x="8953" y="74511"/>
                  <a:pt x="8953" y="59687"/>
                </a:cubicBezTo>
                <a:cubicBezTo>
                  <a:pt x="8953" y="44863"/>
                  <a:pt x="20988" y="32828"/>
                  <a:pt x="35812" y="32828"/>
                </a:cubicBezTo>
                <a:close/>
                <a:moveTo>
                  <a:pt x="0" y="155185"/>
                </a:moveTo>
                <a:cubicBezTo>
                  <a:pt x="0" y="128811"/>
                  <a:pt x="21375" y="107436"/>
                  <a:pt x="47749" y="107436"/>
                </a:cubicBezTo>
                <a:cubicBezTo>
                  <a:pt x="52524" y="107436"/>
                  <a:pt x="57150" y="108145"/>
                  <a:pt x="61515" y="109450"/>
                </a:cubicBezTo>
                <a:cubicBezTo>
                  <a:pt x="49242" y="123178"/>
                  <a:pt x="41781" y="141308"/>
                  <a:pt x="41781" y="161154"/>
                </a:cubicBezTo>
                <a:lnTo>
                  <a:pt x="41781" y="167123"/>
                </a:lnTo>
                <a:cubicBezTo>
                  <a:pt x="41781" y="171375"/>
                  <a:pt x="42676" y="175404"/>
                  <a:pt x="44280" y="179060"/>
                </a:cubicBezTo>
                <a:lnTo>
                  <a:pt x="11937" y="179060"/>
                </a:lnTo>
                <a:cubicBezTo>
                  <a:pt x="5334" y="179060"/>
                  <a:pt x="0" y="173726"/>
                  <a:pt x="0" y="167123"/>
                </a:cubicBezTo>
                <a:lnTo>
                  <a:pt x="0" y="155185"/>
                </a:lnTo>
                <a:close/>
                <a:moveTo>
                  <a:pt x="194467" y="179060"/>
                </a:moveTo>
                <a:cubicBezTo>
                  <a:pt x="196071" y="175404"/>
                  <a:pt x="196966" y="171375"/>
                  <a:pt x="196966" y="167123"/>
                </a:cubicBezTo>
                <a:lnTo>
                  <a:pt x="196966" y="161154"/>
                </a:lnTo>
                <a:cubicBezTo>
                  <a:pt x="196966" y="141308"/>
                  <a:pt x="189505" y="123178"/>
                  <a:pt x="177232" y="109450"/>
                </a:cubicBezTo>
                <a:cubicBezTo>
                  <a:pt x="181597" y="108145"/>
                  <a:pt x="186222" y="107436"/>
                  <a:pt x="190997" y="107436"/>
                </a:cubicBezTo>
                <a:cubicBezTo>
                  <a:pt x="217371" y="107436"/>
                  <a:pt x="238747" y="128811"/>
                  <a:pt x="238747" y="155185"/>
                </a:cubicBezTo>
                <a:lnTo>
                  <a:pt x="238747" y="167123"/>
                </a:lnTo>
                <a:cubicBezTo>
                  <a:pt x="238747" y="173726"/>
                  <a:pt x="233412" y="179060"/>
                  <a:pt x="226809" y="179060"/>
                </a:cubicBezTo>
                <a:lnTo>
                  <a:pt x="194467" y="179060"/>
                </a:lnTo>
                <a:close/>
                <a:moveTo>
                  <a:pt x="176076" y="59687"/>
                </a:moveTo>
                <a:cubicBezTo>
                  <a:pt x="176076" y="44863"/>
                  <a:pt x="188111" y="32828"/>
                  <a:pt x="202935" y="32828"/>
                </a:cubicBezTo>
                <a:cubicBezTo>
                  <a:pt x="217759" y="32828"/>
                  <a:pt x="229794" y="44863"/>
                  <a:pt x="229794" y="59687"/>
                </a:cubicBezTo>
                <a:cubicBezTo>
                  <a:pt x="229794" y="74511"/>
                  <a:pt x="217759" y="86546"/>
                  <a:pt x="202935" y="86546"/>
                </a:cubicBezTo>
                <a:cubicBezTo>
                  <a:pt x="188111" y="86546"/>
                  <a:pt x="176076" y="74511"/>
                  <a:pt x="176076" y="59687"/>
                </a:cubicBezTo>
                <a:close/>
                <a:moveTo>
                  <a:pt x="59687" y="161154"/>
                </a:moveTo>
                <a:cubicBezTo>
                  <a:pt x="59687" y="128177"/>
                  <a:pt x="86396" y="101467"/>
                  <a:pt x="119373" y="101467"/>
                </a:cubicBezTo>
                <a:cubicBezTo>
                  <a:pt x="152350" y="101467"/>
                  <a:pt x="179060" y="128177"/>
                  <a:pt x="179060" y="161154"/>
                </a:cubicBezTo>
                <a:lnTo>
                  <a:pt x="179060" y="167123"/>
                </a:lnTo>
                <a:cubicBezTo>
                  <a:pt x="179060" y="173726"/>
                  <a:pt x="173726" y="179060"/>
                  <a:pt x="167123" y="179060"/>
                </a:cubicBezTo>
                <a:lnTo>
                  <a:pt x="71624" y="179060"/>
                </a:lnTo>
                <a:cubicBezTo>
                  <a:pt x="65021" y="179060"/>
                  <a:pt x="59687" y="173726"/>
                  <a:pt x="59687" y="167123"/>
                </a:cubicBezTo>
                <a:lnTo>
                  <a:pt x="59687" y="161154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54" name="Text 52"/>
          <p:cNvSpPr/>
          <p:nvPr/>
        </p:nvSpPr>
        <p:spPr>
          <a:xfrm>
            <a:off x="8809382" y="3995029"/>
            <a:ext cx="1894057" cy="2228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3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Community &amp; Vernetzung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8268222" y="4424773"/>
            <a:ext cx="3509577" cy="6684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3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Werden Sie Teil einer exklusiven Gemeinschaft gleichgesinnter Künstler. Tauschen Sie sich aus, kooperieren Sie, lernen Sie voneinander.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8268222" y="5188762"/>
            <a:ext cx="3445911" cy="604825"/>
          </a:xfrm>
          <a:custGeom>
            <a:avLst/>
            <a:gdLst/>
            <a:ahLst/>
            <a:cxnLst/>
            <a:rect l="l" t="t" r="r" b="b"/>
            <a:pathLst>
              <a:path w="3445911" h="604825">
                <a:moveTo>
                  <a:pt x="31832" y="0"/>
                </a:moveTo>
                <a:lnTo>
                  <a:pt x="3414079" y="0"/>
                </a:lnTo>
                <a:cubicBezTo>
                  <a:pt x="3431660" y="0"/>
                  <a:pt x="3445911" y="14252"/>
                  <a:pt x="3445911" y="31832"/>
                </a:cubicBezTo>
                <a:lnTo>
                  <a:pt x="3445911" y="572993"/>
                </a:lnTo>
                <a:cubicBezTo>
                  <a:pt x="3445911" y="590573"/>
                  <a:pt x="3431660" y="604825"/>
                  <a:pt x="3414079" y="604825"/>
                </a:cubicBezTo>
                <a:lnTo>
                  <a:pt x="31832" y="604825"/>
                </a:lnTo>
                <a:cubicBezTo>
                  <a:pt x="14252" y="604825"/>
                  <a:pt x="0" y="590573"/>
                  <a:pt x="0" y="572993"/>
                </a:cubicBezTo>
                <a:lnTo>
                  <a:pt x="0" y="31832"/>
                </a:lnTo>
                <a:cubicBezTo>
                  <a:pt x="0" y="14263"/>
                  <a:pt x="14263" y="0"/>
                  <a:pt x="31832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57" name="Text 55"/>
          <p:cNvSpPr/>
          <p:nvPr/>
        </p:nvSpPr>
        <p:spPr>
          <a:xfrm>
            <a:off x="8363721" y="5284261"/>
            <a:ext cx="3310621" cy="15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7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Regelmäßige Events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8363721" y="5443426"/>
            <a:ext cx="3350413" cy="254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4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Workshops &amp; Treffen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334245" y="6080084"/>
            <a:ext cx="11539426" cy="461577"/>
          </a:xfrm>
          <a:custGeom>
            <a:avLst/>
            <a:gdLst/>
            <a:ahLst/>
            <a:cxnLst/>
            <a:rect l="l" t="t" r="r" b="b"/>
            <a:pathLst>
              <a:path w="11539426" h="461577">
                <a:moveTo>
                  <a:pt x="31833" y="0"/>
                </a:moveTo>
                <a:lnTo>
                  <a:pt x="11475760" y="0"/>
                </a:lnTo>
                <a:cubicBezTo>
                  <a:pt x="11510922" y="0"/>
                  <a:pt x="11539426" y="28504"/>
                  <a:pt x="11539426" y="63665"/>
                </a:cubicBezTo>
                <a:lnTo>
                  <a:pt x="11539426" y="397912"/>
                </a:lnTo>
                <a:cubicBezTo>
                  <a:pt x="11539426" y="433073"/>
                  <a:pt x="11510922" y="461577"/>
                  <a:pt x="11475760" y="461577"/>
                </a:cubicBezTo>
                <a:lnTo>
                  <a:pt x="31833" y="461577"/>
                </a:lnTo>
                <a:cubicBezTo>
                  <a:pt x="14252" y="461577"/>
                  <a:pt x="0" y="447325"/>
                  <a:pt x="0" y="429744"/>
                </a:cubicBezTo>
                <a:lnTo>
                  <a:pt x="0" y="31833"/>
                </a:lnTo>
                <a:cubicBezTo>
                  <a:pt x="0" y="14252"/>
                  <a:pt x="14252" y="0"/>
                  <a:pt x="31833" y="0"/>
                </a:cubicBezTo>
                <a:close/>
              </a:path>
            </a:pathLst>
          </a:custGeom>
          <a:solidFill>
            <a:srgbClr val="D4A574">
              <a:alpha val="14902"/>
            </a:srgbClr>
          </a:solidFill>
          <a:ln/>
        </p:spPr>
      </p:sp>
      <p:sp>
        <p:nvSpPr>
          <p:cNvPr id="60" name="Shape 58"/>
          <p:cNvSpPr/>
          <p:nvPr/>
        </p:nvSpPr>
        <p:spPr>
          <a:xfrm>
            <a:off x="334245" y="6080084"/>
            <a:ext cx="31833" cy="461577"/>
          </a:xfrm>
          <a:custGeom>
            <a:avLst/>
            <a:gdLst/>
            <a:ahLst/>
            <a:cxnLst/>
            <a:rect l="l" t="t" r="r" b="b"/>
            <a:pathLst>
              <a:path w="31833" h="461577">
                <a:moveTo>
                  <a:pt x="31833" y="0"/>
                </a:moveTo>
                <a:lnTo>
                  <a:pt x="31833" y="0"/>
                </a:lnTo>
                <a:lnTo>
                  <a:pt x="31833" y="461577"/>
                </a:lnTo>
                <a:lnTo>
                  <a:pt x="31833" y="461577"/>
                </a:lnTo>
                <a:cubicBezTo>
                  <a:pt x="14252" y="461577"/>
                  <a:pt x="0" y="447325"/>
                  <a:pt x="0" y="429744"/>
                </a:cubicBezTo>
                <a:lnTo>
                  <a:pt x="0" y="31833"/>
                </a:lnTo>
                <a:cubicBezTo>
                  <a:pt x="0" y="14252"/>
                  <a:pt x="14252" y="0"/>
                  <a:pt x="31833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61" name="Text 59"/>
          <p:cNvSpPr/>
          <p:nvPr/>
        </p:nvSpPr>
        <p:spPr>
          <a:xfrm>
            <a:off x="477493" y="6207415"/>
            <a:ext cx="11332512" cy="2069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3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Unser Versprechen:</a:t>
            </a:r>
            <a:pPr>
              <a:lnSpc>
                <a:spcPct val="140000"/>
              </a:lnSpc>
            </a:pPr>
            <a:r>
              <a:rPr lang="en-US" sz="1003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Bei Vielerlei stehen Künstler im Mittelpunkt. Wir wollen, dass Sie erfolgreich sind – denn Ihr Erfolg ist unser Erfolg.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4486" y="334486"/>
            <a:ext cx="11589926" cy="200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4" b="1" spc="53" kern="0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KOSTENSTRUKTUR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34486" y="602074"/>
            <a:ext cx="11673547" cy="3344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7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Gebührenstruktur: Transparent und fair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34486" y="1003457"/>
            <a:ext cx="11598288" cy="2341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5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Alle Kosten auf einen Blick – keine versteckten Gebühren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51210" y="1371391"/>
            <a:ext cx="3311407" cy="2090535"/>
          </a:xfrm>
          <a:custGeom>
            <a:avLst/>
            <a:gdLst/>
            <a:ahLst/>
            <a:cxnLst/>
            <a:rect l="l" t="t" r="r" b="b"/>
            <a:pathLst>
              <a:path w="3311407" h="2090535">
                <a:moveTo>
                  <a:pt x="33449" y="0"/>
                </a:moveTo>
                <a:lnTo>
                  <a:pt x="3244510" y="0"/>
                </a:lnTo>
                <a:cubicBezTo>
                  <a:pt x="3281457" y="0"/>
                  <a:pt x="3311407" y="29951"/>
                  <a:pt x="3311407" y="66897"/>
                </a:cubicBezTo>
                <a:lnTo>
                  <a:pt x="3311407" y="2023638"/>
                </a:lnTo>
                <a:cubicBezTo>
                  <a:pt x="3311407" y="2060584"/>
                  <a:pt x="3281457" y="2090535"/>
                  <a:pt x="3244510" y="2090535"/>
                </a:cubicBezTo>
                <a:lnTo>
                  <a:pt x="33449" y="2090535"/>
                </a:lnTo>
                <a:cubicBezTo>
                  <a:pt x="14975" y="2090535"/>
                  <a:pt x="0" y="2075560"/>
                  <a:pt x="0" y="2057086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5086" dist="8362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51210" y="1371391"/>
            <a:ext cx="33449" cy="2090535"/>
          </a:xfrm>
          <a:custGeom>
            <a:avLst/>
            <a:gdLst/>
            <a:ahLst/>
            <a:cxnLst/>
            <a:rect l="l" t="t" r="r" b="b"/>
            <a:pathLst>
              <a:path w="33449" h="2090535">
                <a:moveTo>
                  <a:pt x="33449" y="0"/>
                </a:moveTo>
                <a:lnTo>
                  <a:pt x="33449" y="0"/>
                </a:lnTo>
                <a:lnTo>
                  <a:pt x="33449" y="2090535"/>
                </a:lnTo>
                <a:lnTo>
                  <a:pt x="33449" y="2090535"/>
                </a:lnTo>
                <a:cubicBezTo>
                  <a:pt x="14975" y="2090535"/>
                  <a:pt x="0" y="2075560"/>
                  <a:pt x="0" y="2057086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7" name="Shape 5"/>
          <p:cNvSpPr/>
          <p:nvPr/>
        </p:nvSpPr>
        <p:spPr>
          <a:xfrm>
            <a:off x="535177" y="1538634"/>
            <a:ext cx="401383" cy="401383"/>
          </a:xfrm>
          <a:custGeom>
            <a:avLst/>
            <a:gdLst/>
            <a:ahLst/>
            <a:cxnLst/>
            <a:rect l="l" t="t" r="r" b="b"/>
            <a:pathLst>
              <a:path w="401383" h="401383">
                <a:moveTo>
                  <a:pt x="66898" y="0"/>
                </a:moveTo>
                <a:lnTo>
                  <a:pt x="334484" y="0"/>
                </a:lnTo>
                <a:cubicBezTo>
                  <a:pt x="371407" y="0"/>
                  <a:pt x="401383" y="29976"/>
                  <a:pt x="401383" y="66898"/>
                </a:cubicBezTo>
                <a:lnTo>
                  <a:pt x="401383" y="334484"/>
                </a:lnTo>
                <a:cubicBezTo>
                  <a:pt x="401383" y="371407"/>
                  <a:pt x="371407" y="401383"/>
                  <a:pt x="334484" y="401383"/>
                </a:cubicBezTo>
                <a:lnTo>
                  <a:pt x="66898" y="401383"/>
                </a:lnTo>
                <a:cubicBezTo>
                  <a:pt x="29976" y="401383"/>
                  <a:pt x="0" y="371407"/>
                  <a:pt x="0" y="334484"/>
                </a:cubicBezTo>
                <a:lnTo>
                  <a:pt x="0" y="66898"/>
                </a:lnTo>
                <a:cubicBezTo>
                  <a:pt x="0" y="29976"/>
                  <a:pt x="29976" y="0"/>
                  <a:pt x="66898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8" name="Shape 6"/>
          <p:cNvSpPr/>
          <p:nvPr/>
        </p:nvSpPr>
        <p:spPr>
          <a:xfrm>
            <a:off x="673152" y="1655704"/>
            <a:ext cx="125432" cy="167243"/>
          </a:xfrm>
          <a:custGeom>
            <a:avLst/>
            <a:gdLst/>
            <a:ahLst/>
            <a:cxnLst/>
            <a:rect l="l" t="t" r="r" b="b"/>
            <a:pathLst>
              <a:path w="125432" h="167243">
                <a:moveTo>
                  <a:pt x="101718" y="10453"/>
                </a:moveTo>
                <a:lnTo>
                  <a:pt x="104527" y="10453"/>
                </a:lnTo>
                <a:cubicBezTo>
                  <a:pt x="116057" y="10453"/>
                  <a:pt x="125432" y="19827"/>
                  <a:pt x="125432" y="31358"/>
                </a:cubicBezTo>
                <a:lnTo>
                  <a:pt x="125432" y="146337"/>
                </a:lnTo>
                <a:cubicBezTo>
                  <a:pt x="125432" y="157868"/>
                  <a:pt x="116057" y="167243"/>
                  <a:pt x="104527" y="167243"/>
                </a:cubicBezTo>
                <a:lnTo>
                  <a:pt x="20905" y="167243"/>
                </a:lnTo>
                <a:cubicBezTo>
                  <a:pt x="9375" y="167243"/>
                  <a:pt x="0" y="157868"/>
                  <a:pt x="0" y="146337"/>
                </a:cubicBezTo>
                <a:lnTo>
                  <a:pt x="0" y="31358"/>
                </a:lnTo>
                <a:cubicBezTo>
                  <a:pt x="0" y="19827"/>
                  <a:pt x="9375" y="10453"/>
                  <a:pt x="20905" y="10453"/>
                </a:cubicBezTo>
                <a:lnTo>
                  <a:pt x="23715" y="10453"/>
                </a:lnTo>
                <a:cubicBezTo>
                  <a:pt x="27308" y="4214"/>
                  <a:pt x="34069" y="0"/>
                  <a:pt x="41811" y="0"/>
                </a:cubicBezTo>
                <a:lnTo>
                  <a:pt x="83621" y="0"/>
                </a:lnTo>
                <a:cubicBezTo>
                  <a:pt x="91363" y="0"/>
                  <a:pt x="98124" y="4214"/>
                  <a:pt x="101718" y="10453"/>
                </a:cubicBezTo>
                <a:close/>
                <a:moveTo>
                  <a:pt x="81008" y="36584"/>
                </a:moveTo>
                <a:cubicBezTo>
                  <a:pt x="85353" y="36584"/>
                  <a:pt x="88848" y="33089"/>
                  <a:pt x="88848" y="28745"/>
                </a:cubicBezTo>
                <a:cubicBezTo>
                  <a:pt x="88848" y="24400"/>
                  <a:pt x="85353" y="20905"/>
                  <a:pt x="81008" y="20905"/>
                </a:cubicBezTo>
                <a:lnTo>
                  <a:pt x="44424" y="20905"/>
                </a:lnTo>
                <a:cubicBezTo>
                  <a:pt x="40079" y="20905"/>
                  <a:pt x="36584" y="24400"/>
                  <a:pt x="36584" y="28745"/>
                </a:cubicBezTo>
                <a:cubicBezTo>
                  <a:pt x="36584" y="33089"/>
                  <a:pt x="40079" y="36584"/>
                  <a:pt x="44424" y="36584"/>
                </a:cubicBezTo>
                <a:lnTo>
                  <a:pt x="81008" y="36584"/>
                </a:lnTo>
                <a:close/>
                <a:moveTo>
                  <a:pt x="90285" y="85157"/>
                </a:moveTo>
                <a:cubicBezTo>
                  <a:pt x="92572" y="81498"/>
                  <a:pt x="91461" y="76664"/>
                  <a:pt x="87802" y="74345"/>
                </a:cubicBezTo>
                <a:cubicBezTo>
                  <a:pt x="84144" y="72025"/>
                  <a:pt x="79310" y="73169"/>
                  <a:pt x="76990" y="76827"/>
                </a:cubicBezTo>
                <a:lnTo>
                  <a:pt x="56934" y="108936"/>
                </a:lnTo>
                <a:lnTo>
                  <a:pt x="48115" y="97177"/>
                </a:lnTo>
                <a:cubicBezTo>
                  <a:pt x="45502" y="93715"/>
                  <a:pt x="40602" y="92996"/>
                  <a:pt x="37140" y="95609"/>
                </a:cubicBezTo>
                <a:cubicBezTo>
                  <a:pt x="33677" y="98222"/>
                  <a:pt x="32959" y="103122"/>
                  <a:pt x="35572" y="106585"/>
                </a:cubicBezTo>
                <a:lnTo>
                  <a:pt x="51251" y="127490"/>
                </a:lnTo>
                <a:cubicBezTo>
                  <a:pt x="52786" y="129548"/>
                  <a:pt x="55269" y="130724"/>
                  <a:pt x="57849" y="130626"/>
                </a:cubicBezTo>
                <a:cubicBezTo>
                  <a:pt x="60430" y="130528"/>
                  <a:pt x="62781" y="129156"/>
                  <a:pt x="64153" y="126935"/>
                </a:cubicBezTo>
                <a:lnTo>
                  <a:pt x="90285" y="85124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9" name="Text 7"/>
          <p:cNvSpPr/>
          <p:nvPr/>
        </p:nvSpPr>
        <p:spPr>
          <a:xfrm>
            <a:off x="1036905" y="1622255"/>
            <a:ext cx="1371391" cy="2341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17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Aufnahmegebühr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35177" y="2040362"/>
            <a:ext cx="3027095" cy="4850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4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Einmalige Gebühr für die Qualitätsprüfung und Aufnahme in die Vielerlei-Community.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35177" y="2625712"/>
            <a:ext cx="2960198" cy="668971"/>
          </a:xfrm>
          <a:custGeom>
            <a:avLst/>
            <a:gdLst/>
            <a:ahLst/>
            <a:cxnLst/>
            <a:rect l="l" t="t" r="r" b="b"/>
            <a:pathLst>
              <a:path w="2960198" h="668971">
                <a:moveTo>
                  <a:pt x="33449" y="0"/>
                </a:moveTo>
                <a:lnTo>
                  <a:pt x="2926749" y="0"/>
                </a:lnTo>
                <a:cubicBezTo>
                  <a:pt x="2945222" y="0"/>
                  <a:pt x="2960198" y="14975"/>
                  <a:pt x="2960198" y="33449"/>
                </a:cubicBezTo>
                <a:lnTo>
                  <a:pt x="2960198" y="635523"/>
                </a:lnTo>
                <a:cubicBezTo>
                  <a:pt x="2960198" y="653996"/>
                  <a:pt x="2945222" y="668971"/>
                  <a:pt x="2926749" y="668971"/>
                </a:cubicBezTo>
                <a:lnTo>
                  <a:pt x="33449" y="668971"/>
                </a:lnTo>
                <a:cubicBezTo>
                  <a:pt x="14975" y="668971"/>
                  <a:pt x="0" y="653996"/>
                  <a:pt x="0" y="635523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2" name="Text 10"/>
          <p:cNvSpPr/>
          <p:nvPr/>
        </p:nvSpPr>
        <p:spPr>
          <a:xfrm>
            <a:off x="572807" y="2726058"/>
            <a:ext cx="2884938" cy="3010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975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€49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06255" y="3027095"/>
            <a:ext cx="2818041" cy="167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22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Einmalig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814181" y="1371391"/>
            <a:ext cx="3311407" cy="2090535"/>
          </a:xfrm>
          <a:custGeom>
            <a:avLst/>
            <a:gdLst/>
            <a:ahLst/>
            <a:cxnLst/>
            <a:rect l="l" t="t" r="r" b="b"/>
            <a:pathLst>
              <a:path w="3311407" h="2090535">
                <a:moveTo>
                  <a:pt x="33449" y="0"/>
                </a:moveTo>
                <a:lnTo>
                  <a:pt x="3244510" y="0"/>
                </a:lnTo>
                <a:cubicBezTo>
                  <a:pt x="3281457" y="0"/>
                  <a:pt x="3311407" y="29951"/>
                  <a:pt x="3311407" y="66897"/>
                </a:cubicBezTo>
                <a:lnTo>
                  <a:pt x="3311407" y="2023638"/>
                </a:lnTo>
                <a:cubicBezTo>
                  <a:pt x="3311407" y="2060584"/>
                  <a:pt x="3281457" y="2090535"/>
                  <a:pt x="3244510" y="2090535"/>
                </a:cubicBezTo>
                <a:lnTo>
                  <a:pt x="33449" y="2090535"/>
                </a:lnTo>
                <a:cubicBezTo>
                  <a:pt x="14975" y="2090535"/>
                  <a:pt x="0" y="2075560"/>
                  <a:pt x="0" y="2057086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5086" dist="8362" dir="5400000">
              <a:srgbClr val="000000">
                <a:alpha val="10196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3814181" y="1371391"/>
            <a:ext cx="33449" cy="2090535"/>
          </a:xfrm>
          <a:custGeom>
            <a:avLst/>
            <a:gdLst/>
            <a:ahLst/>
            <a:cxnLst/>
            <a:rect l="l" t="t" r="r" b="b"/>
            <a:pathLst>
              <a:path w="33449" h="2090535">
                <a:moveTo>
                  <a:pt x="33449" y="0"/>
                </a:moveTo>
                <a:lnTo>
                  <a:pt x="33449" y="0"/>
                </a:lnTo>
                <a:lnTo>
                  <a:pt x="33449" y="2090535"/>
                </a:lnTo>
                <a:lnTo>
                  <a:pt x="33449" y="2090535"/>
                </a:lnTo>
                <a:cubicBezTo>
                  <a:pt x="14975" y="2090535"/>
                  <a:pt x="0" y="2075560"/>
                  <a:pt x="0" y="2057086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6" name="Shape 14"/>
          <p:cNvSpPr/>
          <p:nvPr/>
        </p:nvSpPr>
        <p:spPr>
          <a:xfrm>
            <a:off x="3998148" y="1538634"/>
            <a:ext cx="401383" cy="401383"/>
          </a:xfrm>
          <a:custGeom>
            <a:avLst/>
            <a:gdLst/>
            <a:ahLst/>
            <a:cxnLst/>
            <a:rect l="l" t="t" r="r" b="b"/>
            <a:pathLst>
              <a:path w="401383" h="401383">
                <a:moveTo>
                  <a:pt x="66898" y="0"/>
                </a:moveTo>
                <a:lnTo>
                  <a:pt x="334484" y="0"/>
                </a:lnTo>
                <a:cubicBezTo>
                  <a:pt x="371407" y="0"/>
                  <a:pt x="401383" y="29976"/>
                  <a:pt x="401383" y="66898"/>
                </a:cubicBezTo>
                <a:lnTo>
                  <a:pt x="401383" y="334484"/>
                </a:lnTo>
                <a:cubicBezTo>
                  <a:pt x="401383" y="371407"/>
                  <a:pt x="371407" y="401383"/>
                  <a:pt x="334484" y="401383"/>
                </a:cubicBezTo>
                <a:lnTo>
                  <a:pt x="66898" y="401383"/>
                </a:lnTo>
                <a:cubicBezTo>
                  <a:pt x="29976" y="401383"/>
                  <a:pt x="0" y="371407"/>
                  <a:pt x="0" y="334484"/>
                </a:cubicBezTo>
                <a:lnTo>
                  <a:pt x="0" y="66898"/>
                </a:lnTo>
                <a:cubicBezTo>
                  <a:pt x="0" y="29976"/>
                  <a:pt x="29976" y="0"/>
                  <a:pt x="66898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7" name="Shape 15"/>
          <p:cNvSpPr/>
          <p:nvPr/>
        </p:nvSpPr>
        <p:spPr>
          <a:xfrm>
            <a:off x="4115218" y="1655704"/>
            <a:ext cx="167243" cy="167243"/>
          </a:xfrm>
          <a:custGeom>
            <a:avLst/>
            <a:gdLst/>
            <a:ahLst/>
            <a:cxnLst/>
            <a:rect l="l" t="t" r="r" b="b"/>
            <a:pathLst>
              <a:path w="167243" h="167243">
                <a:moveTo>
                  <a:pt x="13066" y="15679"/>
                </a:moveTo>
                <a:cubicBezTo>
                  <a:pt x="8721" y="15679"/>
                  <a:pt x="5226" y="19174"/>
                  <a:pt x="5226" y="23519"/>
                </a:cubicBezTo>
                <a:lnTo>
                  <a:pt x="5226" y="39198"/>
                </a:lnTo>
                <a:cubicBezTo>
                  <a:pt x="5226" y="43542"/>
                  <a:pt x="8721" y="47037"/>
                  <a:pt x="13066" y="47037"/>
                </a:cubicBezTo>
                <a:lnTo>
                  <a:pt x="28745" y="47037"/>
                </a:lnTo>
                <a:cubicBezTo>
                  <a:pt x="33089" y="47037"/>
                  <a:pt x="36584" y="43542"/>
                  <a:pt x="36584" y="39198"/>
                </a:cubicBezTo>
                <a:lnTo>
                  <a:pt x="36584" y="23519"/>
                </a:lnTo>
                <a:cubicBezTo>
                  <a:pt x="36584" y="19174"/>
                  <a:pt x="33089" y="15679"/>
                  <a:pt x="28745" y="15679"/>
                </a:cubicBezTo>
                <a:lnTo>
                  <a:pt x="13066" y="15679"/>
                </a:lnTo>
                <a:close/>
                <a:moveTo>
                  <a:pt x="62716" y="20905"/>
                </a:moveTo>
                <a:cubicBezTo>
                  <a:pt x="56934" y="20905"/>
                  <a:pt x="52263" y="25576"/>
                  <a:pt x="52263" y="31358"/>
                </a:cubicBezTo>
                <a:cubicBezTo>
                  <a:pt x="52263" y="37140"/>
                  <a:pt x="56934" y="41811"/>
                  <a:pt x="62716" y="41811"/>
                </a:cubicBezTo>
                <a:lnTo>
                  <a:pt x="156790" y="41811"/>
                </a:lnTo>
                <a:cubicBezTo>
                  <a:pt x="162572" y="41811"/>
                  <a:pt x="167243" y="37140"/>
                  <a:pt x="167243" y="31358"/>
                </a:cubicBezTo>
                <a:cubicBezTo>
                  <a:pt x="167243" y="25576"/>
                  <a:pt x="162572" y="20905"/>
                  <a:pt x="156790" y="20905"/>
                </a:cubicBezTo>
                <a:lnTo>
                  <a:pt x="62716" y="20905"/>
                </a:lnTo>
                <a:close/>
                <a:moveTo>
                  <a:pt x="62716" y="73169"/>
                </a:moveTo>
                <a:cubicBezTo>
                  <a:pt x="56934" y="73169"/>
                  <a:pt x="52263" y="77840"/>
                  <a:pt x="52263" y="83621"/>
                </a:cubicBezTo>
                <a:cubicBezTo>
                  <a:pt x="52263" y="89403"/>
                  <a:pt x="56934" y="94074"/>
                  <a:pt x="62716" y="94074"/>
                </a:cubicBezTo>
                <a:lnTo>
                  <a:pt x="156790" y="94074"/>
                </a:lnTo>
                <a:cubicBezTo>
                  <a:pt x="162572" y="94074"/>
                  <a:pt x="167243" y="89403"/>
                  <a:pt x="167243" y="83621"/>
                </a:cubicBezTo>
                <a:cubicBezTo>
                  <a:pt x="167243" y="77840"/>
                  <a:pt x="162572" y="73169"/>
                  <a:pt x="156790" y="73169"/>
                </a:cubicBezTo>
                <a:lnTo>
                  <a:pt x="62716" y="73169"/>
                </a:lnTo>
                <a:close/>
                <a:moveTo>
                  <a:pt x="62716" y="125432"/>
                </a:moveTo>
                <a:cubicBezTo>
                  <a:pt x="56934" y="125432"/>
                  <a:pt x="52263" y="130103"/>
                  <a:pt x="52263" y="135885"/>
                </a:cubicBezTo>
                <a:cubicBezTo>
                  <a:pt x="52263" y="141666"/>
                  <a:pt x="56934" y="146337"/>
                  <a:pt x="62716" y="146337"/>
                </a:cubicBezTo>
                <a:lnTo>
                  <a:pt x="156790" y="146337"/>
                </a:lnTo>
                <a:cubicBezTo>
                  <a:pt x="162572" y="146337"/>
                  <a:pt x="167243" y="141666"/>
                  <a:pt x="167243" y="135885"/>
                </a:cubicBezTo>
                <a:cubicBezTo>
                  <a:pt x="167243" y="130103"/>
                  <a:pt x="162572" y="125432"/>
                  <a:pt x="156790" y="125432"/>
                </a:cubicBezTo>
                <a:lnTo>
                  <a:pt x="62716" y="125432"/>
                </a:lnTo>
                <a:close/>
                <a:moveTo>
                  <a:pt x="5226" y="75782"/>
                </a:moveTo>
                <a:lnTo>
                  <a:pt x="5226" y="91461"/>
                </a:lnTo>
                <a:cubicBezTo>
                  <a:pt x="5226" y="95805"/>
                  <a:pt x="8721" y="99300"/>
                  <a:pt x="13066" y="99300"/>
                </a:cubicBezTo>
                <a:lnTo>
                  <a:pt x="28745" y="99300"/>
                </a:lnTo>
                <a:cubicBezTo>
                  <a:pt x="33089" y="99300"/>
                  <a:pt x="36584" y="95805"/>
                  <a:pt x="36584" y="91461"/>
                </a:cubicBezTo>
                <a:lnTo>
                  <a:pt x="36584" y="75782"/>
                </a:lnTo>
                <a:cubicBezTo>
                  <a:pt x="36584" y="71438"/>
                  <a:pt x="33089" y="67942"/>
                  <a:pt x="28745" y="67942"/>
                </a:cubicBezTo>
                <a:lnTo>
                  <a:pt x="13066" y="67942"/>
                </a:lnTo>
                <a:cubicBezTo>
                  <a:pt x="8721" y="67942"/>
                  <a:pt x="5226" y="71438"/>
                  <a:pt x="5226" y="75782"/>
                </a:cubicBezTo>
                <a:close/>
                <a:moveTo>
                  <a:pt x="13066" y="120206"/>
                </a:moveTo>
                <a:cubicBezTo>
                  <a:pt x="8721" y="120206"/>
                  <a:pt x="5226" y="123701"/>
                  <a:pt x="5226" y="128045"/>
                </a:cubicBezTo>
                <a:lnTo>
                  <a:pt x="5226" y="143724"/>
                </a:lnTo>
                <a:cubicBezTo>
                  <a:pt x="5226" y="148069"/>
                  <a:pt x="8721" y="151564"/>
                  <a:pt x="13066" y="151564"/>
                </a:cubicBezTo>
                <a:lnTo>
                  <a:pt x="28745" y="151564"/>
                </a:lnTo>
                <a:cubicBezTo>
                  <a:pt x="33089" y="151564"/>
                  <a:pt x="36584" y="148069"/>
                  <a:pt x="36584" y="143724"/>
                </a:cubicBezTo>
                <a:lnTo>
                  <a:pt x="36584" y="128045"/>
                </a:lnTo>
                <a:cubicBezTo>
                  <a:pt x="36584" y="123701"/>
                  <a:pt x="33089" y="120206"/>
                  <a:pt x="28745" y="120206"/>
                </a:cubicBezTo>
                <a:lnTo>
                  <a:pt x="13066" y="120206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8" name="Text 16"/>
          <p:cNvSpPr/>
          <p:nvPr/>
        </p:nvSpPr>
        <p:spPr>
          <a:xfrm>
            <a:off x="4499877" y="1622255"/>
            <a:ext cx="1195786" cy="2341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17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Listing-Gebühr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998148" y="2040362"/>
            <a:ext cx="3027095" cy="4850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4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Monatliche Gebühr pro aktivem Listing. Unbegrenzte Produkte im Selbstpflege-Modell.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998148" y="2625712"/>
            <a:ext cx="2960198" cy="668971"/>
          </a:xfrm>
          <a:custGeom>
            <a:avLst/>
            <a:gdLst/>
            <a:ahLst/>
            <a:cxnLst/>
            <a:rect l="l" t="t" r="r" b="b"/>
            <a:pathLst>
              <a:path w="2960198" h="668971">
                <a:moveTo>
                  <a:pt x="33449" y="0"/>
                </a:moveTo>
                <a:lnTo>
                  <a:pt x="2926749" y="0"/>
                </a:lnTo>
                <a:cubicBezTo>
                  <a:pt x="2945222" y="0"/>
                  <a:pt x="2960198" y="14975"/>
                  <a:pt x="2960198" y="33449"/>
                </a:cubicBezTo>
                <a:lnTo>
                  <a:pt x="2960198" y="635523"/>
                </a:lnTo>
                <a:cubicBezTo>
                  <a:pt x="2960198" y="653996"/>
                  <a:pt x="2945222" y="668971"/>
                  <a:pt x="2926749" y="668971"/>
                </a:cubicBezTo>
                <a:lnTo>
                  <a:pt x="33449" y="668971"/>
                </a:lnTo>
                <a:cubicBezTo>
                  <a:pt x="14975" y="668971"/>
                  <a:pt x="0" y="653996"/>
                  <a:pt x="0" y="635523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21" name="Text 19"/>
          <p:cNvSpPr/>
          <p:nvPr/>
        </p:nvSpPr>
        <p:spPr>
          <a:xfrm>
            <a:off x="4035778" y="2726058"/>
            <a:ext cx="2884938" cy="3010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975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€0.15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069226" y="3027095"/>
            <a:ext cx="2818041" cy="167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22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 Listing/Monat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351210" y="3595720"/>
            <a:ext cx="3311407" cy="2090535"/>
          </a:xfrm>
          <a:custGeom>
            <a:avLst/>
            <a:gdLst/>
            <a:ahLst/>
            <a:cxnLst/>
            <a:rect l="l" t="t" r="r" b="b"/>
            <a:pathLst>
              <a:path w="3311407" h="2090535">
                <a:moveTo>
                  <a:pt x="33449" y="0"/>
                </a:moveTo>
                <a:lnTo>
                  <a:pt x="3244510" y="0"/>
                </a:lnTo>
                <a:cubicBezTo>
                  <a:pt x="3281457" y="0"/>
                  <a:pt x="3311407" y="29951"/>
                  <a:pt x="3311407" y="66897"/>
                </a:cubicBezTo>
                <a:lnTo>
                  <a:pt x="3311407" y="2023638"/>
                </a:lnTo>
                <a:cubicBezTo>
                  <a:pt x="3311407" y="2060584"/>
                  <a:pt x="3281457" y="2090535"/>
                  <a:pt x="3244510" y="2090535"/>
                </a:cubicBezTo>
                <a:lnTo>
                  <a:pt x="33449" y="2090535"/>
                </a:lnTo>
                <a:cubicBezTo>
                  <a:pt x="14975" y="2090535"/>
                  <a:pt x="0" y="2075560"/>
                  <a:pt x="0" y="2057086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5086" dist="8362" dir="5400000">
              <a:srgbClr val="000000">
                <a:alpha val="10196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351210" y="3595720"/>
            <a:ext cx="33449" cy="2090535"/>
          </a:xfrm>
          <a:custGeom>
            <a:avLst/>
            <a:gdLst/>
            <a:ahLst/>
            <a:cxnLst/>
            <a:rect l="l" t="t" r="r" b="b"/>
            <a:pathLst>
              <a:path w="33449" h="2090535">
                <a:moveTo>
                  <a:pt x="33449" y="0"/>
                </a:moveTo>
                <a:lnTo>
                  <a:pt x="33449" y="0"/>
                </a:lnTo>
                <a:lnTo>
                  <a:pt x="33449" y="2090535"/>
                </a:lnTo>
                <a:lnTo>
                  <a:pt x="33449" y="2090535"/>
                </a:lnTo>
                <a:cubicBezTo>
                  <a:pt x="14975" y="2090535"/>
                  <a:pt x="0" y="2075560"/>
                  <a:pt x="0" y="2057086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5" name="Shape 23"/>
          <p:cNvSpPr/>
          <p:nvPr/>
        </p:nvSpPr>
        <p:spPr>
          <a:xfrm>
            <a:off x="535177" y="3762963"/>
            <a:ext cx="401383" cy="401383"/>
          </a:xfrm>
          <a:custGeom>
            <a:avLst/>
            <a:gdLst/>
            <a:ahLst/>
            <a:cxnLst/>
            <a:rect l="l" t="t" r="r" b="b"/>
            <a:pathLst>
              <a:path w="401383" h="401383">
                <a:moveTo>
                  <a:pt x="66898" y="0"/>
                </a:moveTo>
                <a:lnTo>
                  <a:pt x="334484" y="0"/>
                </a:lnTo>
                <a:cubicBezTo>
                  <a:pt x="371407" y="0"/>
                  <a:pt x="401383" y="29976"/>
                  <a:pt x="401383" y="66898"/>
                </a:cubicBezTo>
                <a:lnTo>
                  <a:pt x="401383" y="334484"/>
                </a:lnTo>
                <a:cubicBezTo>
                  <a:pt x="401383" y="371407"/>
                  <a:pt x="371407" y="401383"/>
                  <a:pt x="334484" y="401383"/>
                </a:cubicBezTo>
                <a:lnTo>
                  <a:pt x="66898" y="401383"/>
                </a:lnTo>
                <a:cubicBezTo>
                  <a:pt x="29976" y="401383"/>
                  <a:pt x="0" y="371407"/>
                  <a:pt x="0" y="334484"/>
                </a:cubicBezTo>
                <a:lnTo>
                  <a:pt x="0" y="66898"/>
                </a:lnTo>
                <a:cubicBezTo>
                  <a:pt x="0" y="29976"/>
                  <a:pt x="29976" y="0"/>
                  <a:pt x="66898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6" name="Shape 24"/>
          <p:cNvSpPr/>
          <p:nvPr/>
        </p:nvSpPr>
        <p:spPr>
          <a:xfrm>
            <a:off x="662700" y="3880033"/>
            <a:ext cx="146337" cy="167243"/>
          </a:xfrm>
          <a:custGeom>
            <a:avLst/>
            <a:gdLst/>
            <a:ahLst/>
            <a:cxnLst/>
            <a:rect l="l" t="t" r="r" b="b"/>
            <a:pathLst>
              <a:path w="146337" h="167243">
                <a:moveTo>
                  <a:pt x="62716" y="41811"/>
                </a:moveTo>
                <a:cubicBezTo>
                  <a:pt x="62716" y="24504"/>
                  <a:pt x="48665" y="10453"/>
                  <a:pt x="31358" y="10453"/>
                </a:cubicBezTo>
                <a:cubicBezTo>
                  <a:pt x="14051" y="10453"/>
                  <a:pt x="0" y="24504"/>
                  <a:pt x="0" y="41811"/>
                </a:cubicBezTo>
                <a:cubicBezTo>
                  <a:pt x="0" y="59118"/>
                  <a:pt x="14051" y="73169"/>
                  <a:pt x="31358" y="73169"/>
                </a:cubicBezTo>
                <a:cubicBezTo>
                  <a:pt x="48665" y="73169"/>
                  <a:pt x="62716" y="59118"/>
                  <a:pt x="62716" y="41811"/>
                </a:cubicBezTo>
                <a:close/>
                <a:moveTo>
                  <a:pt x="146337" y="125432"/>
                </a:moveTo>
                <a:cubicBezTo>
                  <a:pt x="146337" y="108125"/>
                  <a:pt x="132286" y="94074"/>
                  <a:pt x="114979" y="94074"/>
                </a:cubicBezTo>
                <a:cubicBezTo>
                  <a:pt x="97672" y="94074"/>
                  <a:pt x="83621" y="108125"/>
                  <a:pt x="83621" y="125432"/>
                </a:cubicBezTo>
                <a:cubicBezTo>
                  <a:pt x="83621" y="142739"/>
                  <a:pt x="97672" y="156790"/>
                  <a:pt x="114979" y="156790"/>
                </a:cubicBezTo>
                <a:cubicBezTo>
                  <a:pt x="132286" y="156790"/>
                  <a:pt x="146337" y="142739"/>
                  <a:pt x="146337" y="125432"/>
                </a:cubicBezTo>
                <a:close/>
                <a:moveTo>
                  <a:pt x="143267" y="28288"/>
                </a:moveTo>
                <a:cubicBezTo>
                  <a:pt x="147350" y="24204"/>
                  <a:pt x="147350" y="17574"/>
                  <a:pt x="143267" y="13490"/>
                </a:cubicBezTo>
                <a:cubicBezTo>
                  <a:pt x="139184" y="9407"/>
                  <a:pt x="132553" y="9407"/>
                  <a:pt x="128470" y="13490"/>
                </a:cubicBezTo>
                <a:lnTo>
                  <a:pt x="3038" y="138923"/>
                </a:lnTo>
                <a:cubicBezTo>
                  <a:pt x="-1045" y="143006"/>
                  <a:pt x="-1045" y="149637"/>
                  <a:pt x="3038" y="153720"/>
                </a:cubicBezTo>
                <a:cubicBezTo>
                  <a:pt x="7121" y="157803"/>
                  <a:pt x="13752" y="157803"/>
                  <a:pt x="17835" y="153720"/>
                </a:cubicBezTo>
                <a:lnTo>
                  <a:pt x="143267" y="28288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27" name="Text 25"/>
          <p:cNvSpPr/>
          <p:nvPr/>
        </p:nvSpPr>
        <p:spPr>
          <a:xfrm>
            <a:off x="1036905" y="3846584"/>
            <a:ext cx="1555358" cy="2341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17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Transaktionsgebühr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535177" y="4264691"/>
            <a:ext cx="3027095" cy="4850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4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Prozentualer Anteil jedes Verkaufs. Niedriger als bei den meisten Wettbewerbern.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35177" y="4850041"/>
            <a:ext cx="2960198" cy="668971"/>
          </a:xfrm>
          <a:custGeom>
            <a:avLst/>
            <a:gdLst/>
            <a:ahLst/>
            <a:cxnLst/>
            <a:rect l="l" t="t" r="r" b="b"/>
            <a:pathLst>
              <a:path w="2960198" h="668971">
                <a:moveTo>
                  <a:pt x="33449" y="0"/>
                </a:moveTo>
                <a:lnTo>
                  <a:pt x="2926749" y="0"/>
                </a:lnTo>
                <a:cubicBezTo>
                  <a:pt x="2945222" y="0"/>
                  <a:pt x="2960198" y="14975"/>
                  <a:pt x="2960198" y="33449"/>
                </a:cubicBezTo>
                <a:lnTo>
                  <a:pt x="2960198" y="635523"/>
                </a:lnTo>
                <a:cubicBezTo>
                  <a:pt x="2960198" y="653996"/>
                  <a:pt x="2945222" y="668971"/>
                  <a:pt x="2926749" y="668971"/>
                </a:cubicBezTo>
                <a:lnTo>
                  <a:pt x="33449" y="668971"/>
                </a:lnTo>
                <a:cubicBezTo>
                  <a:pt x="14975" y="668971"/>
                  <a:pt x="0" y="653996"/>
                  <a:pt x="0" y="635523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0" name="Text 28"/>
          <p:cNvSpPr/>
          <p:nvPr/>
        </p:nvSpPr>
        <p:spPr>
          <a:xfrm>
            <a:off x="572807" y="4950387"/>
            <a:ext cx="2884938" cy="3010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975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8%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06255" y="5251424"/>
            <a:ext cx="2818041" cy="167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22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Selbstpflege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3814181" y="3595720"/>
            <a:ext cx="3311407" cy="2090535"/>
          </a:xfrm>
          <a:custGeom>
            <a:avLst/>
            <a:gdLst/>
            <a:ahLst/>
            <a:cxnLst/>
            <a:rect l="l" t="t" r="r" b="b"/>
            <a:pathLst>
              <a:path w="3311407" h="2090535">
                <a:moveTo>
                  <a:pt x="33449" y="0"/>
                </a:moveTo>
                <a:lnTo>
                  <a:pt x="3244510" y="0"/>
                </a:lnTo>
                <a:cubicBezTo>
                  <a:pt x="3281457" y="0"/>
                  <a:pt x="3311407" y="29951"/>
                  <a:pt x="3311407" y="66897"/>
                </a:cubicBezTo>
                <a:lnTo>
                  <a:pt x="3311407" y="2023638"/>
                </a:lnTo>
                <a:cubicBezTo>
                  <a:pt x="3311407" y="2060584"/>
                  <a:pt x="3281457" y="2090535"/>
                  <a:pt x="3244510" y="2090535"/>
                </a:cubicBezTo>
                <a:lnTo>
                  <a:pt x="33449" y="2090535"/>
                </a:lnTo>
                <a:cubicBezTo>
                  <a:pt x="14975" y="2090535"/>
                  <a:pt x="0" y="2075560"/>
                  <a:pt x="0" y="2057086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5086" dist="8362" dir="5400000">
              <a:srgbClr val="000000">
                <a:alpha val="10196"/>
              </a:srgbClr>
            </a:outerShdw>
          </a:effectLst>
        </p:spPr>
      </p:sp>
      <p:sp>
        <p:nvSpPr>
          <p:cNvPr id="33" name="Shape 31"/>
          <p:cNvSpPr/>
          <p:nvPr/>
        </p:nvSpPr>
        <p:spPr>
          <a:xfrm>
            <a:off x="3814181" y="3595720"/>
            <a:ext cx="33449" cy="2090535"/>
          </a:xfrm>
          <a:custGeom>
            <a:avLst/>
            <a:gdLst/>
            <a:ahLst/>
            <a:cxnLst/>
            <a:rect l="l" t="t" r="r" b="b"/>
            <a:pathLst>
              <a:path w="33449" h="2090535">
                <a:moveTo>
                  <a:pt x="33449" y="0"/>
                </a:moveTo>
                <a:lnTo>
                  <a:pt x="33449" y="0"/>
                </a:lnTo>
                <a:lnTo>
                  <a:pt x="33449" y="2090535"/>
                </a:lnTo>
                <a:lnTo>
                  <a:pt x="33449" y="2090535"/>
                </a:lnTo>
                <a:cubicBezTo>
                  <a:pt x="14975" y="2090535"/>
                  <a:pt x="0" y="2075560"/>
                  <a:pt x="0" y="2057086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4" name="Shape 32"/>
          <p:cNvSpPr/>
          <p:nvPr/>
        </p:nvSpPr>
        <p:spPr>
          <a:xfrm>
            <a:off x="3998148" y="3762963"/>
            <a:ext cx="401383" cy="401383"/>
          </a:xfrm>
          <a:custGeom>
            <a:avLst/>
            <a:gdLst/>
            <a:ahLst/>
            <a:cxnLst/>
            <a:rect l="l" t="t" r="r" b="b"/>
            <a:pathLst>
              <a:path w="401383" h="401383">
                <a:moveTo>
                  <a:pt x="66898" y="0"/>
                </a:moveTo>
                <a:lnTo>
                  <a:pt x="334484" y="0"/>
                </a:lnTo>
                <a:cubicBezTo>
                  <a:pt x="371407" y="0"/>
                  <a:pt x="401383" y="29976"/>
                  <a:pt x="401383" y="66898"/>
                </a:cubicBezTo>
                <a:lnTo>
                  <a:pt x="401383" y="334484"/>
                </a:lnTo>
                <a:cubicBezTo>
                  <a:pt x="401383" y="371407"/>
                  <a:pt x="371407" y="401383"/>
                  <a:pt x="334484" y="401383"/>
                </a:cubicBezTo>
                <a:lnTo>
                  <a:pt x="66898" y="401383"/>
                </a:lnTo>
                <a:cubicBezTo>
                  <a:pt x="29976" y="401383"/>
                  <a:pt x="0" y="371407"/>
                  <a:pt x="0" y="334484"/>
                </a:cubicBezTo>
                <a:lnTo>
                  <a:pt x="0" y="66898"/>
                </a:lnTo>
                <a:cubicBezTo>
                  <a:pt x="0" y="29976"/>
                  <a:pt x="29976" y="0"/>
                  <a:pt x="66898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5" name="Shape 33"/>
          <p:cNvSpPr/>
          <p:nvPr/>
        </p:nvSpPr>
        <p:spPr>
          <a:xfrm>
            <a:off x="4115218" y="3880033"/>
            <a:ext cx="167243" cy="167243"/>
          </a:xfrm>
          <a:custGeom>
            <a:avLst/>
            <a:gdLst/>
            <a:ahLst/>
            <a:cxnLst/>
            <a:rect l="l" t="t" r="r" b="b"/>
            <a:pathLst>
              <a:path w="167243" h="167243">
                <a:moveTo>
                  <a:pt x="70556" y="20905"/>
                </a:moveTo>
                <a:cubicBezTo>
                  <a:pt x="66211" y="20905"/>
                  <a:pt x="62716" y="24400"/>
                  <a:pt x="62716" y="28745"/>
                </a:cubicBezTo>
                <a:cubicBezTo>
                  <a:pt x="62716" y="33089"/>
                  <a:pt x="66211" y="36584"/>
                  <a:pt x="70556" y="36584"/>
                </a:cubicBezTo>
                <a:lnTo>
                  <a:pt x="75782" y="36584"/>
                </a:lnTo>
                <a:lnTo>
                  <a:pt x="75782" y="47462"/>
                </a:lnTo>
                <a:cubicBezTo>
                  <a:pt x="40765" y="51185"/>
                  <a:pt x="13131" y="79604"/>
                  <a:pt x="10649" y="114979"/>
                </a:cubicBezTo>
                <a:lnTo>
                  <a:pt x="156627" y="114979"/>
                </a:lnTo>
                <a:cubicBezTo>
                  <a:pt x="154112" y="79604"/>
                  <a:pt x="126477" y="51185"/>
                  <a:pt x="91461" y="47462"/>
                </a:cubicBezTo>
                <a:lnTo>
                  <a:pt x="91461" y="36584"/>
                </a:lnTo>
                <a:lnTo>
                  <a:pt x="96687" y="36584"/>
                </a:lnTo>
                <a:cubicBezTo>
                  <a:pt x="101032" y="36584"/>
                  <a:pt x="104527" y="33089"/>
                  <a:pt x="104527" y="28745"/>
                </a:cubicBezTo>
                <a:cubicBezTo>
                  <a:pt x="104527" y="24400"/>
                  <a:pt x="101032" y="20905"/>
                  <a:pt x="96687" y="20905"/>
                </a:cubicBezTo>
                <a:lnTo>
                  <a:pt x="70556" y="20905"/>
                </a:lnTo>
                <a:close/>
                <a:moveTo>
                  <a:pt x="7840" y="130658"/>
                </a:moveTo>
                <a:cubicBezTo>
                  <a:pt x="3495" y="130658"/>
                  <a:pt x="0" y="134154"/>
                  <a:pt x="0" y="138498"/>
                </a:cubicBezTo>
                <a:cubicBezTo>
                  <a:pt x="0" y="142842"/>
                  <a:pt x="3495" y="146337"/>
                  <a:pt x="7840" y="146337"/>
                </a:cubicBezTo>
                <a:lnTo>
                  <a:pt x="159403" y="146337"/>
                </a:lnTo>
                <a:cubicBezTo>
                  <a:pt x="163748" y="146337"/>
                  <a:pt x="167243" y="142842"/>
                  <a:pt x="167243" y="138498"/>
                </a:cubicBezTo>
                <a:cubicBezTo>
                  <a:pt x="167243" y="134154"/>
                  <a:pt x="163748" y="130658"/>
                  <a:pt x="159403" y="130658"/>
                </a:cubicBezTo>
                <a:lnTo>
                  <a:pt x="7840" y="130658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6" name="Text 34"/>
          <p:cNvSpPr/>
          <p:nvPr/>
        </p:nvSpPr>
        <p:spPr>
          <a:xfrm>
            <a:off x="4499877" y="3846584"/>
            <a:ext cx="970008" cy="2341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17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Full-Service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3998148" y="4264691"/>
            <a:ext cx="3027095" cy="4850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4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Höhere Gebühr, dafür komplette Betreuung inkl. Fotografie, Marketing &amp; Support.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3998148" y="4850041"/>
            <a:ext cx="2960198" cy="668971"/>
          </a:xfrm>
          <a:custGeom>
            <a:avLst/>
            <a:gdLst/>
            <a:ahLst/>
            <a:cxnLst/>
            <a:rect l="l" t="t" r="r" b="b"/>
            <a:pathLst>
              <a:path w="2960198" h="668971">
                <a:moveTo>
                  <a:pt x="33449" y="0"/>
                </a:moveTo>
                <a:lnTo>
                  <a:pt x="2926749" y="0"/>
                </a:lnTo>
                <a:cubicBezTo>
                  <a:pt x="2945222" y="0"/>
                  <a:pt x="2960198" y="14975"/>
                  <a:pt x="2960198" y="33449"/>
                </a:cubicBezTo>
                <a:lnTo>
                  <a:pt x="2960198" y="635523"/>
                </a:lnTo>
                <a:cubicBezTo>
                  <a:pt x="2960198" y="653996"/>
                  <a:pt x="2945222" y="668971"/>
                  <a:pt x="2926749" y="668971"/>
                </a:cubicBezTo>
                <a:lnTo>
                  <a:pt x="33449" y="668971"/>
                </a:lnTo>
                <a:cubicBezTo>
                  <a:pt x="14975" y="668971"/>
                  <a:pt x="0" y="653996"/>
                  <a:pt x="0" y="635523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9" name="Text 37"/>
          <p:cNvSpPr/>
          <p:nvPr/>
        </p:nvSpPr>
        <p:spPr>
          <a:xfrm>
            <a:off x="4035778" y="4950387"/>
            <a:ext cx="2884938" cy="3010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975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15%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4069226" y="5251424"/>
            <a:ext cx="2818041" cy="167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22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Alles inklusive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351210" y="5820049"/>
            <a:ext cx="6773333" cy="702420"/>
          </a:xfrm>
          <a:custGeom>
            <a:avLst/>
            <a:gdLst/>
            <a:ahLst/>
            <a:cxnLst/>
            <a:rect l="l" t="t" r="r" b="b"/>
            <a:pathLst>
              <a:path w="6773333" h="702420">
                <a:moveTo>
                  <a:pt x="33449" y="0"/>
                </a:moveTo>
                <a:lnTo>
                  <a:pt x="6706435" y="0"/>
                </a:lnTo>
                <a:cubicBezTo>
                  <a:pt x="6743382" y="0"/>
                  <a:pt x="6773333" y="29951"/>
                  <a:pt x="6773333" y="66898"/>
                </a:cubicBezTo>
                <a:lnTo>
                  <a:pt x="6773333" y="635521"/>
                </a:lnTo>
                <a:cubicBezTo>
                  <a:pt x="6773333" y="672468"/>
                  <a:pt x="6743382" y="702420"/>
                  <a:pt x="6706435" y="702420"/>
                </a:cubicBezTo>
                <a:lnTo>
                  <a:pt x="33449" y="702420"/>
                </a:lnTo>
                <a:cubicBezTo>
                  <a:pt x="14975" y="702420"/>
                  <a:pt x="0" y="687444"/>
                  <a:pt x="0" y="668971"/>
                </a:cubicBezTo>
                <a:lnTo>
                  <a:pt x="0" y="33449"/>
                </a:lnTo>
                <a:cubicBezTo>
                  <a:pt x="0" y="14988"/>
                  <a:pt x="14988" y="0"/>
                  <a:pt x="33449" y="0"/>
                </a:cubicBezTo>
                <a:close/>
              </a:path>
            </a:pathLst>
          </a:custGeom>
          <a:solidFill>
            <a:srgbClr val="D4A574">
              <a:alpha val="14902"/>
            </a:srgbClr>
          </a:solidFill>
          <a:ln/>
        </p:spPr>
      </p:sp>
      <p:sp>
        <p:nvSpPr>
          <p:cNvPr id="42" name="Shape 40"/>
          <p:cNvSpPr/>
          <p:nvPr/>
        </p:nvSpPr>
        <p:spPr>
          <a:xfrm>
            <a:off x="351210" y="5820049"/>
            <a:ext cx="33449" cy="702420"/>
          </a:xfrm>
          <a:custGeom>
            <a:avLst/>
            <a:gdLst/>
            <a:ahLst/>
            <a:cxnLst/>
            <a:rect l="l" t="t" r="r" b="b"/>
            <a:pathLst>
              <a:path w="33449" h="702420">
                <a:moveTo>
                  <a:pt x="33449" y="0"/>
                </a:moveTo>
                <a:lnTo>
                  <a:pt x="33449" y="0"/>
                </a:lnTo>
                <a:lnTo>
                  <a:pt x="33449" y="702420"/>
                </a:lnTo>
                <a:lnTo>
                  <a:pt x="33449" y="702420"/>
                </a:lnTo>
                <a:cubicBezTo>
                  <a:pt x="14975" y="702420"/>
                  <a:pt x="0" y="687444"/>
                  <a:pt x="0" y="668971"/>
                </a:cubicBezTo>
                <a:lnTo>
                  <a:pt x="0" y="33449"/>
                </a:lnTo>
                <a:cubicBezTo>
                  <a:pt x="0" y="14975"/>
                  <a:pt x="14975" y="0"/>
                  <a:pt x="33449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3" name="Text 41"/>
          <p:cNvSpPr/>
          <p:nvPr/>
        </p:nvSpPr>
        <p:spPr>
          <a:xfrm>
            <a:off x="501728" y="5953844"/>
            <a:ext cx="6555918" cy="4348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4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Beispielrechnung:</a:t>
            </a:r>
            <a:pPr>
              <a:lnSpc>
                <a:spcPct val="140000"/>
              </a:lnSpc>
            </a:pPr>
            <a:r>
              <a:rPr lang="en-US" sz="1054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Bei einem Produkt für €100 zahlen Sie im Selbstpflege-Modell nur </a:t>
            </a:r>
            <a:pPr>
              <a:lnSpc>
                <a:spcPct val="140000"/>
              </a:lnSpc>
            </a:pPr>
            <a:r>
              <a:rPr lang="en-US" sz="1054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€8 + €0.15</a:t>
            </a:r>
            <a:pPr>
              <a:lnSpc>
                <a:spcPct val="140000"/>
              </a:lnSpc>
            </a:pPr>
            <a:r>
              <a:rPr lang="en-US" sz="1054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– deutlich weniger als bei Etsy (€6.50 + $0.20 + Payment Fees).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7327456" y="1371391"/>
            <a:ext cx="4532280" cy="3344856"/>
          </a:xfrm>
          <a:custGeom>
            <a:avLst/>
            <a:gdLst/>
            <a:ahLst/>
            <a:cxnLst/>
            <a:rect l="l" t="t" r="r" b="b"/>
            <a:pathLst>
              <a:path w="4532280" h="3344856">
                <a:moveTo>
                  <a:pt x="66897" y="0"/>
                </a:moveTo>
                <a:lnTo>
                  <a:pt x="4465383" y="0"/>
                </a:lnTo>
                <a:cubicBezTo>
                  <a:pt x="4502329" y="0"/>
                  <a:pt x="4532280" y="29951"/>
                  <a:pt x="4532280" y="66897"/>
                </a:cubicBezTo>
                <a:lnTo>
                  <a:pt x="4532280" y="3277959"/>
                </a:lnTo>
                <a:cubicBezTo>
                  <a:pt x="4532280" y="3314905"/>
                  <a:pt x="4502329" y="3344856"/>
                  <a:pt x="4465383" y="3344856"/>
                </a:cubicBezTo>
                <a:lnTo>
                  <a:pt x="66897" y="3344856"/>
                </a:lnTo>
                <a:cubicBezTo>
                  <a:pt x="29951" y="3344856"/>
                  <a:pt x="0" y="3314905"/>
                  <a:pt x="0" y="3277959"/>
                </a:cubicBezTo>
                <a:lnTo>
                  <a:pt x="0" y="66897"/>
                </a:lnTo>
                <a:cubicBezTo>
                  <a:pt x="0" y="29976"/>
                  <a:pt x="29976" y="0"/>
                  <a:pt x="66897" y="0"/>
                </a:cubicBezTo>
                <a:close/>
              </a:path>
            </a:pathLst>
          </a:custGeom>
          <a:solidFill>
            <a:srgbClr val="1E3A5F"/>
          </a:solidFill>
          <a:ln/>
          <a:effectLst>
            <a:outerShdw sx="100000" sy="100000" kx="0" ky="0" algn="bl" rotWithShape="0" blurRad="50173" dist="33449" dir="5400000">
              <a:srgbClr val="000000">
                <a:alpha val="10196"/>
              </a:srgbClr>
            </a:outerShdw>
          </a:effectLst>
        </p:spPr>
      </p:sp>
      <p:sp>
        <p:nvSpPr>
          <p:cNvPr id="45" name="Shape 43"/>
          <p:cNvSpPr/>
          <p:nvPr/>
        </p:nvSpPr>
        <p:spPr>
          <a:xfrm>
            <a:off x="7530238" y="1580444"/>
            <a:ext cx="313580" cy="250864"/>
          </a:xfrm>
          <a:custGeom>
            <a:avLst/>
            <a:gdLst/>
            <a:ahLst/>
            <a:cxnLst/>
            <a:rect l="l" t="t" r="r" b="b"/>
            <a:pathLst>
              <a:path w="313580" h="250864">
                <a:moveTo>
                  <a:pt x="188148" y="15679"/>
                </a:moveTo>
                <a:lnTo>
                  <a:pt x="250864" y="15679"/>
                </a:lnTo>
                <a:cubicBezTo>
                  <a:pt x="259537" y="15679"/>
                  <a:pt x="266543" y="22686"/>
                  <a:pt x="266543" y="31358"/>
                </a:cubicBezTo>
                <a:cubicBezTo>
                  <a:pt x="266543" y="40030"/>
                  <a:pt x="259537" y="47037"/>
                  <a:pt x="250864" y="47037"/>
                </a:cubicBezTo>
                <a:lnTo>
                  <a:pt x="195204" y="47037"/>
                </a:lnTo>
                <a:cubicBezTo>
                  <a:pt x="192656" y="59678"/>
                  <a:pt x="183983" y="70115"/>
                  <a:pt x="172469" y="75112"/>
                </a:cubicBezTo>
                <a:lnTo>
                  <a:pt x="172469" y="219506"/>
                </a:lnTo>
                <a:lnTo>
                  <a:pt x="250864" y="219506"/>
                </a:lnTo>
                <a:cubicBezTo>
                  <a:pt x="259537" y="219506"/>
                  <a:pt x="266543" y="226513"/>
                  <a:pt x="266543" y="235185"/>
                </a:cubicBezTo>
                <a:cubicBezTo>
                  <a:pt x="266543" y="243858"/>
                  <a:pt x="259537" y="250864"/>
                  <a:pt x="250864" y="250864"/>
                </a:cubicBezTo>
                <a:lnTo>
                  <a:pt x="62716" y="250864"/>
                </a:lnTo>
                <a:cubicBezTo>
                  <a:pt x="54044" y="250864"/>
                  <a:pt x="47037" y="243858"/>
                  <a:pt x="47037" y="235185"/>
                </a:cubicBezTo>
                <a:cubicBezTo>
                  <a:pt x="47037" y="226513"/>
                  <a:pt x="54044" y="219506"/>
                  <a:pt x="62716" y="219506"/>
                </a:cubicBezTo>
                <a:lnTo>
                  <a:pt x="141111" y="219506"/>
                </a:lnTo>
                <a:lnTo>
                  <a:pt x="141111" y="75112"/>
                </a:lnTo>
                <a:cubicBezTo>
                  <a:pt x="129597" y="70066"/>
                  <a:pt x="120924" y="59629"/>
                  <a:pt x="118377" y="47037"/>
                </a:cubicBezTo>
                <a:lnTo>
                  <a:pt x="62716" y="47037"/>
                </a:lnTo>
                <a:cubicBezTo>
                  <a:pt x="54044" y="47037"/>
                  <a:pt x="47037" y="40030"/>
                  <a:pt x="47037" y="31358"/>
                </a:cubicBezTo>
                <a:cubicBezTo>
                  <a:pt x="47037" y="22686"/>
                  <a:pt x="54044" y="15679"/>
                  <a:pt x="62716" y="15679"/>
                </a:cubicBezTo>
                <a:lnTo>
                  <a:pt x="125432" y="15679"/>
                </a:lnTo>
                <a:cubicBezTo>
                  <a:pt x="132586" y="6174"/>
                  <a:pt x="143953" y="0"/>
                  <a:pt x="156790" y="0"/>
                </a:cubicBezTo>
                <a:cubicBezTo>
                  <a:pt x="169627" y="0"/>
                  <a:pt x="180995" y="6174"/>
                  <a:pt x="188148" y="15679"/>
                </a:cubicBezTo>
                <a:close/>
                <a:moveTo>
                  <a:pt x="215390" y="156790"/>
                </a:moveTo>
                <a:lnTo>
                  <a:pt x="286338" y="156790"/>
                </a:lnTo>
                <a:lnTo>
                  <a:pt x="250864" y="95936"/>
                </a:lnTo>
                <a:lnTo>
                  <a:pt x="215390" y="156790"/>
                </a:lnTo>
                <a:close/>
                <a:moveTo>
                  <a:pt x="250864" y="203827"/>
                </a:moveTo>
                <a:cubicBezTo>
                  <a:pt x="220045" y="203827"/>
                  <a:pt x="194420" y="187168"/>
                  <a:pt x="189128" y="165169"/>
                </a:cubicBezTo>
                <a:cubicBezTo>
                  <a:pt x="187854" y="159779"/>
                  <a:pt x="189618" y="154242"/>
                  <a:pt x="192411" y="149441"/>
                </a:cubicBezTo>
                <a:lnTo>
                  <a:pt x="239056" y="69478"/>
                </a:lnTo>
                <a:cubicBezTo>
                  <a:pt x="241506" y="65264"/>
                  <a:pt x="246014" y="62716"/>
                  <a:pt x="250864" y="62716"/>
                </a:cubicBezTo>
                <a:cubicBezTo>
                  <a:pt x="255715" y="62716"/>
                  <a:pt x="260223" y="65313"/>
                  <a:pt x="262672" y="69478"/>
                </a:cubicBezTo>
                <a:lnTo>
                  <a:pt x="309318" y="149441"/>
                </a:lnTo>
                <a:cubicBezTo>
                  <a:pt x="312110" y="154242"/>
                  <a:pt x="313874" y="159779"/>
                  <a:pt x="312600" y="165169"/>
                </a:cubicBezTo>
                <a:cubicBezTo>
                  <a:pt x="307309" y="187119"/>
                  <a:pt x="281683" y="203827"/>
                  <a:pt x="250864" y="203827"/>
                </a:cubicBezTo>
                <a:close/>
                <a:moveTo>
                  <a:pt x="62128" y="95936"/>
                </a:moveTo>
                <a:lnTo>
                  <a:pt x="26654" y="156790"/>
                </a:lnTo>
                <a:lnTo>
                  <a:pt x="97651" y="156790"/>
                </a:lnTo>
                <a:lnTo>
                  <a:pt x="62128" y="95936"/>
                </a:lnTo>
                <a:close/>
                <a:moveTo>
                  <a:pt x="441" y="165169"/>
                </a:moveTo>
                <a:cubicBezTo>
                  <a:pt x="-833" y="159779"/>
                  <a:pt x="931" y="154242"/>
                  <a:pt x="3724" y="149441"/>
                </a:cubicBezTo>
                <a:lnTo>
                  <a:pt x="50369" y="69478"/>
                </a:lnTo>
                <a:cubicBezTo>
                  <a:pt x="52819" y="65264"/>
                  <a:pt x="57326" y="62716"/>
                  <a:pt x="62177" y="62716"/>
                </a:cubicBezTo>
                <a:cubicBezTo>
                  <a:pt x="67028" y="62716"/>
                  <a:pt x="71535" y="65313"/>
                  <a:pt x="73985" y="69478"/>
                </a:cubicBezTo>
                <a:lnTo>
                  <a:pt x="120630" y="149441"/>
                </a:lnTo>
                <a:cubicBezTo>
                  <a:pt x="123423" y="154242"/>
                  <a:pt x="125187" y="159779"/>
                  <a:pt x="123913" y="165169"/>
                </a:cubicBezTo>
                <a:cubicBezTo>
                  <a:pt x="118622" y="187119"/>
                  <a:pt x="92996" y="203827"/>
                  <a:pt x="62177" y="203827"/>
                </a:cubicBezTo>
                <a:cubicBezTo>
                  <a:pt x="31358" y="203827"/>
                  <a:pt x="5733" y="187168"/>
                  <a:pt x="441" y="16516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6" name="Text 44"/>
          <p:cNvSpPr/>
          <p:nvPr/>
        </p:nvSpPr>
        <p:spPr>
          <a:xfrm>
            <a:off x="7845908" y="1572082"/>
            <a:ext cx="3913481" cy="2675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8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Vergleich mit Etsy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7528147" y="1995677"/>
            <a:ext cx="4130897" cy="735868"/>
          </a:xfrm>
          <a:custGeom>
            <a:avLst/>
            <a:gdLst/>
            <a:ahLst/>
            <a:cxnLst/>
            <a:rect l="l" t="t" r="r" b="b"/>
            <a:pathLst>
              <a:path w="4130897" h="735868">
                <a:moveTo>
                  <a:pt x="66898" y="0"/>
                </a:moveTo>
                <a:lnTo>
                  <a:pt x="4063999" y="0"/>
                </a:lnTo>
                <a:cubicBezTo>
                  <a:pt x="4100946" y="0"/>
                  <a:pt x="4130897" y="29951"/>
                  <a:pt x="4130897" y="66898"/>
                </a:cubicBezTo>
                <a:lnTo>
                  <a:pt x="4130897" y="668971"/>
                </a:lnTo>
                <a:cubicBezTo>
                  <a:pt x="4130897" y="705917"/>
                  <a:pt x="4100946" y="735868"/>
                  <a:pt x="4063999" y="735868"/>
                </a:cubicBezTo>
                <a:lnTo>
                  <a:pt x="66898" y="735868"/>
                </a:lnTo>
                <a:cubicBezTo>
                  <a:pt x="29951" y="735868"/>
                  <a:pt x="0" y="705917"/>
                  <a:pt x="0" y="668971"/>
                </a:cubicBezTo>
                <a:lnTo>
                  <a:pt x="0" y="66898"/>
                </a:lnTo>
                <a:cubicBezTo>
                  <a:pt x="0" y="29976"/>
                  <a:pt x="29976" y="0"/>
                  <a:pt x="66898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48" name="Text 46"/>
          <p:cNvSpPr/>
          <p:nvPr/>
        </p:nvSpPr>
        <p:spPr>
          <a:xfrm>
            <a:off x="7628493" y="2129471"/>
            <a:ext cx="1053630" cy="2341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5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Etsy Take Rate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10947086" y="2096023"/>
            <a:ext cx="735868" cy="3010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75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16.1%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7628493" y="2463957"/>
            <a:ext cx="3988741" cy="167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2" dirty="0">
                <a:solidFill>
                  <a:srgbClr val="FFFFF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Inkl. Listing, Transaktion, Payment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7528147" y="2876445"/>
            <a:ext cx="4130897" cy="735868"/>
          </a:xfrm>
          <a:custGeom>
            <a:avLst/>
            <a:gdLst/>
            <a:ahLst/>
            <a:cxnLst/>
            <a:rect l="l" t="t" r="r" b="b"/>
            <a:pathLst>
              <a:path w="4130897" h="735868">
                <a:moveTo>
                  <a:pt x="66898" y="0"/>
                </a:moveTo>
                <a:lnTo>
                  <a:pt x="4063999" y="0"/>
                </a:lnTo>
                <a:cubicBezTo>
                  <a:pt x="4100946" y="0"/>
                  <a:pt x="4130897" y="29951"/>
                  <a:pt x="4130897" y="66898"/>
                </a:cubicBezTo>
                <a:lnTo>
                  <a:pt x="4130897" y="668971"/>
                </a:lnTo>
                <a:cubicBezTo>
                  <a:pt x="4130897" y="705917"/>
                  <a:pt x="4100946" y="735868"/>
                  <a:pt x="4063999" y="735868"/>
                </a:cubicBezTo>
                <a:lnTo>
                  <a:pt x="66898" y="735868"/>
                </a:lnTo>
                <a:cubicBezTo>
                  <a:pt x="29951" y="735868"/>
                  <a:pt x="0" y="705917"/>
                  <a:pt x="0" y="668971"/>
                </a:cubicBezTo>
                <a:lnTo>
                  <a:pt x="0" y="66898"/>
                </a:lnTo>
                <a:cubicBezTo>
                  <a:pt x="0" y="29976"/>
                  <a:pt x="29976" y="0"/>
                  <a:pt x="66898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2" name="Text 50"/>
          <p:cNvSpPr/>
          <p:nvPr/>
        </p:nvSpPr>
        <p:spPr>
          <a:xfrm>
            <a:off x="7628493" y="3010240"/>
            <a:ext cx="1597169" cy="2341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5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Vielerlei (Selbstpflege)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10962373" y="2976791"/>
            <a:ext cx="719144" cy="3010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75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~10%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7628493" y="3344725"/>
            <a:ext cx="3988741" cy="167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2" dirty="0">
                <a:solidFill>
                  <a:srgbClr val="FFFFF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Inkl. aller Gebühren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7528147" y="3757214"/>
            <a:ext cx="4130897" cy="735868"/>
          </a:xfrm>
          <a:custGeom>
            <a:avLst/>
            <a:gdLst/>
            <a:ahLst/>
            <a:cxnLst/>
            <a:rect l="l" t="t" r="r" b="b"/>
            <a:pathLst>
              <a:path w="4130897" h="735868">
                <a:moveTo>
                  <a:pt x="66898" y="0"/>
                </a:moveTo>
                <a:lnTo>
                  <a:pt x="4063999" y="0"/>
                </a:lnTo>
                <a:cubicBezTo>
                  <a:pt x="4100946" y="0"/>
                  <a:pt x="4130897" y="29951"/>
                  <a:pt x="4130897" y="66898"/>
                </a:cubicBezTo>
                <a:lnTo>
                  <a:pt x="4130897" y="668971"/>
                </a:lnTo>
                <a:cubicBezTo>
                  <a:pt x="4130897" y="705917"/>
                  <a:pt x="4100946" y="735868"/>
                  <a:pt x="4063999" y="735868"/>
                </a:cubicBezTo>
                <a:lnTo>
                  <a:pt x="66898" y="735868"/>
                </a:lnTo>
                <a:cubicBezTo>
                  <a:pt x="29951" y="735868"/>
                  <a:pt x="0" y="705917"/>
                  <a:pt x="0" y="668971"/>
                </a:cubicBezTo>
                <a:lnTo>
                  <a:pt x="0" y="66898"/>
                </a:lnTo>
                <a:cubicBezTo>
                  <a:pt x="0" y="29976"/>
                  <a:pt x="29976" y="0"/>
                  <a:pt x="66898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6" name="Text 54"/>
          <p:cNvSpPr/>
          <p:nvPr/>
        </p:nvSpPr>
        <p:spPr>
          <a:xfrm>
            <a:off x="7628493" y="3891008"/>
            <a:ext cx="1555358" cy="2341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5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Vielerlei (Full-Service)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11110671" y="3857560"/>
            <a:ext cx="568626" cy="3010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75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15%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7628493" y="4225494"/>
            <a:ext cx="3988741" cy="167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2" dirty="0">
                <a:solidFill>
                  <a:srgbClr val="FFFFF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Alles inklusive - Fotos, Marketing, Support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7327456" y="4850041"/>
            <a:ext cx="4532280" cy="1672428"/>
          </a:xfrm>
          <a:custGeom>
            <a:avLst/>
            <a:gdLst/>
            <a:ahLst/>
            <a:cxnLst/>
            <a:rect l="l" t="t" r="r" b="b"/>
            <a:pathLst>
              <a:path w="4532280" h="1672428">
                <a:moveTo>
                  <a:pt x="66897" y="0"/>
                </a:moveTo>
                <a:lnTo>
                  <a:pt x="4465383" y="0"/>
                </a:lnTo>
                <a:cubicBezTo>
                  <a:pt x="4502329" y="0"/>
                  <a:pt x="4532280" y="29951"/>
                  <a:pt x="4532280" y="66897"/>
                </a:cubicBezTo>
                <a:lnTo>
                  <a:pt x="4532280" y="1605531"/>
                </a:lnTo>
                <a:cubicBezTo>
                  <a:pt x="4532280" y="1642477"/>
                  <a:pt x="4502329" y="1672428"/>
                  <a:pt x="4465383" y="1672428"/>
                </a:cubicBezTo>
                <a:lnTo>
                  <a:pt x="66897" y="1672428"/>
                </a:lnTo>
                <a:cubicBezTo>
                  <a:pt x="29951" y="1672428"/>
                  <a:pt x="0" y="1642477"/>
                  <a:pt x="0" y="1605531"/>
                </a:cubicBezTo>
                <a:lnTo>
                  <a:pt x="0" y="66897"/>
                </a:lnTo>
                <a:cubicBezTo>
                  <a:pt x="0" y="29976"/>
                  <a:pt x="29976" y="0"/>
                  <a:pt x="6689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5086" dist="8362" dir="5400000">
              <a:srgbClr val="000000">
                <a:alpha val="10196"/>
              </a:srgbClr>
            </a:outerShdw>
          </a:effectLst>
        </p:spPr>
      </p:sp>
      <p:sp>
        <p:nvSpPr>
          <p:cNvPr id="60" name="Shape 58"/>
          <p:cNvSpPr/>
          <p:nvPr/>
        </p:nvSpPr>
        <p:spPr>
          <a:xfrm>
            <a:off x="7515604" y="5059095"/>
            <a:ext cx="150519" cy="150519"/>
          </a:xfrm>
          <a:custGeom>
            <a:avLst/>
            <a:gdLst/>
            <a:ahLst/>
            <a:cxnLst/>
            <a:rect l="l" t="t" r="r" b="b"/>
            <a:pathLst>
              <a:path w="150519" h="150519">
                <a:moveTo>
                  <a:pt x="75259" y="150519"/>
                </a:moveTo>
                <a:cubicBezTo>
                  <a:pt x="116796" y="150519"/>
                  <a:pt x="150519" y="116796"/>
                  <a:pt x="150519" y="75259"/>
                </a:cubicBezTo>
                <a:cubicBezTo>
                  <a:pt x="150519" y="33723"/>
                  <a:pt x="116796" y="0"/>
                  <a:pt x="75259" y="0"/>
                </a:cubicBezTo>
                <a:cubicBezTo>
                  <a:pt x="33723" y="0"/>
                  <a:pt x="0" y="33723"/>
                  <a:pt x="0" y="75259"/>
                </a:cubicBezTo>
                <a:cubicBezTo>
                  <a:pt x="0" y="116796"/>
                  <a:pt x="33723" y="150519"/>
                  <a:pt x="75259" y="150519"/>
                </a:cubicBezTo>
                <a:close/>
                <a:moveTo>
                  <a:pt x="65852" y="47037"/>
                </a:moveTo>
                <a:cubicBezTo>
                  <a:pt x="65852" y="41845"/>
                  <a:pt x="70067" y="37630"/>
                  <a:pt x="75259" y="37630"/>
                </a:cubicBezTo>
                <a:cubicBezTo>
                  <a:pt x="80451" y="37630"/>
                  <a:pt x="84667" y="41845"/>
                  <a:pt x="84667" y="47037"/>
                </a:cubicBezTo>
                <a:cubicBezTo>
                  <a:pt x="84667" y="52229"/>
                  <a:pt x="80451" y="56444"/>
                  <a:pt x="75259" y="56444"/>
                </a:cubicBezTo>
                <a:cubicBezTo>
                  <a:pt x="70067" y="56444"/>
                  <a:pt x="65852" y="52229"/>
                  <a:pt x="65852" y="47037"/>
                </a:cubicBezTo>
                <a:close/>
                <a:moveTo>
                  <a:pt x="63500" y="65852"/>
                </a:moveTo>
                <a:lnTo>
                  <a:pt x="77611" y="65852"/>
                </a:lnTo>
                <a:cubicBezTo>
                  <a:pt x="81521" y="65852"/>
                  <a:pt x="84667" y="68997"/>
                  <a:pt x="84667" y="72907"/>
                </a:cubicBezTo>
                <a:lnTo>
                  <a:pt x="84667" y="98778"/>
                </a:lnTo>
                <a:lnTo>
                  <a:pt x="87019" y="98778"/>
                </a:lnTo>
                <a:cubicBezTo>
                  <a:pt x="90928" y="98778"/>
                  <a:pt x="94074" y="101923"/>
                  <a:pt x="94074" y="105833"/>
                </a:cubicBezTo>
                <a:cubicBezTo>
                  <a:pt x="94074" y="109743"/>
                  <a:pt x="90928" y="112889"/>
                  <a:pt x="87019" y="112889"/>
                </a:cubicBezTo>
                <a:lnTo>
                  <a:pt x="63500" y="112889"/>
                </a:lnTo>
                <a:cubicBezTo>
                  <a:pt x="59590" y="112889"/>
                  <a:pt x="56444" y="109743"/>
                  <a:pt x="56444" y="105833"/>
                </a:cubicBezTo>
                <a:cubicBezTo>
                  <a:pt x="56444" y="101923"/>
                  <a:pt x="59590" y="98778"/>
                  <a:pt x="63500" y="98778"/>
                </a:cubicBezTo>
                <a:lnTo>
                  <a:pt x="70556" y="98778"/>
                </a:lnTo>
                <a:lnTo>
                  <a:pt x="70556" y="79963"/>
                </a:lnTo>
                <a:lnTo>
                  <a:pt x="63500" y="79963"/>
                </a:lnTo>
                <a:cubicBezTo>
                  <a:pt x="59590" y="79963"/>
                  <a:pt x="56444" y="76817"/>
                  <a:pt x="56444" y="72907"/>
                </a:cubicBezTo>
                <a:cubicBezTo>
                  <a:pt x="56444" y="68997"/>
                  <a:pt x="59590" y="65852"/>
                  <a:pt x="63500" y="65852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61" name="Text 59"/>
          <p:cNvSpPr/>
          <p:nvPr/>
        </p:nvSpPr>
        <p:spPr>
          <a:xfrm>
            <a:off x="7687028" y="5017284"/>
            <a:ext cx="4080724" cy="2341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5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Zusätzliche Informationen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7519785" y="5385218"/>
            <a:ext cx="117070" cy="133794"/>
          </a:xfrm>
          <a:custGeom>
            <a:avLst/>
            <a:gdLst/>
            <a:ahLst/>
            <a:cxnLst/>
            <a:rect l="l" t="t" r="r" b="b"/>
            <a:pathLst>
              <a:path w="117070" h="133794">
                <a:moveTo>
                  <a:pt x="113621" y="18318"/>
                </a:moveTo>
                <a:cubicBezTo>
                  <a:pt x="117357" y="21036"/>
                  <a:pt x="118194" y="26262"/>
                  <a:pt x="115476" y="29999"/>
                </a:cubicBezTo>
                <a:lnTo>
                  <a:pt x="48579" y="121983"/>
                </a:lnTo>
                <a:cubicBezTo>
                  <a:pt x="47142" y="123969"/>
                  <a:pt x="44920" y="125197"/>
                  <a:pt x="42464" y="125406"/>
                </a:cubicBezTo>
                <a:cubicBezTo>
                  <a:pt x="40008" y="125615"/>
                  <a:pt x="37630" y="124700"/>
                  <a:pt x="35905" y="122976"/>
                </a:cubicBezTo>
                <a:lnTo>
                  <a:pt x="2456" y="89527"/>
                </a:lnTo>
                <a:cubicBezTo>
                  <a:pt x="-810" y="86261"/>
                  <a:pt x="-810" y="80956"/>
                  <a:pt x="2456" y="77690"/>
                </a:cubicBezTo>
                <a:cubicBezTo>
                  <a:pt x="5723" y="74423"/>
                  <a:pt x="11028" y="74423"/>
                  <a:pt x="14294" y="77690"/>
                </a:cubicBezTo>
                <a:lnTo>
                  <a:pt x="40818" y="104213"/>
                </a:lnTo>
                <a:lnTo>
                  <a:pt x="101966" y="20148"/>
                </a:lnTo>
                <a:cubicBezTo>
                  <a:pt x="104684" y="16411"/>
                  <a:pt x="109910" y="15574"/>
                  <a:pt x="113647" y="18292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63" name="Text 61"/>
          <p:cNvSpPr/>
          <p:nvPr/>
        </p:nvSpPr>
        <p:spPr>
          <a:xfrm>
            <a:off x="7728838" y="5351770"/>
            <a:ext cx="1822947" cy="200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4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Keine Mindestvertragslaufzeit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7519785" y="5652807"/>
            <a:ext cx="117070" cy="133794"/>
          </a:xfrm>
          <a:custGeom>
            <a:avLst/>
            <a:gdLst/>
            <a:ahLst/>
            <a:cxnLst/>
            <a:rect l="l" t="t" r="r" b="b"/>
            <a:pathLst>
              <a:path w="117070" h="133794">
                <a:moveTo>
                  <a:pt x="113621" y="18318"/>
                </a:moveTo>
                <a:cubicBezTo>
                  <a:pt x="117357" y="21036"/>
                  <a:pt x="118194" y="26262"/>
                  <a:pt x="115476" y="29999"/>
                </a:cubicBezTo>
                <a:lnTo>
                  <a:pt x="48579" y="121983"/>
                </a:lnTo>
                <a:cubicBezTo>
                  <a:pt x="47142" y="123969"/>
                  <a:pt x="44920" y="125197"/>
                  <a:pt x="42464" y="125406"/>
                </a:cubicBezTo>
                <a:cubicBezTo>
                  <a:pt x="40008" y="125615"/>
                  <a:pt x="37630" y="124700"/>
                  <a:pt x="35905" y="122976"/>
                </a:cubicBezTo>
                <a:lnTo>
                  <a:pt x="2456" y="89527"/>
                </a:lnTo>
                <a:cubicBezTo>
                  <a:pt x="-810" y="86261"/>
                  <a:pt x="-810" y="80956"/>
                  <a:pt x="2456" y="77690"/>
                </a:cubicBezTo>
                <a:cubicBezTo>
                  <a:pt x="5723" y="74423"/>
                  <a:pt x="11028" y="74423"/>
                  <a:pt x="14294" y="77690"/>
                </a:cubicBezTo>
                <a:lnTo>
                  <a:pt x="40818" y="104213"/>
                </a:lnTo>
                <a:lnTo>
                  <a:pt x="101966" y="20148"/>
                </a:lnTo>
                <a:cubicBezTo>
                  <a:pt x="104684" y="16411"/>
                  <a:pt x="109910" y="15574"/>
                  <a:pt x="113647" y="18292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65" name="Text 63"/>
          <p:cNvSpPr/>
          <p:nvPr/>
        </p:nvSpPr>
        <p:spPr>
          <a:xfrm>
            <a:off x="7728838" y="5619358"/>
            <a:ext cx="1906568" cy="200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4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Kostenloses Kündigen jederzeit</a:t>
            </a:r>
            <a:endParaRPr lang="en-US" sz="1600" dirty="0"/>
          </a:p>
        </p:txBody>
      </p:sp>
      <p:sp>
        <p:nvSpPr>
          <p:cNvPr id="66" name="Shape 64"/>
          <p:cNvSpPr/>
          <p:nvPr/>
        </p:nvSpPr>
        <p:spPr>
          <a:xfrm>
            <a:off x="7519785" y="5920395"/>
            <a:ext cx="117070" cy="133794"/>
          </a:xfrm>
          <a:custGeom>
            <a:avLst/>
            <a:gdLst/>
            <a:ahLst/>
            <a:cxnLst/>
            <a:rect l="l" t="t" r="r" b="b"/>
            <a:pathLst>
              <a:path w="117070" h="133794">
                <a:moveTo>
                  <a:pt x="113621" y="18318"/>
                </a:moveTo>
                <a:cubicBezTo>
                  <a:pt x="117357" y="21036"/>
                  <a:pt x="118194" y="26262"/>
                  <a:pt x="115476" y="29999"/>
                </a:cubicBezTo>
                <a:lnTo>
                  <a:pt x="48579" y="121983"/>
                </a:lnTo>
                <a:cubicBezTo>
                  <a:pt x="47142" y="123969"/>
                  <a:pt x="44920" y="125197"/>
                  <a:pt x="42464" y="125406"/>
                </a:cubicBezTo>
                <a:cubicBezTo>
                  <a:pt x="40008" y="125615"/>
                  <a:pt x="37630" y="124700"/>
                  <a:pt x="35905" y="122976"/>
                </a:cubicBezTo>
                <a:lnTo>
                  <a:pt x="2456" y="89527"/>
                </a:lnTo>
                <a:cubicBezTo>
                  <a:pt x="-810" y="86261"/>
                  <a:pt x="-810" y="80956"/>
                  <a:pt x="2456" y="77690"/>
                </a:cubicBezTo>
                <a:cubicBezTo>
                  <a:pt x="5723" y="74423"/>
                  <a:pt x="11028" y="74423"/>
                  <a:pt x="14294" y="77690"/>
                </a:cubicBezTo>
                <a:lnTo>
                  <a:pt x="40818" y="104213"/>
                </a:lnTo>
                <a:lnTo>
                  <a:pt x="101966" y="20148"/>
                </a:lnTo>
                <a:cubicBezTo>
                  <a:pt x="104684" y="16411"/>
                  <a:pt x="109910" y="15574"/>
                  <a:pt x="113647" y="18292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67" name="Text 65"/>
          <p:cNvSpPr/>
          <p:nvPr/>
        </p:nvSpPr>
        <p:spPr>
          <a:xfrm>
            <a:off x="7728838" y="5886947"/>
            <a:ext cx="1555358" cy="200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4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Keine versteckten Kosten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7519785" y="6187984"/>
            <a:ext cx="117070" cy="133794"/>
          </a:xfrm>
          <a:custGeom>
            <a:avLst/>
            <a:gdLst/>
            <a:ahLst/>
            <a:cxnLst/>
            <a:rect l="l" t="t" r="r" b="b"/>
            <a:pathLst>
              <a:path w="117070" h="133794">
                <a:moveTo>
                  <a:pt x="113621" y="18318"/>
                </a:moveTo>
                <a:cubicBezTo>
                  <a:pt x="117357" y="21036"/>
                  <a:pt x="118194" y="26262"/>
                  <a:pt x="115476" y="29999"/>
                </a:cubicBezTo>
                <a:lnTo>
                  <a:pt x="48579" y="121983"/>
                </a:lnTo>
                <a:cubicBezTo>
                  <a:pt x="47142" y="123969"/>
                  <a:pt x="44920" y="125197"/>
                  <a:pt x="42464" y="125406"/>
                </a:cubicBezTo>
                <a:cubicBezTo>
                  <a:pt x="40008" y="125615"/>
                  <a:pt x="37630" y="124700"/>
                  <a:pt x="35905" y="122976"/>
                </a:cubicBezTo>
                <a:lnTo>
                  <a:pt x="2456" y="89527"/>
                </a:lnTo>
                <a:cubicBezTo>
                  <a:pt x="-810" y="86261"/>
                  <a:pt x="-810" y="80956"/>
                  <a:pt x="2456" y="77690"/>
                </a:cubicBezTo>
                <a:cubicBezTo>
                  <a:pt x="5723" y="74423"/>
                  <a:pt x="11028" y="74423"/>
                  <a:pt x="14294" y="77690"/>
                </a:cubicBezTo>
                <a:lnTo>
                  <a:pt x="40818" y="104213"/>
                </a:lnTo>
                <a:lnTo>
                  <a:pt x="101966" y="20148"/>
                </a:lnTo>
                <a:cubicBezTo>
                  <a:pt x="104684" y="16411"/>
                  <a:pt x="109910" y="15574"/>
                  <a:pt x="113647" y="18292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69" name="Text 67"/>
          <p:cNvSpPr/>
          <p:nvPr/>
        </p:nvSpPr>
        <p:spPr>
          <a:xfrm>
            <a:off x="7728838" y="6154535"/>
            <a:ext cx="2700971" cy="200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4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Payment-Processing separat (Stripe/PayPal)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50" kern="0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AUFNAHME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7150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 werden Sie Teil von Vielerlei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17500" y="952500"/>
            <a:ext cx="11628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Schritt-für-Schritt zum erfolgreichen Verkauf auf Vielerlei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17500" y="1301750"/>
            <a:ext cx="6826250" cy="5746750"/>
          </a:xfrm>
          <a:custGeom>
            <a:avLst/>
            <a:gdLst/>
            <a:ahLst/>
            <a:cxnLst/>
            <a:rect l="l" t="t" r="r" b="b"/>
            <a:pathLst>
              <a:path w="6826250" h="5746750">
                <a:moveTo>
                  <a:pt x="63502" y="0"/>
                </a:moveTo>
                <a:lnTo>
                  <a:pt x="6762748" y="0"/>
                </a:lnTo>
                <a:cubicBezTo>
                  <a:pt x="6797819" y="0"/>
                  <a:pt x="6826250" y="28431"/>
                  <a:pt x="6826250" y="63502"/>
                </a:cubicBezTo>
                <a:lnTo>
                  <a:pt x="6826250" y="5683248"/>
                </a:lnTo>
                <a:cubicBezTo>
                  <a:pt x="6826250" y="5718319"/>
                  <a:pt x="6797819" y="5746750"/>
                  <a:pt x="6762748" y="5746750"/>
                </a:cubicBezTo>
                <a:lnTo>
                  <a:pt x="63502" y="5746750"/>
                </a:lnTo>
                <a:cubicBezTo>
                  <a:pt x="28431" y="5746750"/>
                  <a:pt x="0" y="5718319"/>
                  <a:pt x="0" y="5683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13" dist="7938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31813" y="1524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83307" y="11906"/>
                </a:moveTo>
                <a:lnTo>
                  <a:pt x="54955" y="11906"/>
                </a:lnTo>
                <a:cubicBezTo>
                  <a:pt x="44016" y="11906"/>
                  <a:pt x="34454" y="19385"/>
                  <a:pt x="31849" y="29989"/>
                </a:cubicBezTo>
                <a:lnTo>
                  <a:pt x="521" y="156456"/>
                </a:lnTo>
                <a:cubicBezTo>
                  <a:pt x="-2270" y="167692"/>
                  <a:pt x="6251" y="178594"/>
                  <a:pt x="17859" y="178594"/>
                </a:cubicBezTo>
                <a:lnTo>
                  <a:pt x="83307" y="178594"/>
                </a:lnTo>
                <a:lnTo>
                  <a:pt x="83307" y="154781"/>
                </a:lnTo>
                <a:cubicBezTo>
                  <a:pt x="83307" y="148196"/>
                  <a:pt x="88627" y="142875"/>
                  <a:pt x="95213" y="142875"/>
                </a:cubicBezTo>
                <a:cubicBezTo>
                  <a:pt x="101798" y="142875"/>
                  <a:pt x="107119" y="148196"/>
                  <a:pt x="107119" y="154781"/>
                </a:cubicBezTo>
                <a:lnTo>
                  <a:pt x="107119" y="178594"/>
                </a:lnTo>
                <a:lnTo>
                  <a:pt x="172641" y="178594"/>
                </a:lnTo>
                <a:cubicBezTo>
                  <a:pt x="184249" y="178594"/>
                  <a:pt x="192770" y="167692"/>
                  <a:pt x="189979" y="156456"/>
                </a:cubicBezTo>
                <a:lnTo>
                  <a:pt x="158688" y="29989"/>
                </a:lnTo>
                <a:cubicBezTo>
                  <a:pt x="156046" y="19385"/>
                  <a:pt x="146521" y="11906"/>
                  <a:pt x="135545" y="11906"/>
                </a:cubicBezTo>
                <a:lnTo>
                  <a:pt x="107119" y="11906"/>
                </a:lnTo>
                <a:lnTo>
                  <a:pt x="107119" y="35719"/>
                </a:lnTo>
                <a:cubicBezTo>
                  <a:pt x="107119" y="42304"/>
                  <a:pt x="101798" y="47625"/>
                  <a:pt x="95213" y="47625"/>
                </a:cubicBezTo>
                <a:cubicBezTo>
                  <a:pt x="88627" y="47625"/>
                  <a:pt x="83307" y="42304"/>
                  <a:pt x="83307" y="35719"/>
                </a:cubicBezTo>
                <a:lnTo>
                  <a:pt x="83307" y="11906"/>
                </a:lnTo>
                <a:close/>
                <a:moveTo>
                  <a:pt x="107119" y="83344"/>
                </a:moveTo>
                <a:lnTo>
                  <a:pt x="107119" y="107156"/>
                </a:lnTo>
                <a:cubicBezTo>
                  <a:pt x="107119" y="113742"/>
                  <a:pt x="101798" y="119063"/>
                  <a:pt x="95213" y="119063"/>
                </a:cubicBezTo>
                <a:cubicBezTo>
                  <a:pt x="88627" y="119063"/>
                  <a:pt x="83307" y="113742"/>
                  <a:pt x="83307" y="107156"/>
                </a:cubicBezTo>
                <a:lnTo>
                  <a:pt x="83307" y="83344"/>
                </a:lnTo>
                <a:cubicBezTo>
                  <a:pt x="83307" y="76758"/>
                  <a:pt x="88627" y="71438"/>
                  <a:pt x="95213" y="71438"/>
                </a:cubicBezTo>
                <a:cubicBezTo>
                  <a:pt x="101798" y="71438"/>
                  <a:pt x="107119" y="76758"/>
                  <a:pt x="107119" y="83344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7" name="Text 5"/>
          <p:cNvSpPr/>
          <p:nvPr/>
        </p:nvSpPr>
        <p:spPr>
          <a:xfrm>
            <a:off x="746125" y="1492250"/>
            <a:ext cx="63023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Der Bewerbungsprozess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08000" y="1873250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222250" y="0"/>
                </a:lnTo>
                <a:cubicBezTo>
                  <a:pt x="344913" y="0"/>
                  <a:pt x="444500" y="99587"/>
                  <a:pt x="444500" y="222250"/>
                </a:cubicBezTo>
                <a:lnTo>
                  <a:pt x="444500" y="222250"/>
                </a:lnTo>
                <a:cubicBezTo>
                  <a:pt x="444500" y="344913"/>
                  <a:pt x="344913" y="444500"/>
                  <a:pt x="222250" y="444500"/>
                </a:cubicBezTo>
                <a:lnTo>
                  <a:pt x="222250" y="444500"/>
                </a:lnTo>
                <a:cubicBezTo>
                  <a:pt x="99587" y="444500"/>
                  <a:pt x="0" y="344913"/>
                  <a:pt x="0" y="222250"/>
                </a:cubicBezTo>
                <a:lnTo>
                  <a:pt x="0" y="222250"/>
                </a:lnTo>
                <a:cubicBezTo>
                  <a:pt x="0" y="99587"/>
                  <a:pt x="99587" y="0"/>
                  <a:pt x="22225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9" name="Text 7"/>
          <p:cNvSpPr/>
          <p:nvPr/>
        </p:nvSpPr>
        <p:spPr>
          <a:xfrm>
            <a:off x="692051" y="1968500"/>
            <a:ext cx="17462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1079500" y="1873250"/>
            <a:ext cx="5873750" cy="1174750"/>
          </a:xfrm>
          <a:custGeom>
            <a:avLst/>
            <a:gdLst/>
            <a:ahLst/>
            <a:cxnLst/>
            <a:rect l="l" t="t" r="r" b="b"/>
            <a:pathLst>
              <a:path w="5873750" h="1174750">
                <a:moveTo>
                  <a:pt x="63495" y="0"/>
                </a:moveTo>
                <a:lnTo>
                  <a:pt x="5810255" y="0"/>
                </a:lnTo>
                <a:cubicBezTo>
                  <a:pt x="5845322" y="0"/>
                  <a:pt x="5873750" y="28428"/>
                  <a:pt x="5873750" y="63495"/>
                </a:cubicBezTo>
                <a:lnTo>
                  <a:pt x="5873750" y="1111255"/>
                </a:lnTo>
                <a:cubicBezTo>
                  <a:pt x="5873750" y="1146322"/>
                  <a:pt x="5845322" y="1174750"/>
                  <a:pt x="5810255" y="1174750"/>
                </a:cubicBezTo>
                <a:lnTo>
                  <a:pt x="63495" y="1174750"/>
                </a:lnTo>
                <a:cubicBezTo>
                  <a:pt x="28428" y="1174750"/>
                  <a:pt x="0" y="1146322"/>
                  <a:pt x="0" y="1111255"/>
                </a:cubicBezTo>
                <a:lnTo>
                  <a:pt x="0" y="63495"/>
                </a:lnTo>
                <a:cubicBezTo>
                  <a:pt x="0" y="28428"/>
                  <a:pt x="28428" y="0"/>
                  <a:pt x="63495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1" name="Text 9"/>
          <p:cNvSpPr/>
          <p:nvPr/>
        </p:nvSpPr>
        <p:spPr>
          <a:xfrm>
            <a:off x="1206500" y="2000250"/>
            <a:ext cx="5699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Online-Bewerbung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206500" y="2286000"/>
            <a:ext cx="568325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Füllen Sie das Bewerbungsformular aus und laden Sie Fotos Ihrer besten Arbeiten hoch. Erzählen Sie uns Ihre Geschichte.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206500" y="2762250"/>
            <a:ext cx="5675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⏱️ Dauer: 15-20 Minuten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08000" y="3143250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222250" y="0"/>
                </a:lnTo>
                <a:cubicBezTo>
                  <a:pt x="344913" y="0"/>
                  <a:pt x="444500" y="99587"/>
                  <a:pt x="444500" y="222250"/>
                </a:cubicBezTo>
                <a:lnTo>
                  <a:pt x="444500" y="222250"/>
                </a:lnTo>
                <a:cubicBezTo>
                  <a:pt x="444500" y="344913"/>
                  <a:pt x="344913" y="444500"/>
                  <a:pt x="222250" y="444500"/>
                </a:cubicBezTo>
                <a:lnTo>
                  <a:pt x="222250" y="444500"/>
                </a:lnTo>
                <a:cubicBezTo>
                  <a:pt x="99587" y="444500"/>
                  <a:pt x="0" y="344913"/>
                  <a:pt x="0" y="222250"/>
                </a:cubicBezTo>
                <a:lnTo>
                  <a:pt x="0" y="222250"/>
                </a:lnTo>
                <a:cubicBezTo>
                  <a:pt x="0" y="99587"/>
                  <a:pt x="99587" y="0"/>
                  <a:pt x="22225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5" name="Text 13"/>
          <p:cNvSpPr/>
          <p:nvPr/>
        </p:nvSpPr>
        <p:spPr>
          <a:xfrm>
            <a:off x="674812" y="3238500"/>
            <a:ext cx="2063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1079500" y="3143250"/>
            <a:ext cx="5873750" cy="1174750"/>
          </a:xfrm>
          <a:custGeom>
            <a:avLst/>
            <a:gdLst/>
            <a:ahLst/>
            <a:cxnLst/>
            <a:rect l="l" t="t" r="r" b="b"/>
            <a:pathLst>
              <a:path w="5873750" h="1174750">
                <a:moveTo>
                  <a:pt x="63495" y="0"/>
                </a:moveTo>
                <a:lnTo>
                  <a:pt x="5810255" y="0"/>
                </a:lnTo>
                <a:cubicBezTo>
                  <a:pt x="5845322" y="0"/>
                  <a:pt x="5873750" y="28428"/>
                  <a:pt x="5873750" y="63495"/>
                </a:cubicBezTo>
                <a:lnTo>
                  <a:pt x="5873750" y="1111255"/>
                </a:lnTo>
                <a:cubicBezTo>
                  <a:pt x="5873750" y="1146322"/>
                  <a:pt x="5845322" y="1174750"/>
                  <a:pt x="5810255" y="1174750"/>
                </a:cubicBezTo>
                <a:lnTo>
                  <a:pt x="63495" y="1174750"/>
                </a:lnTo>
                <a:cubicBezTo>
                  <a:pt x="28428" y="1174750"/>
                  <a:pt x="0" y="1146322"/>
                  <a:pt x="0" y="1111255"/>
                </a:cubicBezTo>
                <a:lnTo>
                  <a:pt x="0" y="63495"/>
                </a:lnTo>
                <a:cubicBezTo>
                  <a:pt x="0" y="28428"/>
                  <a:pt x="28428" y="0"/>
                  <a:pt x="63495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7" name="Text 15"/>
          <p:cNvSpPr/>
          <p:nvPr/>
        </p:nvSpPr>
        <p:spPr>
          <a:xfrm>
            <a:off x="1206500" y="3270250"/>
            <a:ext cx="5699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Qualitätsprüfung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206500" y="3556000"/>
            <a:ext cx="568325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Unser Kuratierungs-Team prüft Ihre Arbeiten auf Handwerkskunst, Originalität und Qualität. Bei Bedarf bitten wir um Musterprodukte.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206500" y="4032250"/>
            <a:ext cx="5675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⏱️ Dauer: 5-7 Werktage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08000" y="4413250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222250" y="0"/>
                </a:lnTo>
                <a:cubicBezTo>
                  <a:pt x="344913" y="0"/>
                  <a:pt x="444500" y="99587"/>
                  <a:pt x="444500" y="222250"/>
                </a:cubicBezTo>
                <a:lnTo>
                  <a:pt x="444500" y="222250"/>
                </a:lnTo>
                <a:cubicBezTo>
                  <a:pt x="444500" y="344913"/>
                  <a:pt x="344913" y="444500"/>
                  <a:pt x="222250" y="444500"/>
                </a:cubicBezTo>
                <a:lnTo>
                  <a:pt x="222250" y="444500"/>
                </a:lnTo>
                <a:cubicBezTo>
                  <a:pt x="99587" y="444500"/>
                  <a:pt x="0" y="344913"/>
                  <a:pt x="0" y="222250"/>
                </a:cubicBezTo>
                <a:lnTo>
                  <a:pt x="0" y="222250"/>
                </a:lnTo>
                <a:cubicBezTo>
                  <a:pt x="0" y="99587"/>
                  <a:pt x="99587" y="0"/>
                  <a:pt x="22225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1" name="Text 19"/>
          <p:cNvSpPr/>
          <p:nvPr/>
        </p:nvSpPr>
        <p:spPr>
          <a:xfrm>
            <a:off x="673943" y="4508500"/>
            <a:ext cx="2063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1079500" y="4413250"/>
            <a:ext cx="5873750" cy="1174750"/>
          </a:xfrm>
          <a:custGeom>
            <a:avLst/>
            <a:gdLst/>
            <a:ahLst/>
            <a:cxnLst/>
            <a:rect l="l" t="t" r="r" b="b"/>
            <a:pathLst>
              <a:path w="5873750" h="1174750">
                <a:moveTo>
                  <a:pt x="63495" y="0"/>
                </a:moveTo>
                <a:lnTo>
                  <a:pt x="5810255" y="0"/>
                </a:lnTo>
                <a:cubicBezTo>
                  <a:pt x="5845322" y="0"/>
                  <a:pt x="5873750" y="28428"/>
                  <a:pt x="5873750" y="63495"/>
                </a:cubicBezTo>
                <a:lnTo>
                  <a:pt x="5873750" y="1111255"/>
                </a:lnTo>
                <a:cubicBezTo>
                  <a:pt x="5873750" y="1146322"/>
                  <a:pt x="5845322" y="1174750"/>
                  <a:pt x="5810255" y="1174750"/>
                </a:cubicBezTo>
                <a:lnTo>
                  <a:pt x="63495" y="1174750"/>
                </a:lnTo>
                <a:cubicBezTo>
                  <a:pt x="28428" y="1174750"/>
                  <a:pt x="0" y="1146322"/>
                  <a:pt x="0" y="1111255"/>
                </a:cubicBezTo>
                <a:lnTo>
                  <a:pt x="0" y="63495"/>
                </a:lnTo>
                <a:cubicBezTo>
                  <a:pt x="0" y="28428"/>
                  <a:pt x="28428" y="0"/>
                  <a:pt x="63495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23" name="Text 21"/>
          <p:cNvSpPr/>
          <p:nvPr/>
        </p:nvSpPr>
        <p:spPr>
          <a:xfrm>
            <a:off x="1206500" y="4540250"/>
            <a:ext cx="5699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Aufnahmeentscheidung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206500" y="4826000"/>
            <a:ext cx="568325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Sie erhalten eine Rückmeldung mit Entscheidung. Bei Ablehnung geben wir konstruktives Feedback für Ihre Weiterentwicklung.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206500" y="5302250"/>
            <a:ext cx="5675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📧 Per E-Mail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08000" y="5683250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222250" y="0"/>
                </a:lnTo>
                <a:cubicBezTo>
                  <a:pt x="344913" y="0"/>
                  <a:pt x="444500" y="99587"/>
                  <a:pt x="444500" y="222250"/>
                </a:cubicBezTo>
                <a:lnTo>
                  <a:pt x="444500" y="222250"/>
                </a:lnTo>
                <a:cubicBezTo>
                  <a:pt x="444500" y="344913"/>
                  <a:pt x="344913" y="444500"/>
                  <a:pt x="222250" y="444500"/>
                </a:cubicBezTo>
                <a:lnTo>
                  <a:pt x="222250" y="444500"/>
                </a:lnTo>
                <a:cubicBezTo>
                  <a:pt x="99587" y="444500"/>
                  <a:pt x="0" y="344913"/>
                  <a:pt x="0" y="222250"/>
                </a:cubicBezTo>
                <a:lnTo>
                  <a:pt x="0" y="222250"/>
                </a:lnTo>
                <a:cubicBezTo>
                  <a:pt x="0" y="99587"/>
                  <a:pt x="99587" y="0"/>
                  <a:pt x="22225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7" name="Text 25"/>
          <p:cNvSpPr/>
          <p:nvPr/>
        </p:nvSpPr>
        <p:spPr>
          <a:xfrm>
            <a:off x="674067" y="5778500"/>
            <a:ext cx="2063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1079500" y="5683250"/>
            <a:ext cx="5873750" cy="1174750"/>
          </a:xfrm>
          <a:custGeom>
            <a:avLst/>
            <a:gdLst/>
            <a:ahLst/>
            <a:cxnLst/>
            <a:rect l="l" t="t" r="r" b="b"/>
            <a:pathLst>
              <a:path w="5873750" h="1174750">
                <a:moveTo>
                  <a:pt x="63495" y="0"/>
                </a:moveTo>
                <a:lnTo>
                  <a:pt x="5810255" y="0"/>
                </a:lnTo>
                <a:cubicBezTo>
                  <a:pt x="5845322" y="0"/>
                  <a:pt x="5873750" y="28428"/>
                  <a:pt x="5873750" y="63495"/>
                </a:cubicBezTo>
                <a:lnTo>
                  <a:pt x="5873750" y="1111255"/>
                </a:lnTo>
                <a:cubicBezTo>
                  <a:pt x="5873750" y="1146322"/>
                  <a:pt x="5845322" y="1174750"/>
                  <a:pt x="5810255" y="1174750"/>
                </a:cubicBezTo>
                <a:lnTo>
                  <a:pt x="63495" y="1174750"/>
                </a:lnTo>
                <a:cubicBezTo>
                  <a:pt x="28428" y="1174750"/>
                  <a:pt x="0" y="1146322"/>
                  <a:pt x="0" y="1111255"/>
                </a:cubicBezTo>
                <a:lnTo>
                  <a:pt x="0" y="63495"/>
                </a:lnTo>
                <a:cubicBezTo>
                  <a:pt x="0" y="28428"/>
                  <a:pt x="28428" y="0"/>
                  <a:pt x="63495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29" name="Text 27"/>
          <p:cNvSpPr/>
          <p:nvPr/>
        </p:nvSpPr>
        <p:spPr>
          <a:xfrm>
            <a:off x="1206500" y="5810250"/>
            <a:ext cx="5699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Onboarding &amp; Start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206500" y="6096000"/>
            <a:ext cx="568325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Nach Zahlung der Aufnahmegebühr richten wir Ihren Shop ein. Wir begleiten Sie bei den ersten Schritten – bis zum ersten Verkauf.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1206500" y="6572250"/>
            <a:ext cx="5675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🚀 Ihr Start bei Vielerlei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7330529" y="1301750"/>
            <a:ext cx="4540250" cy="3397250"/>
          </a:xfrm>
          <a:custGeom>
            <a:avLst/>
            <a:gdLst/>
            <a:ahLst/>
            <a:cxnLst/>
            <a:rect l="l" t="t" r="r" b="b"/>
            <a:pathLst>
              <a:path w="4540250" h="3397250">
                <a:moveTo>
                  <a:pt x="63495" y="0"/>
                </a:moveTo>
                <a:lnTo>
                  <a:pt x="4476755" y="0"/>
                </a:lnTo>
                <a:cubicBezTo>
                  <a:pt x="4511822" y="0"/>
                  <a:pt x="4540250" y="28428"/>
                  <a:pt x="4540250" y="63495"/>
                </a:cubicBezTo>
                <a:lnTo>
                  <a:pt x="4540250" y="3333755"/>
                </a:lnTo>
                <a:cubicBezTo>
                  <a:pt x="4540250" y="3368822"/>
                  <a:pt x="4511822" y="3397250"/>
                  <a:pt x="4476755" y="3397250"/>
                </a:cubicBezTo>
                <a:lnTo>
                  <a:pt x="63495" y="3397250"/>
                </a:lnTo>
                <a:cubicBezTo>
                  <a:pt x="28428" y="3397250"/>
                  <a:pt x="0" y="3368822"/>
                  <a:pt x="0" y="3333755"/>
                </a:cubicBezTo>
                <a:lnTo>
                  <a:pt x="0" y="63495"/>
                </a:lnTo>
                <a:cubicBezTo>
                  <a:pt x="0" y="28428"/>
                  <a:pt x="28428" y="0"/>
                  <a:pt x="63495" y="0"/>
                </a:cubicBezTo>
                <a:close/>
              </a:path>
            </a:pathLst>
          </a:custGeom>
          <a:solidFill>
            <a:srgbClr val="1E3A5F"/>
          </a:solidFill>
          <a:ln/>
          <a:effectLst>
            <a:outerShdw sx="100000" sy="100000" kx="0" ky="0" algn="bl" rotWithShape="0" blurRad="47625" dist="31750" dir="5400000">
              <a:srgbClr val="000000">
                <a:alpha val="10196"/>
              </a:srgbClr>
            </a:outerShdw>
          </a:effectLst>
        </p:spPr>
      </p:sp>
      <p:sp>
        <p:nvSpPr>
          <p:cNvPr id="33" name="Shape 31"/>
          <p:cNvSpPr/>
          <p:nvPr/>
        </p:nvSpPr>
        <p:spPr>
          <a:xfrm>
            <a:off x="7582545" y="1500188"/>
            <a:ext cx="178594" cy="238125"/>
          </a:xfrm>
          <a:custGeom>
            <a:avLst/>
            <a:gdLst/>
            <a:ahLst/>
            <a:cxnLst/>
            <a:rect l="l" t="t" r="r" b="b"/>
            <a:pathLst>
              <a:path w="178594" h="238125">
                <a:moveTo>
                  <a:pt x="136224" y="178594"/>
                </a:moveTo>
                <a:cubicBezTo>
                  <a:pt x="139619" y="168222"/>
                  <a:pt x="146410" y="158828"/>
                  <a:pt x="154084" y="150735"/>
                </a:cubicBezTo>
                <a:cubicBezTo>
                  <a:pt x="169292" y="134736"/>
                  <a:pt x="178594" y="113109"/>
                  <a:pt x="178594" y="89297"/>
                </a:cubicBezTo>
                <a:cubicBezTo>
                  <a:pt x="178594" y="39998"/>
                  <a:pt x="138596" y="0"/>
                  <a:pt x="89297" y="0"/>
                </a:cubicBezTo>
                <a:cubicBezTo>
                  <a:pt x="39998" y="0"/>
                  <a:pt x="0" y="39998"/>
                  <a:pt x="0" y="89297"/>
                </a:cubicBezTo>
                <a:cubicBezTo>
                  <a:pt x="0" y="113109"/>
                  <a:pt x="9302" y="134736"/>
                  <a:pt x="24510" y="150735"/>
                </a:cubicBezTo>
                <a:cubicBezTo>
                  <a:pt x="32184" y="158828"/>
                  <a:pt x="39021" y="168222"/>
                  <a:pt x="42370" y="178594"/>
                </a:cubicBezTo>
                <a:lnTo>
                  <a:pt x="136178" y="178594"/>
                </a:lnTo>
                <a:close/>
                <a:moveTo>
                  <a:pt x="133945" y="200918"/>
                </a:moveTo>
                <a:lnTo>
                  <a:pt x="44648" y="200918"/>
                </a:lnTo>
                <a:lnTo>
                  <a:pt x="44648" y="208359"/>
                </a:lnTo>
                <a:cubicBezTo>
                  <a:pt x="44648" y="228916"/>
                  <a:pt x="61299" y="245566"/>
                  <a:pt x="81855" y="245566"/>
                </a:cubicBezTo>
                <a:lnTo>
                  <a:pt x="96738" y="245566"/>
                </a:lnTo>
                <a:cubicBezTo>
                  <a:pt x="117295" y="245566"/>
                  <a:pt x="133945" y="228916"/>
                  <a:pt x="133945" y="208359"/>
                </a:cubicBezTo>
                <a:lnTo>
                  <a:pt x="133945" y="200918"/>
                </a:lnTo>
                <a:close/>
                <a:moveTo>
                  <a:pt x="85576" y="52090"/>
                </a:moveTo>
                <a:cubicBezTo>
                  <a:pt x="67066" y="52090"/>
                  <a:pt x="52090" y="67066"/>
                  <a:pt x="52090" y="85576"/>
                </a:cubicBezTo>
                <a:cubicBezTo>
                  <a:pt x="52090" y="91762"/>
                  <a:pt x="47113" y="96738"/>
                  <a:pt x="40928" y="96738"/>
                </a:cubicBezTo>
                <a:cubicBezTo>
                  <a:pt x="34742" y="96738"/>
                  <a:pt x="29766" y="91762"/>
                  <a:pt x="29766" y="85576"/>
                </a:cubicBezTo>
                <a:cubicBezTo>
                  <a:pt x="29766" y="54741"/>
                  <a:pt x="54741" y="29766"/>
                  <a:pt x="85576" y="29766"/>
                </a:cubicBezTo>
                <a:cubicBezTo>
                  <a:pt x="91762" y="29766"/>
                  <a:pt x="96738" y="34742"/>
                  <a:pt x="96738" y="40928"/>
                </a:cubicBezTo>
                <a:cubicBezTo>
                  <a:pt x="96738" y="47113"/>
                  <a:pt x="91762" y="52090"/>
                  <a:pt x="85576" y="5209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4" name="Text 32"/>
          <p:cNvSpPr/>
          <p:nvPr/>
        </p:nvSpPr>
        <p:spPr>
          <a:xfrm>
            <a:off x="7822654" y="1492250"/>
            <a:ext cx="39528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Tipps für Erfolg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7540873" y="2024062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46230" y="20092"/>
                </a:moveTo>
                <a:lnTo>
                  <a:pt x="43005" y="29766"/>
                </a:lnTo>
                <a:lnTo>
                  <a:pt x="19844" y="29766"/>
                </a:lnTo>
                <a:cubicBezTo>
                  <a:pt x="8899" y="29766"/>
                  <a:pt x="0" y="38664"/>
                  <a:pt x="0" y="49609"/>
                </a:cubicBezTo>
                <a:lnTo>
                  <a:pt x="0" y="128984"/>
                </a:lnTo>
                <a:cubicBezTo>
                  <a:pt x="0" y="139929"/>
                  <a:pt x="8899" y="148828"/>
                  <a:pt x="19844" y="148828"/>
                </a:cubicBezTo>
                <a:lnTo>
                  <a:pt x="138906" y="148828"/>
                </a:lnTo>
                <a:cubicBezTo>
                  <a:pt x="149851" y="148828"/>
                  <a:pt x="158750" y="139929"/>
                  <a:pt x="158750" y="128984"/>
                </a:cubicBezTo>
                <a:lnTo>
                  <a:pt x="158750" y="49609"/>
                </a:lnTo>
                <a:cubicBezTo>
                  <a:pt x="158750" y="38664"/>
                  <a:pt x="149851" y="29766"/>
                  <a:pt x="138906" y="29766"/>
                </a:cubicBezTo>
                <a:lnTo>
                  <a:pt x="115745" y="29766"/>
                </a:lnTo>
                <a:lnTo>
                  <a:pt x="112520" y="20092"/>
                </a:lnTo>
                <a:cubicBezTo>
                  <a:pt x="110505" y="14015"/>
                  <a:pt x="104831" y="9922"/>
                  <a:pt x="98413" y="9922"/>
                </a:cubicBezTo>
                <a:lnTo>
                  <a:pt x="60337" y="9922"/>
                </a:lnTo>
                <a:cubicBezTo>
                  <a:pt x="53919" y="9922"/>
                  <a:pt x="48245" y="14015"/>
                  <a:pt x="46230" y="20092"/>
                </a:cubicBezTo>
                <a:close/>
                <a:moveTo>
                  <a:pt x="79375" y="59531"/>
                </a:moveTo>
                <a:cubicBezTo>
                  <a:pt x="95803" y="59531"/>
                  <a:pt x="109141" y="72869"/>
                  <a:pt x="109141" y="89297"/>
                </a:cubicBezTo>
                <a:cubicBezTo>
                  <a:pt x="109141" y="105725"/>
                  <a:pt x="95803" y="119062"/>
                  <a:pt x="79375" y="119062"/>
                </a:cubicBezTo>
                <a:cubicBezTo>
                  <a:pt x="62947" y="119062"/>
                  <a:pt x="49609" y="105725"/>
                  <a:pt x="49609" y="89297"/>
                </a:cubicBezTo>
                <a:cubicBezTo>
                  <a:pt x="49609" y="72869"/>
                  <a:pt x="62947" y="59531"/>
                  <a:pt x="79375" y="59531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6" name="Text 34"/>
          <p:cNvSpPr/>
          <p:nvPr/>
        </p:nvSpPr>
        <p:spPr>
          <a:xfrm>
            <a:off x="7814717" y="1992313"/>
            <a:ext cx="202406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Hochwertige Fotos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7814717" y="2182813"/>
            <a:ext cx="2016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FFF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Zeigen Sie Ihre Produkte im besten Licht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7540873" y="2706688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15807" y="8403"/>
                </a:moveTo>
                <a:cubicBezTo>
                  <a:pt x="120458" y="3070"/>
                  <a:pt x="127186" y="0"/>
                  <a:pt x="134286" y="0"/>
                </a:cubicBezTo>
                <a:cubicBezTo>
                  <a:pt x="147805" y="0"/>
                  <a:pt x="158781" y="10976"/>
                  <a:pt x="158781" y="24495"/>
                </a:cubicBezTo>
                <a:cubicBezTo>
                  <a:pt x="158781" y="31564"/>
                  <a:pt x="155711" y="38323"/>
                  <a:pt x="150378" y="42974"/>
                </a:cubicBezTo>
                <a:lnTo>
                  <a:pt x="87964" y="97296"/>
                </a:lnTo>
                <a:lnTo>
                  <a:pt x="84646" y="93948"/>
                </a:lnTo>
                <a:lnTo>
                  <a:pt x="64802" y="74104"/>
                </a:lnTo>
                <a:lnTo>
                  <a:pt x="61454" y="70786"/>
                </a:lnTo>
                <a:lnTo>
                  <a:pt x="115807" y="8403"/>
                </a:lnTo>
                <a:close/>
                <a:moveTo>
                  <a:pt x="49950" y="80305"/>
                </a:moveTo>
                <a:cubicBezTo>
                  <a:pt x="50229" y="80615"/>
                  <a:pt x="58291" y="88677"/>
                  <a:pt x="74104" y="104490"/>
                </a:cubicBezTo>
                <a:lnTo>
                  <a:pt x="78414" y="108800"/>
                </a:lnTo>
                <a:lnTo>
                  <a:pt x="73112" y="131806"/>
                </a:lnTo>
                <a:cubicBezTo>
                  <a:pt x="71903" y="137108"/>
                  <a:pt x="67872" y="141325"/>
                  <a:pt x="62632" y="142782"/>
                </a:cubicBezTo>
                <a:lnTo>
                  <a:pt x="9984" y="157510"/>
                </a:lnTo>
                <a:lnTo>
                  <a:pt x="38602" y="128891"/>
                </a:lnTo>
                <a:cubicBezTo>
                  <a:pt x="38974" y="128922"/>
                  <a:pt x="39315" y="128953"/>
                  <a:pt x="39688" y="128953"/>
                </a:cubicBezTo>
                <a:cubicBezTo>
                  <a:pt x="45176" y="128953"/>
                  <a:pt x="49609" y="124520"/>
                  <a:pt x="49609" y="119031"/>
                </a:cubicBezTo>
                <a:cubicBezTo>
                  <a:pt x="49609" y="113543"/>
                  <a:pt x="45176" y="109110"/>
                  <a:pt x="39688" y="109110"/>
                </a:cubicBezTo>
                <a:cubicBezTo>
                  <a:pt x="34199" y="109110"/>
                  <a:pt x="29766" y="113543"/>
                  <a:pt x="29766" y="119031"/>
                </a:cubicBezTo>
                <a:cubicBezTo>
                  <a:pt x="29766" y="119404"/>
                  <a:pt x="29797" y="119776"/>
                  <a:pt x="29828" y="120117"/>
                </a:cubicBezTo>
                <a:lnTo>
                  <a:pt x="1209" y="148766"/>
                </a:lnTo>
                <a:lnTo>
                  <a:pt x="15968" y="96118"/>
                </a:lnTo>
                <a:cubicBezTo>
                  <a:pt x="17425" y="90878"/>
                  <a:pt x="21642" y="86847"/>
                  <a:pt x="26944" y="85638"/>
                </a:cubicBezTo>
                <a:lnTo>
                  <a:pt x="49950" y="8030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9" name="Text 37"/>
          <p:cNvSpPr/>
          <p:nvPr/>
        </p:nvSpPr>
        <p:spPr>
          <a:xfrm>
            <a:off x="7814717" y="2674938"/>
            <a:ext cx="1968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Erzählen Sie Ihre Geschichte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7814717" y="2865438"/>
            <a:ext cx="19605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FFF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Käufer lieben persönliche Hintergründe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7550795" y="3389313"/>
            <a:ext cx="138906" cy="158750"/>
          </a:xfrm>
          <a:custGeom>
            <a:avLst/>
            <a:gdLst/>
            <a:ahLst/>
            <a:cxnLst/>
            <a:rect l="l" t="t" r="r" b="b"/>
            <a:pathLst>
              <a:path w="138906" h="158750">
                <a:moveTo>
                  <a:pt x="76243" y="-8031"/>
                </a:moveTo>
                <a:cubicBezTo>
                  <a:pt x="72089" y="-10573"/>
                  <a:pt x="66849" y="-10573"/>
                  <a:pt x="62694" y="-8031"/>
                </a:cubicBezTo>
                <a:cubicBezTo>
                  <a:pt x="55128" y="-3411"/>
                  <a:pt x="50447" y="-2170"/>
                  <a:pt x="41579" y="-2356"/>
                </a:cubicBezTo>
                <a:cubicBezTo>
                  <a:pt x="36711" y="-2480"/>
                  <a:pt x="32184" y="155"/>
                  <a:pt x="29828" y="4434"/>
                </a:cubicBezTo>
                <a:cubicBezTo>
                  <a:pt x="25580" y="12216"/>
                  <a:pt x="22138" y="15658"/>
                  <a:pt x="14356" y="19906"/>
                </a:cubicBezTo>
                <a:cubicBezTo>
                  <a:pt x="10077" y="22231"/>
                  <a:pt x="7472" y="26789"/>
                  <a:pt x="7565" y="31657"/>
                </a:cubicBezTo>
                <a:cubicBezTo>
                  <a:pt x="7782" y="40525"/>
                  <a:pt x="6511" y="45207"/>
                  <a:pt x="1891" y="52772"/>
                </a:cubicBezTo>
                <a:cubicBezTo>
                  <a:pt x="-651" y="56927"/>
                  <a:pt x="-651" y="62167"/>
                  <a:pt x="1891" y="66322"/>
                </a:cubicBezTo>
                <a:cubicBezTo>
                  <a:pt x="6511" y="73887"/>
                  <a:pt x="7751" y="78569"/>
                  <a:pt x="7565" y="87437"/>
                </a:cubicBezTo>
                <a:cubicBezTo>
                  <a:pt x="7441" y="92304"/>
                  <a:pt x="10077" y="96831"/>
                  <a:pt x="14356" y="99188"/>
                </a:cubicBezTo>
                <a:cubicBezTo>
                  <a:pt x="21208" y="102939"/>
                  <a:pt x="24681" y="106040"/>
                  <a:pt x="28339" y="112055"/>
                </a:cubicBezTo>
                <a:lnTo>
                  <a:pt x="13240" y="142162"/>
                </a:lnTo>
                <a:cubicBezTo>
                  <a:pt x="11410" y="145852"/>
                  <a:pt x="12898" y="150316"/>
                  <a:pt x="16557" y="152146"/>
                </a:cubicBezTo>
                <a:lnTo>
                  <a:pt x="43222" y="165478"/>
                </a:lnTo>
                <a:cubicBezTo>
                  <a:pt x="46788" y="167246"/>
                  <a:pt x="51129" y="165912"/>
                  <a:pt x="53051" y="162440"/>
                </a:cubicBezTo>
                <a:lnTo>
                  <a:pt x="69422" y="132953"/>
                </a:lnTo>
                <a:lnTo>
                  <a:pt x="85793" y="162440"/>
                </a:lnTo>
                <a:cubicBezTo>
                  <a:pt x="87716" y="165912"/>
                  <a:pt x="92056" y="167277"/>
                  <a:pt x="95622" y="165478"/>
                </a:cubicBezTo>
                <a:lnTo>
                  <a:pt x="122287" y="152146"/>
                </a:lnTo>
                <a:cubicBezTo>
                  <a:pt x="125977" y="150316"/>
                  <a:pt x="127465" y="145852"/>
                  <a:pt x="125605" y="142162"/>
                </a:cubicBezTo>
                <a:lnTo>
                  <a:pt x="110536" y="112024"/>
                </a:lnTo>
                <a:cubicBezTo>
                  <a:pt x="114164" y="106009"/>
                  <a:pt x="117667" y="102908"/>
                  <a:pt x="124520" y="99157"/>
                </a:cubicBezTo>
                <a:cubicBezTo>
                  <a:pt x="128798" y="96831"/>
                  <a:pt x="131403" y="92273"/>
                  <a:pt x="131310" y="87406"/>
                </a:cubicBezTo>
                <a:cubicBezTo>
                  <a:pt x="131093" y="78538"/>
                  <a:pt x="132364" y="73856"/>
                  <a:pt x="136984" y="66291"/>
                </a:cubicBezTo>
                <a:cubicBezTo>
                  <a:pt x="139526" y="62136"/>
                  <a:pt x="139526" y="56896"/>
                  <a:pt x="136984" y="52741"/>
                </a:cubicBezTo>
                <a:cubicBezTo>
                  <a:pt x="132364" y="45176"/>
                  <a:pt x="131124" y="40494"/>
                  <a:pt x="131310" y="31626"/>
                </a:cubicBezTo>
                <a:cubicBezTo>
                  <a:pt x="131434" y="26758"/>
                  <a:pt x="128798" y="22231"/>
                  <a:pt x="124520" y="19875"/>
                </a:cubicBezTo>
                <a:cubicBezTo>
                  <a:pt x="116737" y="15627"/>
                  <a:pt x="113295" y="12185"/>
                  <a:pt x="109048" y="4403"/>
                </a:cubicBezTo>
                <a:cubicBezTo>
                  <a:pt x="106722" y="124"/>
                  <a:pt x="102164" y="-2480"/>
                  <a:pt x="97296" y="-2387"/>
                </a:cubicBezTo>
                <a:cubicBezTo>
                  <a:pt x="88429" y="-2170"/>
                  <a:pt x="83747" y="-3442"/>
                  <a:pt x="76181" y="-8062"/>
                </a:cubicBezTo>
                <a:close/>
                <a:moveTo>
                  <a:pt x="69453" y="29766"/>
                </a:moveTo>
                <a:cubicBezTo>
                  <a:pt x="85881" y="29766"/>
                  <a:pt x="99219" y="43103"/>
                  <a:pt x="99219" y="59531"/>
                </a:cubicBezTo>
                <a:cubicBezTo>
                  <a:pt x="99219" y="75959"/>
                  <a:pt x="85881" y="89297"/>
                  <a:pt x="69453" y="89297"/>
                </a:cubicBezTo>
                <a:cubicBezTo>
                  <a:pt x="53025" y="89297"/>
                  <a:pt x="39688" y="75959"/>
                  <a:pt x="39688" y="59531"/>
                </a:cubicBezTo>
                <a:cubicBezTo>
                  <a:pt x="39688" y="43103"/>
                  <a:pt x="53025" y="29766"/>
                  <a:pt x="69453" y="29766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2" name="Text 40"/>
          <p:cNvSpPr/>
          <p:nvPr/>
        </p:nvSpPr>
        <p:spPr>
          <a:xfrm>
            <a:off x="7814717" y="3357563"/>
            <a:ext cx="2405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Zeigen Sie Vielfalt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7814717" y="3548063"/>
            <a:ext cx="2397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FFF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Bewerben Sie sich mit verschiedenen Produkten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7540873" y="4071938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4724" y="27006"/>
                </a:moveTo>
                <a:lnTo>
                  <a:pt x="79375" y="33424"/>
                </a:lnTo>
                <a:lnTo>
                  <a:pt x="84026" y="27006"/>
                </a:lnTo>
                <a:cubicBezTo>
                  <a:pt x="91777" y="16278"/>
                  <a:pt x="104242" y="9922"/>
                  <a:pt x="117481" y="9922"/>
                </a:cubicBezTo>
                <a:cubicBezTo>
                  <a:pt x="140271" y="9922"/>
                  <a:pt x="158750" y="28401"/>
                  <a:pt x="158750" y="51191"/>
                </a:cubicBezTo>
                <a:lnTo>
                  <a:pt x="158750" y="51997"/>
                </a:lnTo>
                <a:cubicBezTo>
                  <a:pt x="158750" y="86785"/>
                  <a:pt x="115373" y="127186"/>
                  <a:pt x="92739" y="144456"/>
                </a:cubicBezTo>
                <a:cubicBezTo>
                  <a:pt x="88894" y="147371"/>
                  <a:pt x="84181" y="148828"/>
                  <a:pt x="79375" y="148828"/>
                </a:cubicBezTo>
                <a:cubicBezTo>
                  <a:pt x="74569" y="148828"/>
                  <a:pt x="69825" y="147402"/>
                  <a:pt x="66011" y="144456"/>
                </a:cubicBezTo>
                <a:cubicBezTo>
                  <a:pt x="43377" y="127186"/>
                  <a:pt x="0" y="86785"/>
                  <a:pt x="0" y="51997"/>
                </a:cubicBezTo>
                <a:lnTo>
                  <a:pt x="0" y="51191"/>
                </a:lnTo>
                <a:cubicBezTo>
                  <a:pt x="0" y="28401"/>
                  <a:pt x="18479" y="9922"/>
                  <a:pt x="41269" y="9922"/>
                </a:cubicBezTo>
                <a:cubicBezTo>
                  <a:pt x="54508" y="9922"/>
                  <a:pt x="66973" y="16278"/>
                  <a:pt x="74724" y="27006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5" name="Text 43"/>
          <p:cNvSpPr/>
          <p:nvPr/>
        </p:nvSpPr>
        <p:spPr>
          <a:xfrm>
            <a:off x="7814717" y="4040188"/>
            <a:ext cx="1658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Zeigen Sie Leidenschaft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7814717" y="4230688"/>
            <a:ext cx="16510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FFF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Ihre Begeisterung ist ansteckend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7330529" y="4826000"/>
            <a:ext cx="4540250" cy="1428750"/>
          </a:xfrm>
          <a:custGeom>
            <a:avLst/>
            <a:gdLst/>
            <a:ahLst/>
            <a:cxnLst/>
            <a:rect l="l" t="t" r="r" b="b"/>
            <a:pathLst>
              <a:path w="4540250" h="1428750">
                <a:moveTo>
                  <a:pt x="63494" y="0"/>
                </a:moveTo>
                <a:lnTo>
                  <a:pt x="4476756" y="0"/>
                </a:lnTo>
                <a:cubicBezTo>
                  <a:pt x="4511823" y="0"/>
                  <a:pt x="4540250" y="28427"/>
                  <a:pt x="4540250" y="63494"/>
                </a:cubicBezTo>
                <a:lnTo>
                  <a:pt x="4540250" y="1365256"/>
                </a:lnTo>
                <a:cubicBezTo>
                  <a:pt x="4540250" y="1400323"/>
                  <a:pt x="4511823" y="1428750"/>
                  <a:pt x="4476756" y="1428750"/>
                </a:cubicBezTo>
                <a:lnTo>
                  <a:pt x="63494" y="1428750"/>
                </a:lnTo>
                <a:cubicBezTo>
                  <a:pt x="28427" y="1428750"/>
                  <a:pt x="0" y="1400323"/>
                  <a:pt x="0" y="1365256"/>
                </a:cubicBezTo>
                <a:lnTo>
                  <a:pt x="0" y="63494"/>
                </a:lnTo>
                <a:cubicBezTo>
                  <a:pt x="0" y="28451"/>
                  <a:pt x="28451" y="0"/>
                  <a:pt x="6349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13" dist="7938" dir="5400000">
              <a:srgbClr val="000000">
                <a:alpha val="10196"/>
              </a:srgbClr>
            </a:outerShdw>
          </a:effectLst>
        </p:spPr>
      </p:sp>
      <p:sp>
        <p:nvSpPr>
          <p:cNvPr id="48" name="Shape 46"/>
          <p:cNvSpPr/>
          <p:nvPr/>
        </p:nvSpPr>
        <p:spPr>
          <a:xfrm>
            <a:off x="7509123" y="5024438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71438" y="0"/>
                </a:moveTo>
                <a:cubicBezTo>
                  <a:pt x="110865" y="0"/>
                  <a:pt x="142875" y="32010"/>
                  <a:pt x="142875" y="71438"/>
                </a:cubicBezTo>
                <a:cubicBezTo>
                  <a:pt x="142875" y="110865"/>
                  <a:pt x="110865" y="142875"/>
                  <a:pt x="71438" y="142875"/>
                </a:cubicBezTo>
                <a:cubicBezTo>
                  <a:pt x="32010" y="142875"/>
                  <a:pt x="0" y="110865"/>
                  <a:pt x="0" y="71438"/>
                </a:cubicBezTo>
                <a:cubicBezTo>
                  <a:pt x="0" y="32010"/>
                  <a:pt x="32010" y="0"/>
                  <a:pt x="71437" y="0"/>
                </a:cubicBezTo>
                <a:close/>
                <a:moveTo>
                  <a:pt x="64740" y="33486"/>
                </a:moveTo>
                <a:lnTo>
                  <a:pt x="64740" y="71438"/>
                </a:lnTo>
                <a:cubicBezTo>
                  <a:pt x="64740" y="73670"/>
                  <a:pt x="65856" y="75763"/>
                  <a:pt x="67726" y="77019"/>
                </a:cubicBezTo>
                <a:lnTo>
                  <a:pt x="94515" y="94878"/>
                </a:lnTo>
                <a:cubicBezTo>
                  <a:pt x="97585" y="96943"/>
                  <a:pt x="101743" y="96106"/>
                  <a:pt x="103808" y="93008"/>
                </a:cubicBezTo>
                <a:cubicBezTo>
                  <a:pt x="105873" y="89911"/>
                  <a:pt x="105035" y="85781"/>
                  <a:pt x="101938" y="83716"/>
                </a:cubicBezTo>
                <a:lnTo>
                  <a:pt x="78135" y="67866"/>
                </a:lnTo>
                <a:lnTo>
                  <a:pt x="78135" y="33486"/>
                </a:lnTo>
                <a:cubicBezTo>
                  <a:pt x="78135" y="29775"/>
                  <a:pt x="75149" y="26789"/>
                  <a:pt x="71438" y="26789"/>
                </a:cubicBezTo>
                <a:cubicBezTo>
                  <a:pt x="67726" y="26789"/>
                  <a:pt x="64740" y="29775"/>
                  <a:pt x="64740" y="33486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9" name="Text 47"/>
          <p:cNvSpPr/>
          <p:nvPr/>
        </p:nvSpPr>
        <p:spPr>
          <a:xfrm>
            <a:off x="7671842" y="4984750"/>
            <a:ext cx="41116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Zeitrahmen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7489279" y="5318125"/>
            <a:ext cx="1690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Bewerbung bis Entscheidung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11179597" y="5302250"/>
            <a:ext cx="611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 Woche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7489279" y="5603875"/>
            <a:ext cx="1539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Onboarding &amp; Shop-Setup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11144746" y="5588000"/>
            <a:ext cx="6429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2-3 Tage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7489279" y="5889625"/>
            <a:ext cx="1182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Erste Listings online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11320983" y="5873750"/>
            <a:ext cx="4683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Sofort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7346404" y="6381750"/>
            <a:ext cx="4524375" cy="666750"/>
          </a:xfrm>
          <a:custGeom>
            <a:avLst/>
            <a:gdLst/>
            <a:ahLst/>
            <a:cxnLst/>
            <a:rect l="l" t="t" r="r" b="b"/>
            <a:pathLst>
              <a:path w="4524375" h="666750">
                <a:moveTo>
                  <a:pt x="31750" y="0"/>
                </a:moveTo>
                <a:lnTo>
                  <a:pt x="4460874" y="0"/>
                </a:lnTo>
                <a:cubicBezTo>
                  <a:pt x="4495945" y="0"/>
                  <a:pt x="4524375" y="28430"/>
                  <a:pt x="4524375" y="63501"/>
                </a:cubicBezTo>
                <a:lnTo>
                  <a:pt x="4524375" y="603249"/>
                </a:lnTo>
                <a:cubicBezTo>
                  <a:pt x="4524375" y="638320"/>
                  <a:pt x="4495945" y="666750"/>
                  <a:pt x="4460874" y="666750"/>
                </a:cubicBezTo>
                <a:lnTo>
                  <a:pt x="31750" y="666750"/>
                </a:lnTo>
                <a:cubicBezTo>
                  <a:pt x="14215" y="666750"/>
                  <a:pt x="0" y="652535"/>
                  <a:pt x="0" y="63500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C75B4A">
              <a:alpha val="10196"/>
            </a:srgbClr>
          </a:solidFill>
          <a:ln/>
        </p:spPr>
      </p:sp>
      <p:sp>
        <p:nvSpPr>
          <p:cNvPr id="57" name="Shape 55"/>
          <p:cNvSpPr/>
          <p:nvPr/>
        </p:nvSpPr>
        <p:spPr>
          <a:xfrm>
            <a:off x="7346404" y="6381750"/>
            <a:ext cx="31750" cy="666750"/>
          </a:xfrm>
          <a:custGeom>
            <a:avLst/>
            <a:gdLst/>
            <a:ahLst/>
            <a:cxnLst/>
            <a:rect l="l" t="t" r="r" b="b"/>
            <a:pathLst>
              <a:path w="31750" h="666750">
                <a:moveTo>
                  <a:pt x="31750" y="0"/>
                </a:moveTo>
                <a:lnTo>
                  <a:pt x="31750" y="0"/>
                </a:lnTo>
                <a:lnTo>
                  <a:pt x="31750" y="666750"/>
                </a:lnTo>
                <a:lnTo>
                  <a:pt x="31750" y="666750"/>
                </a:lnTo>
                <a:cubicBezTo>
                  <a:pt x="14227" y="666750"/>
                  <a:pt x="0" y="652523"/>
                  <a:pt x="0" y="63500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8" name="Text 56"/>
          <p:cNvSpPr/>
          <p:nvPr/>
        </p:nvSpPr>
        <p:spPr>
          <a:xfrm>
            <a:off x="7489279" y="6508750"/>
            <a:ext cx="431800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Hinweis: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Bei Ablehnung können Sie sich nach 3 Monaten mit verbessertem Portfolio erneut bewerben.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earthsciencedesign.com/a9c58d707a63598788c7ee9fb3d1fdb0228ab2c5.jpg">    </p:cNvPr>
          <p:cNvPicPr>
            <a:picLocks noChangeAspect="1"/>
          </p:cNvPicPr>
          <p:nvPr/>
        </p:nvPicPr>
        <p:blipFill>
          <a:blip r:embed="rId1"/>
          <a:srcRect l="0" r="0" t="7840" b="7840"/>
          <a:stretch/>
        </p:blipFill>
        <p:spPr>
          <a:xfrm>
            <a:off x="0" y="0"/>
            <a:ext cx="12192000" cy="6856931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6931"/>
          </a:xfrm>
          <a:custGeom>
            <a:avLst/>
            <a:gdLst/>
            <a:ahLst/>
            <a:cxnLst/>
            <a:rect l="l" t="t" r="r" b="b"/>
            <a:pathLst>
              <a:path w="12192000" h="6856931">
                <a:moveTo>
                  <a:pt x="0" y="0"/>
                </a:moveTo>
                <a:lnTo>
                  <a:pt x="12192000" y="0"/>
                </a:lnTo>
                <a:lnTo>
                  <a:pt x="12192000" y="6856931"/>
                </a:lnTo>
                <a:lnTo>
                  <a:pt x="0" y="6856931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E3A5F">
                  <a:alpha val="90000"/>
                </a:srgbClr>
              </a:gs>
              <a:gs pos="50000">
                <a:srgbClr val="C75B4A">
                  <a:alpha val="70000"/>
                </a:srgbClr>
              </a:gs>
              <a:gs pos="100000">
                <a:srgbClr val="1E3A5F">
                  <a:alpha val="80000"/>
                </a:srgbClr>
              </a:gs>
            </a:gsLst>
            <a:lin ang="270000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2630396" y="341992"/>
            <a:ext cx="6925330" cy="15389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847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Werden Sie Teil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4847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der Vielerlei-Community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5274151" y="2086149"/>
            <a:ext cx="1641560" cy="68398"/>
          </a:xfrm>
          <a:custGeom>
            <a:avLst/>
            <a:gdLst/>
            <a:ahLst/>
            <a:cxnLst/>
            <a:rect l="l" t="t" r="r" b="b"/>
            <a:pathLst>
              <a:path w="1641560" h="68398">
                <a:moveTo>
                  <a:pt x="0" y="0"/>
                </a:moveTo>
                <a:lnTo>
                  <a:pt x="1641560" y="0"/>
                </a:lnTo>
                <a:lnTo>
                  <a:pt x="1641560" y="68398"/>
                </a:lnTo>
                <a:lnTo>
                  <a:pt x="0" y="68398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6" name="Text 3"/>
          <p:cNvSpPr/>
          <p:nvPr/>
        </p:nvSpPr>
        <p:spPr>
          <a:xfrm>
            <a:off x="2732994" y="2428140"/>
            <a:ext cx="6720135" cy="6668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616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Gemeinsam gestalten wir die Zukunft des Kunsthandwerks in Europa.</a:t>
            </a:r>
            <a:endParaRPr lang="en-US" sz="1600" dirty="0"/>
          </a:p>
          <a:p>
            <a:pPr algn="ctr">
              <a:lnSpc>
                <a:spcPct val="140000"/>
              </a:lnSpc>
            </a:pPr>
            <a:r>
              <a:rPr lang="en-US" sz="1616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Qualität. Community. Erfolg.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2820362" y="3513964"/>
            <a:ext cx="3129223" cy="2821431"/>
          </a:xfrm>
          <a:custGeom>
            <a:avLst/>
            <a:gdLst/>
            <a:ahLst/>
            <a:cxnLst/>
            <a:rect l="l" t="t" r="r" b="b"/>
            <a:pathLst>
              <a:path w="3129223" h="2821431">
                <a:moveTo>
                  <a:pt x="68391" y="0"/>
                </a:moveTo>
                <a:lnTo>
                  <a:pt x="3060832" y="0"/>
                </a:lnTo>
                <a:cubicBezTo>
                  <a:pt x="3098603" y="0"/>
                  <a:pt x="3129223" y="30620"/>
                  <a:pt x="3129223" y="68391"/>
                </a:cubicBezTo>
                <a:lnTo>
                  <a:pt x="3129223" y="2753039"/>
                </a:lnTo>
                <a:cubicBezTo>
                  <a:pt x="3129223" y="2790811"/>
                  <a:pt x="3098603" y="2821431"/>
                  <a:pt x="3060832" y="2821431"/>
                </a:cubicBezTo>
                <a:lnTo>
                  <a:pt x="68391" y="2821431"/>
                </a:lnTo>
                <a:cubicBezTo>
                  <a:pt x="30620" y="2821431"/>
                  <a:pt x="0" y="2790811"/>
                  <a:pt x="0" y="2753039"/>
                </a:cubicBezTo>
                <a:lnTo>
                  <a:pt x="0" y="68391"/>
                </a:lnTo>
                <a:cubicBezTo>
                  <a:pt x="0" y="30645"/>
                  <a:pt x="30645" y="0"/>
                  <a:pt x="68391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25400">
            <a:solidFill>
              <a:srgbClr val="F5F1EB">
                <a:alpha val="30196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042982" y="3796107"/>
            <a:ext cx="683983" cy="683983"/>
          </a:xfrm>
          <a:custGeom>
            <a:avLst/>
            <a:gdLst/>
            <a:ahLst/>
            <a:cxnLst/>
            <a:rect l="l" t="t" r="r" b="b"/>
            <a:pathLst>
              <a:path w="683983" h="683983">
                <a:moveTo>
                  <a:pt x="341992" y="0"/>
                </a:moveTo>
                <a:lnTo>
                  <a:pt x="341992" y="0"/>
                </a:lnTo>
                <a:cubicBezTo>
                  <a:pt x="530868" y="0"/>
                  <a:pt x="683983" y="153115"/>
                  <a:pt x="683983" y="341992"/>
                </a:cubicBezTo>
                <a:lnTo>
                  <a:pt x="683983" y="341992"/>
                </a:lnTo>
                <a:cubicBezTo>
                  <a:pt x="683983" y="530868"/>
                  <a:pt x="530868" y="683983"/>
                  <a:pt x="341992" y="683983"/>
                </a:cubicBezTo>
                <a:lnTo>
                  <a:pt x="341992" y="683983"/>
                </a:lnTo>
                <a:cubicBezTo>
                  <a:pt x="153115" y="683983"/>
                  <a:pt x="0" y="530868"/>
                  <a:pt x="0" y="341992"/>
                </a:cubicBezTo>
                <a:lnTo>
                  <a:pt x="0" y="341992"/>
                </a:lnTo>
                <a:cubicBezTo>
                  <a:pt x="0" y="153115"/>
                  <a:pt x="153115" y="0"/>
                  <a:pt x="341992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9" name="Shape 6"/>
          <p:cNvSpPr/>
          <p:nvPr/>
        </p:nvSpPr>
        <p:spPr>
          <a:xfrm>
            <a:off x="4258864" y="4009851"/>
            <a:ext cx="256494" cy="256494"/>
          </a:xfrm>
          <a:custGeom>
            <a:avLst/>
            <a:gdLst/>
            <a:ahLst/>
            <a:cxnLst/>
            <a:rect l="l" t="t" r="r" b="b"/>
            <a:pathLst>
              <a:path w="256494" h="256494">
                <a:moveTo>
                  <a:pt x="32062" y="32062"/>
                </a:moveTo>
                <a:cubicBezTo>
                  <a:pt x="32062" y="23195"/>
                  <a:pt x="24898" y="16031"/>
                  <a:pt x="16031" y="16031"/>
                </a:cubicBezTo>
                <a:cubicBezTo>
                  <a:pt x="7164" y="16031"/>
                  <a:pt x="0" y="23195"/>
                  <a:pt x="0" y="32062"/>
                </a:cubicBezTo>
                <a:lnTo>
                  <a:pt x="0" y="200386"/>
                </a:lnTo>
                <a:cubicBezTo>
                  <a:pt x="0" y="222528"/>
                  <a:pt x="17935" y="240463"/>
                  <a:pt x="40077" y="240463"/>
                </a:cubicBezTo>
                <a:lnTo>
                  <a:pt x="240463" y="240463"/>
                </a:lnTo>
                <a:cubicBezTo>
                  <a:pt x="249330" y="240463"/>
                  <a:pt x="256494" y="233299"/>
                  <a:pt x="256494" y="224432"/>
                </a:cubicBezTo>
                <a:cubicBezTo>
                  <a:pt x="256494" y="215565"/>
                  <a:pt x="249330" y="208401"/>
                  <a:pt x="240463" y="208401"/>
                </a:cubicBezTo>
                <a:lnTo>
                  <a:pt x="40077" y="208401"/>
                </a:lnTo>
                <a:cubicBezTo>
                  <a:pt x="35669" y="208401"/>
                  <a:pt x="32062" y="204794"/>
                  <a:pt x="32062" y="200386"/>
                </a:cubicBezTo>
                <a:lnTo>
                  <a:pt x="32062" y="32062"/>
                </a:lnTo>
                <a:close/>
                <a:moveTo>
                  <a:pt x="235754" y="75445"/>
                </a:moveTo>
                <a:cubicBezTo>
                  <a:pt x="242016" y="69183"/>
                  <a:pt x="242016" y="59014"/>
                  <a:pt x="235754" y="52752"/>
                </a:cubicBezTo>
                <a:cubicBezTo>
                  <a:pt x="229492" y="46489"/>
                  <a:pt x="219322" y="46489"/>
                  <a:pt x="213060" y="52752"/>
                </a:cubicBezTo>
                <a:lnTo>
                  <a:pt x="160309" y="105553"/>
                </a:lnTo>
                <a:lnTo>
                  <a:pt x="131553" y="76848"/>
                </a:lnTo>
                <a:cubicBezTo>
                  <a:pt x="125291" y="70586"/>
                  <a:pt x="115122" y="70586"/>
                  <a:pt x="108860" y="76848"/>
                </a:cubicBezTo>
                <a:lnTo>
                  <a:pt x="60767" y="124940"/>
                </a:lnTo>
                <a:cubicBezTo>
                  <a:pt x="54505" y="131203"/>
                  <a:pt x="54505" y="141372"/>
                  <a:pt x="60767" y="147634"/>
                </a:cubicBezTo>
                <a:cubicBezTo>
                  <a:pt x="67029" y="153896"/>
                  <a:pt x="77199" y="153896"/>
                  <a:pt x="83461" y="147634"/>
                </a:cubicBezTo>
                <a:lnTo>
                  <a:pt x="120231" y="110863"/>
                </a:lnTo>
                <a:lnTo>
                  <a:pt x="148987" y="139619"/>
                </a:lnTo>
                <a:cubicBezTo>
                  <a:pt x="155249" y="145881"/>
                  <a:pt x="165418" y="145881"/>
                  <a:pt x="171680" y="139619"/>
                </a:cubicBezTo>
                <a:lnTo>
                  <a:pt x="235804" y="75495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0" name="Text 7"/>
          <p:cNvSpPr/>
          <p:nvPr/>
        </p:nvSpPr>
        <p:spPr>
          <a:xfrm>
            <a:off x="3051206" y="4616886"/>
            <a:ext cx="2667534" cy="2735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16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Für Investoren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3064031" y="4993077"/>
            <a:ext cx="2641885" cy="478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12" dirty="0">
                <a:solidFill>
                  <a:srgbClr val="F5F1EB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Interesse an unserem Investoren-Deck?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3420183" y="5608662"/>
            <a:ext cx="1932252" cy="444589"/>
          </a:xfrm>
          <a:custGeom>
            <a:avLst/>
            <a:gdLst/>
            <a:ahLst/>
            <a:cxnLst/>
            <a:rect l="l" t="t" r="r" b="b"/>
            <a:pathLst>
              <a:path w="1932252" h="444589">
                <a:moveTo>
                  <a:pt x="68400" y="0"/>
                </a:moveTo>
                <a:lnTo>
                  <a:pt x="1863852" y="0"/>
                </a:lnTo>
                <a:cubicBezTo>
                  <a:pt x="1901629" y="0"/>
                  <a:pt x="1932252" y="30624"/>
                  <a:pt x="1932252" y="68400"/>
                </a:cubicBezTo>
                <a:lnTo>
                  <a:pt x="1932252" y="376189"/>
                </a:lnTo>
                <a:cubicBezTo>
                  <a:pt x="1932252" y="413965"/>
                  <a:pt x="1901629" y="444589"/>
                  <a:pt x="1863852" y="444589"/>
                </a:cubicBezTo>
                <a:lnTo>
                  <a:pt x="68400" y="444589"/>
                </a:lnTo>
                <a:cubicBezTo>
                  <a:pt x="30624" y="444589"/>
                  <a:pt x="0" y="413965"/>
                  <a:pt x="0" y="376189"/>
                </a:cubicBezTo>
                <a:lnTo>
                  <a:pt x="0" y="68400"/>
                </a:lnTo>
                <a:cubicBezTo>
                  <a:pt x="0" y="30624"/>
                  <a:pt x="30624" y="0"/>
                  <a:pt x="6840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3" name="Text 10"/>
          <p:cNvSpPr/>
          <p:nvPr/>
        </p:nvSpPr>
        <p:spPr>
          <a:xfrm>
            <a:off x="3381709" y="5608662"/>
            <a:ext cx="2009201" cy="444589"/>
          </a:xfrm>
          <a:prstGeom prst="rect">
            <a:avLst/>
          </a:prstGeom>
          <a:noFill/>
          <a:ln/>
        </p:spPr>
        <p:txBody>
          <a:bodyPr wrap="square" lIns="273593" tIns="102597" rIns="273593" bIns="102597" rtlCol="0" anchor="ctr"/>
          <a:lstStyle/>
          <a:p>
            <a:pPr algn="ctr">
              <a:lnSpc>
                <a:spcPct val="130000"/>
              </a:lnSpc>
            </a:pPr>
            <a:r>
              <a:rPr lang="en-US" sz="1212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Kontaktieren Sie uns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6240278" y="3513964"/>
            <a:ext cx="3129223" cy="2821431"/>
          </a:xfrm>
          <a:custGeom>
            <a:avLst/>
            <a:gdLst/>
            <a:ahLst/>
            <a:cxnLst/>
            <a:rect l="l" t="t" r="r" b="b"/>
            <a:pathLst>
              <a:path w="3129223" h="2821431">
                <a:moveTo>
                  <a:pt x="68391" y="0"/>
                </a:moveTo>
                <a:lnTo>
                  <a:pt x="3060832" y="0"/>
                </a:lnTo>
                <a:cubicBezTo>
                  <a:pt x="3098603" y="0"/>
                  <a:pt x="3129223" y="30620"/>
                  <a:pt x="3129223" y="68391"/>
                </a:cubicBezTo>
                <a:lnTo>
                  <a:pt x="3129223" y="2753039"/>
                </a:lnTo>
                <a:cubicBezTo>
                  <a:pt x="3129223" y="2790811"/>
                  <a:pt x="3098603" y="2821431"/>
                  <a:pt x="3060832" y="2821431"/>
                </a:cubicBezTo>
                <a:lnTo>
                  <a:pt x="68391" y="2821431"/>
                </a:lnTo>
                <a:cubicBezTo>
                  <a:pt x="30620" y="2821431"/>
                  <a:pt x="0" y="2790811"/>
                  <a:pt x="0" y="2753039"/>
                </a:cubicBezTo>
                <a:lnTo>
                  <a:pt x="0" y="68391"/>
                </a:lnTo>
                <a:cubicBezTo>
                  <a:pt x="0" y="30645"/>
                  <a:pt x="30645" y="0"/>
                  <a:pt x="68391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25400">
            <a:solidFill>
              <a:srgbClr val="F5F1EB">
                <a:alpha val="30196"/>
              </a:srgbClr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7462898" y="3796107"/>
            <a:ext cx="683983" cy="683983"/>
          </a:xfrm>
          <a:custGeom>
            <a:avLst/>
            <a:gdLst/>
            <a:ahLst/>
            <a:cxnLst/>
            <a:rect l="l" t="t" r="r" b="b"/>
            <a:pathLst>
              <a:path w="683983" h="683983">
                <a:moveTo>
                  <a:pt x="341992" y="0"/>
                </a:moveTo>
                <a:lnTo>
                  <a:pt x="341992" y="0"/>
                </a:lnTo>
                <a:cubicBezTo>
                  <a:pt x="530868" y="0"/>
                  <a:pt x="683983" y="153115"/>
                  <a:pt x="683983" y="341992"/>
                </a:cubicBezTo>
                <a:lnTo>
                  <a:pt x="683983" y="341992"/>
                </a:lnTo>
                <a:cubicBezTo>
                  <a:pt x="683983" y="530868"/>
                  <a:pt x="530868" y="683983"/>
                  <a:pt x="341992" y="683983"/>
                </a:cubicBezTo>
                <a:lnTo>
                  <a:pt x="341992" y="683983"/>
                </a:lnTo>
                <a:cubicBezTo>
                  <a:pt x="153115" y="683983"/>
                  <a:pt x="0" y="530868"/>
                  <a:pt x="0" y="341992"/>
                </a:cubicBezTo>
                <a:lnTo>
                  <a:pt x="0" y="341992"/>
                </a:lnTo>
                <a:cubicBezTo>
                  <a:pt x="0" y="153115"/>
                  <a:pt x="153115" y="0"/>
                  <a:pt x="341992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16" name="Shape 13"/>
          <p:cNvSpPr/>
          <p:nvPr/>
        </p:nvSpPr>
        <p:spPr>
          <a:xfrm>
            <a:off x="7678780" y="4009851"/>
            <a:ext cx="256494" cy="256494"/>
          </a:xfrm>
          <a:custGeom>
            <a:avLst/>
            <a:gdLst/>
            <a:ahLst/>
            <a:cxnLst/>
            <a:rect l="l" t="t" r="r" b="b"/>
            <a:pathLst>
              <a:path w="256494" h="256494">
                <a:moveTo>
                  <a:pt x="256494" y="128247"/>
                </a:moveTo>
                <a:cubicBezTo>
                  <a:pt x="256494" y="128698"/>
                  <a:pt x="256494" y="129149"/>
                  <a:pt x="256494" y="129599"/>
                </a:cubicBezTo>
                <a:cubicBezTo>
                  <a:pt x="256293" y="147885"/>
                  <a:pt x="239661" y="160309"/>
                  <a:pt x="221376" y="160309"/>
                </a:cubicBezTo>
                <a:lnTo>
                  <a:pt x="172332" y="160309"/>
                </a:lnTo>
                <a:cubicBezTo>
                  <a:pt x="159056" y="160309"/>
                  <a:pt x="148285" y="171079"/>
                  <a:pt x="148285" y="184355"/>
                </a:cubicBezTo>
                <a:cubicBezTo>
                  <a:pt x="148285" y="186058"/>
                  <a:pt x="148486" y="187711"/>
                  <a:pt x="148786" y="189314"/>
                </a:cubicBezTo>
                <a:cubicBezTo>
                  <a:pt x="149838" y="194424"/>
                  <a:pt x="152043" y="199334"/>
                  <a:pt x="154197" y="204293"/>
                </a:cubicBezTo>
                <a:cubicBezTo>
                  <a:pt x="157253" y="211207"/>
                  <a:pt x="160258" y="218070"/>
                  <a:pt x="160258" y="225334"/>
                </a:cubicBezTo>
                <a:cubicBezTo>
                  <a:pt x="160258" y="241264"/>
                  <a:pt x="149438" y="255742"/>
                  <a:pt x="133507" y="256393"/>
                </a:cubicBezTo>
                <a:cubicBezTo>
                  <a:pt x="131754" y="256444"/>
                  <a:pt x="130000" y="256494"/>
                  <a:pt x="128197" y="256494"/>
                </a:cubicBezTo>
                <a:cubicBezTo>
                  <a:pt x="57360" y="256494"/>
                  <a:pt x="-50" y="199083"/>
                  <a:pt x="-50" y="128247"/>
                </a:cubicBezTo>
                <a:cubicBezTo>
                  <a:pt x="-50" y="57411"/>
                  <a:pt x="57411" y="0"/>
                  <a:pt x="128247" y="0"/>
                </a:cubicBezTo>
                <a:cubicBezTo>
                  <a:pt x="199083" y="0"/>
                  <a:pt x="256494" y="57411"/>
                  <a:pt x="256494" y="128247"/>
                </a:cubicBezTo>
                <a:close/>
                <a:moveTo>
                  <a:pt x="64123" y="144278"/>
                </a:moveTo>
                <a:cubicBezTo>
                  <a:pt x="64123" y="135430"/>
                  <a:pt x="56940" y="128247"/>
                  <a:pt x="48093" y="128247"/>
                </a:cubicBezTo>
                <a:cubicBezTo>
                  <a:pt x="39245" y="128247"/>
                  <a:pt x="32062" y="135430"/>
                  <a:pt x="32062" y="144278"/>
                </a:cubicBezTo>
                <a:cubicBezTo>
                  <a:pt x="32062" y="153125"/>
                  <a:pt x="39245" y="160309"/>
                  <a:pt x="48093" y="160309"/>
                </a:cubicBezTo>
                <a:cubicBezTo>
                  <a:pt x="56940" y="160309"/>
                  <a:pt x="64123" y="153125"/>
                  <a:pt x="64123" y="144278"/>
                </a:cubicBezTo>
                <a:close/>
                <a:moveTo>
                  <a:pt x="64123" y="96185"/>
                </a:moveTo>
                <a:cubicBezTo>
                  <a:pt x="72971" y="96185"/>
                  <a:pt x="80154" y="89002"/>
                  <a:pt x="80154" y="80154"/>
                </a:cubicBezTo>
                <a:cubicBezTo>
                  <a:pt x="80154" y="71307"/>
                  <a:pt x="72971" y="64123"/>
                  <a:pt x="64123" y="64123"/>
                </a:cubicBezTo>
                <a:cubicBezTo>
                  <a:pt x="55276" y="64123"/>
                  <a:pt x="48093" y="71307"/>
                  <a:pt x="48093" y="80154"/>
                </a:cubicBezTo>
                <a:cubicBezTo>
                  <a:pt x="48093" y="89002"/>
                  <a:pt x="55276" y="96185"/>
                  <a:pt x="64123" y="96185"/>
                </a:cubicBezTo>
                <a:close/>
                <a:moveTo>
                  <a:pt x="144278" y="48093"/>
                </a:moveTo>
                <a:cubicBezTo>
                  <a:pt x="144278" y="39245"/>
                  <a:pt x="137095" y="32062"/>
                  <a:pt x="128247" y="32062"/>
                </a:cubicBezTo>
                <a:cubicBezTo>
                  <a:pt x="119399" y="32062"/>
                  <a:pt x="112216" y="39245"/>
                  <a:pt x="112216" y="48093"/>
                </a:cubicBezTo>
                <a:cubicBezTo>
                  <a:pt x="112216" y="56940"/>
                  <a:pt x="119399" y="64123"/>
                  <a:pt x="128247" y="64123"/>
                </a:cubicBezTo>
                <a:cubicBezTo>
                  <a:pt x="137095" y="64123"/>
                  <a:pt x="144278" y="56940"/>
                  <a:pt x="144278" y="48093"/>
                </a:cubicBezTo>
                <a:close/>
                <a:moveTo>
                  <a:pt x="192370" y="96185"/>
                </a:moveTo>
                <a:cubicBezTo>
                  <a:pt x="201218" y="96185"/>
                  <a:pt x="208401" y="89002"/>
                  <a:pt x="208401" y="80154"/>
                </a:cubicBezTo>
                <a:cubicBezTo>
                  <a:pt x="208401" y="71307"/>
                  <a:pt x="201218" y="64123"/>
                  <a:pt x="192370" y="64123"/>
                </a:cubicBezTo>
                <a:cubicBezTo>
                  <a:pt x="183523" y="64123"/>
                  <a:pt x="176339" y="71307"/>
                  <a:pt x="176339" y="80154"/>
                </a:cubicBezTo>
                <a:cubicBezTo>
                  <a:pt x="176339" y="89002"/>
                  <a:pt x="183523" y="96185"/>
                  <a:pt x="192370" y="96185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7" name="Text 14"/>
          <p:cNvSpPr/>
          <p:nvPr/>
        </p:nvSpPr>
        <p:spPr>
          <a:xfrm>
            <a:off x="6471122" y="4616886"/>
            <a:ext cx="2667534" cy="2735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16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Für Künstler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6483947" y="4993077"/>
            <a:ext cx="2641885" cy="239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12" dirty="0">
                <a:solidFill>
                  <a:srgbClr val="F5F1EB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Bereit, Ihre Kunst zu verkaufen?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7007488" y="5369268"/>
            <a:ext cx="1598811" cy="444589"/>
          </a:xfrm>
          <a:custGeom>
            <a:avLst/>
            <a:gdLst/>
            <a:ahLst/>
            <a:cxnLst/>
            <a:rect l="l" t="t" r="r" b="b"/>
            <a:pathLst>
              <a:path w="1598811" h="444589">
                <a:moveTo>
                  <a:pt x="68400" y="0"/>
                </a:moveTo>
                <a:lnTo>
                  <a:pt x="1530411" y="0"/>
                </a:lnTo>
                <a:cubicBezTo>
                  <a:pt x="1568187" y="0"/>
                  <a:pt x="1598811" y="30624"/>
                  <a:pt x="1598811" y="68400"/>
                </a:cubicBezTo>
                <a:lnTo>
                  <a:pt x="1598811" y="376189"/>
                </a:lnTo>
                <a:cubicBezTo>
                  <a:pt x="1598811" y="413965"/>
                  <a:pt x="1568187" y="444589"/>
                  <a:pt x="1530411" y="444589"/>
                </a:cubicBezTo>
                <a:lnTo>
                  <a:pt x="68400" y="444589"/>
                </a:lnTo>
                <a:cubicBezTo>
                  <a:pt x="30624" y="444589"/>
                  <a:pt x="0" y="413965"/>
                  <a:pt x="0" y="376189"/>
                </a:cubicBezTo>
                <a:lnTo>
                  <a:pt x="0" y="68400"/>
                </a:lnTo>
                <a:cubicBezTo>
                  <a:pt x="0" y="30624"/>
                  <a:pt x="30624" y="0"/>
                  <a:pt x="6840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0" name="Text 17"/>
          <p:cNvSpPr/>
          <p:nvPr/>
        </p:nvSpPr>
        <p:spPr>
          <a:xfrm>
            <a:off x="6969014" y="5369268"/>
            <a:ext cx="1675759" cy="444589"/>
          </a:xfrm>
          <a:prstGeom prst="rect">
            <a:avLst/>
          </a:prstGeom>
          <a:noFill/>
          <a:ln/>
        </p:spPr>
        <p:txBody>
          <a:bodyPr wrap="square" lIns="273593" tIns="102597" rIns="273593" bIns="102597" rtlCol="0" anchor="ctr"/>
          <a:lstStyle/>
          <a:p>
            <a:pPr algn="ctr">
              <a:lnSpc>
                <a:spcPct val="130000"/>
              </a:lnSpc>
            </a:pPr>
            <a:r>
              <a:rPr lang="en-US" sz="1212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Jetzt bewerben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341992" y="6343944"/>
            <a:ext cx="2128898" cy="239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6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Vielerlei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341992" y="6651736"/>
            <a:ext cx="2111798" cy="205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7" dirty="0">
                <a:solidFill>
                  <a:srgbClr val="F5F1EB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Kuratiertes Kunsthandwerksportal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8819108" y="6668836"/>
            <a:ext cx="170996" cy="170996"/>
          </a:xfrm>
          <a:custGeom>
            <a:avLst/>
            <a:gdLst/>
            <a:ahLst/>
            <a:cxnLst/>
            <a:rect l="l" t="t" r="r" b="b"/>
            <a:pathLst>
              <a:path w="170996" h="170996">
                <a:moveTo>
                  <a:pt x="16031" y="21374"/>
                </a:moveTo>
                <a:cubicBezTo>
                  <a:pt x="7180" y="21374"/>
                  <a:pt x="0" y="28555"/>
                  <a:pt x="0" y="37405"/>
                </a:cubicBezTo>
                <a:cubicBezTo>
                  <a:pt x="0" y="42448"/>
                  <a:pt x="2371" y="47191"/>
                  <a:pt x="6412" y="50230"/>
                </a:cubicBezTo>
                <a:lnTo>
                  <a:pt x="75879" y="102330"/>
                </a:lnTo>
                <a:cubicBezTo>
                  <a:pt x="81590" y="106605"/>
                  <a:pt x="89405" y="106605"/>
                  <a:pt x="95116" y="102330"/>
                </a:cubicBezTo>
                <a:lnTo>
                  <a:pt x="164583" y="50230"/>
                </a:lnTo>
                <a:cubicBezTo>
                  <a:pt x="168625" y="47191"/>
                  <a:pt x="170996" y="42448"/>
                  <a:pt x="170996" y="37405"/>
                </a:cubicBezTo>
                <a:cubicBezTo>
                  <a:pt x="170996" y="28555"/>
                  <a:pt x="163815" y="21374"/>
                  <a:pt x="154965" y="21374"/>
                </a:cubicBezTo>
                <a:lnTo>
                  <a:pt x="16031" y="21374"/>
                </a:lnTo>
                <a:close/>
                <a:moveTo>
                  <a:pt x="0" y="65459"/>
                </a:moveTo>
                <a:lnTo>
                  <a:pt x="0" y="128247"/>
                </a:lnTo>
                <a:cubicBezTo>
                  <a:pt x="0" y="140036"/>
                  <a:pt x="9585" y="149621"/>
                  <a:pt x="21374" y="149621"/>
                </a:cubicBezTo>
                <a:lnTo>
                  <a:pt x="149621" y="149621"/>
                </a:lnTo>
                <a:cubicBezTo>
                  <a:pt x="161411" y="149621"/>
                  <a:pt x="170996" y="140036"/>
                  <a:pt x="170996" y="128247"/>
                </a:cubicBezTo>
                <a:lnTo>
                  <a:pt x="170996" y="65459"/>
                </a:lnTo>
                <a:lnTo>
                  <a:pt x="104735" y="115155"/>
                </a:lnTo>
                <a:cubicBezTo>
                  <a:pt x="93346" y="123705"/>
                  <a:pt x="77649" y="123705"/>
                  <a:pt x="66261" y="115155"/>
                </a:cubicBezTo>
                <a:lnTo>
                  <a:pt x="0" y="65459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24" name="Text 21"/>
          <p:cNvSpPr/>
          <p:nvPr/>
        </p:nvSpPr>
        <p:spPr>
          <a:xfrm>
            <a:off x="9079877" y="6651736"/>
            <a:ext cx="1239719" cy="205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7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hello@vielerlei.com</a:t>
            </a:r>
            <a:endParaRPr lang="en-US" sz="1600" dirty="0"/>
          </a:p>
        </p:txBody>
      </p:sp>
      <p:sp>
        <p:nvSpPr>
          <p:cNvPr id="25" name="Shape 22"/>
          <p:cNvSpPr/>
          <p:nvPr/>
        </p:nvSpPr>
        <p:spPr>
          <a:xfrm>
            <a:off x="10481775" y="6668836"/>
            <a:ext cx="170996" cy="170996"/>
          </a:xfrm>
          <a:custGeom>
            <a:avLst/>
            <a:gdLst/>
            <a:ahLst/>
            <a:cxnLst/>
            <a:rect l="l" t="t" r="r" b="b"/>
            <a:pathLst>
              <a:path w="170996" h="170996">
                <a:moveTo>
                  <a:pt x="117526" y="93513"/>
                </a:moveTo>
                <a:lnTo>
                  <a:pt x="53770" y="93513"/>
                </a:lnTo>
                <a:cubicBezTo>
                  <a:pt x="54739" y="115055"/>
                  <a:pt x="59515" y="134893"/>
                  <a:pt x="66294" y="149421"/>
                </a:cubicBezTo>
                <a:cubicBezTo>
                  <a:pt x="70102" y="157603"/>
                  <a:pt x="74210" y="163381"/>
                  <a:pt x="78017" y="166921"/>
                </a:cubicBezTo>
                <a:cubicBezTo>
                  <a:pt x="81757" y="170428"/>
                  <a:pt x="84329" y="170996"/>
                  <a:pt x="85665" y="170996"/>
                </a:cubicBezTo>
                <a:cubicBezTo>
                  <a:pt x="87001" y="170996"/>
                  <a:pt x="89572" y="170428"/>
                  <a:pt x="93313" y="166921"/>
                </a:cubicBezTo>
                <a:cubicBezTo>
                  <a:pt x="97120" y="163381"/>
                  <a:pt x="101228" y="157570"/>
                  <a:pt x="105036" y="149421"/>
                </a:cubicBezTo>
                <a:cubicBezTo>
                  <a:pt x="111815" y="134893"/>
                  <a:pt x="116591" y="115055"/>
                  <a:pt x="117560" y="93513"/>
                </a:cubicBezTo>
                <a:close/>
                <a:moveTo>
                  <a:pt x="53737" y="77482"/>
                </a:moveTo>
                <a:lnTo>
                  <a:pt x="117493" y="77482"/>
                </a:lnTo>
                <a:cubicBezTo>
                  <a:pt x="116558" y="55941"/>
                  <a:pt x="111782" y="36103"/>
                  <a:pt x="105002" y="21575"/>
                </a:cubicBezTo>
                <a:cubicBezTo>
                  <a:pt x="101195" y="13426"/>
                  <a:pt x="97087" y="7615"/>
                  <a:pt x="93280" y="4075"/>
                </a:cubicBezTo>
                <a:cubicBezTo>
                  <a:pt x="89539" y="568"/>
                  <a:pt x="86967" y="0"/>
                  <a:pt x="85631" y="0"/>
                </a:cubicBezTo>
                <a:cubicBezTo>
                  <a:pt x="84296" y="0"/>
                  <a:pt x="81724" y="568"/>
                  <a:pt x="77983" y="4075"/>
                </a:cubicBezTo>
                <a:cubicBezTo>
                  <a:pt x="74176" y="7615"/>
                  <a:pt x="70068" y="13426"/>
                  <a:pt x="66261" y="21575"/>
                </a:cubicBezTo>
                <a:cubicBezTo>
                  <a:pt x="59481" y="36103"/>
                  <a:pt x="54705" y="55941"/>
                  <a:pt x="53737" y="77482"/>
                </a:cubicBezTo>
                <a:close/>
                <a:moveTo>
                  <a:pt x="37706" y="77482"/>
                </a:moveTo>
                <a:cubicBezTo>
                  <a:pt x="38875" y="48894"/>
                  <a:pt x="46256" y="22343"/>
                  <a:pt x="57043" y="4909"/>
                </a:cubicBezTo>
                <a:cubicBezTo>
                  <a:pt x="26284" y="15797"/>
                  <a:pt x="3640" y="43818"/>
                  <a:pt x="501" y="77482"/>
                </a:cubicBezTo>
                <a:lnTo>
                  <a:pt x="37706" y="77482"/>
                </a:lnTo>
                <a:close/>
                <a:moveTo>
                  <a:pt x="501" y="93513"/>
                </a:moveTo>
                <a:cubicBezTo>
                  <a:pt x="3640" y="127178"/>
                  <a:pt x="26284" y="155199"/>
                  <a:pt x="57043" y="166086"/>
                </a:cubicBezTo>
                <a:cubicBezTo>
                  <a:pt x="46256" y="148653"/>
                  <a:pt x="38875" y="122102"/>
                  <a:pt x="37706" y="93513"/>
                </a:cubicBezTo>
                <a:lnTo>
                  <a:pt x="501" y="93513"/>
                </a:lnTo>
                <a:close/>
                <a:moveTo>
                  <a:pt x="133557" y="93513"/>
                </a:moveTo>
                <a:cubicBezTo>
                  <a:pt x="132388" y="122102"/>
                  <a:pt x="125007" y="148653"/>
                  <a:pt x="114220" y="166086"/>
                </a:cubicBezTo>
                <a:cubicBezTo>
                  <a:pt x="144979" y="155165"/>
                  <a:pt x="167623" y="127178"/>
                  <a:pt x="170762" y="93513"/>
                </a:cubicBezTo>
                <a:lnTo>
                  <a:pt x="133557" y="93513"/>
                </a:lnTo>
                <a:close/>
                <a:moveTo>
                  <a:pt x="170762" y="77482"/>
                </a:moveTo>
                <a:cubicBezTo>
                  <a:pt x="167623" y="43818"/>
                  <a:pt x="144979" y="15797"/>
                  <a:pt x="114220" y="4909"/>
                </a:cubicBezTo>
                <a:cubicBezTo>
                  <a:pt x="125007" y="22343"/>
                  <a:pt x="132388" y="48894"/>
                  <a:pt x="133557" y="77482"/>
                </a:cubicBezTo>
                <a:lnTo>
                  <a:pt x="170762" y="77482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26" name="Text 23"/>
          <p:cNvSpPr/>
          <p:nvPr/>
        </p:nvSpPr>
        <p:spPr>
          <a:xfrm>
            <a:off x="10742543" y="6651736"/>
            <a:ext cx="1171321" cy="205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7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www.vielerlei.com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5334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0" y="0"/>
                </a:moveTo>
                <a:lnTo>
                  <a:pt x="914400" y="0"/>
                </a:lnTo>
                <a:lnTo>
                  <a:pt x="9144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" name="Text 1"/>
          <p:cNvSpPr/>
          <p:nvPr/>
        </p:nvSpPr>
        <p:spPr>
          <a:xfrm>
            <a:off x="381000" y="838200"/>
            <a:ext cx="40957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Inhalts-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verzeichnis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2419350"/>
            <a:ext cx="39052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Ihr Wegweiser durch die Vielerlei-Präsentation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35052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1E3A5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548729" y="3638550"/>
            <a:ext cx="295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066800" y="3638550"/>
            <a:ext cx="1514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Die Marktchance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81000" y="42672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C75B4A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531465" y="4400550"/>
            <a:ext cx="323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066800" y="4400550"/>
            <a:ext cx="1905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Das Vielerlei-Konzept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81000" y="50292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1E3A5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530721" y="5162550"/>
            <a:ext cx="333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066800" y="5162550"/>
            <a:ext cx="2133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Für Investoren &amp; Partner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81000" y="57912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C75B4A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530721" y="5924550"/>
            <a:ext cx="333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066800" y="5924550"/>
            <a:ext cx="2152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Für Künstler &amp; Verkäufer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686300" y="381000"/>
            <a:ext cx="7124700" cy="1352550"/>
          </a:xfrm>
          <a:custGeom>
            <a:avLst/>
            <a:gdLst/>
            <a:ahLst/>
            <a:cxnLst/>
            <a:rect l="l" t="t" r="r" b="b"/>
            <a:pathLst>
              <a:path w="7124700" h="1352550">
                <a:moveTo>
                  <a:pt x="76200" y="0"/>
                </a:moveTo>
                <a:lnTo>
                  <a:pt x="7048497" y="0"/>
                </a:lnTo>
                <a:cubicBezTo>
                  <a:pt x="7090583" y="0"/>
                  <a:pt x="7124700" y="34117"/>
                  <a:pt x="7124700" y="76203"/>
                </a:cubicBezTo>
                <a:lnTo>
                  <a:pt x="7124700" y="1276347"/>
                </a:lnTo>
                <a:cubicBezTo>
                  <a:pt x="7124700" y="1318433"/>
                  <a:pt x="7090583" y="1352550"/>
                  <a:pt x="7048497" y="1352550"/>
                </a:cubicBezTo>
                <a:lnTo>
                  <a:pt x="76200" y="1352550"/>
                </a:lnTo>
                <a:cubicBezTo>
                  <a:pt x="34144" y="1352550"/>
                  <a:pt x="0" y="1318406"/>
                  <a:pt x="0" y="12763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4686300" y="381000"/>
            <a:ext cx="76200" cy="1352550"/>
          </a:xfrm>
          <a:custGeom>
            <a:avLst/>
            <a:gdLst/>
            <a:ahLst/>
            <a:cxnLst/>
            <a:rect l="l" t="t" r="r" b="b"/>
            <a:pathLst>
              <a:path w="76200" h="1352550">
                <a:moveTo>
                  <a:pt x="76200" y="0"/>
                </a:moveTo>
                <a:lnTo>
                  <a:pt x="76200" y="0"/>
                </a:lnTo>
                <a:lnTo>
                  <a:pt x="76200" y="1352550"/>
                </a:lnTo>
                <a:lnTo>
                  <a:pt x="76200" y="1352550"/>
                </a:lnTo>
                <a:cubicBezTo>
                  <a:pt x="34144" y="1352550"/>
                  <a:pt x="0" y="1318406"/>
                  <a:pt x="0" y="12763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19" name="Shape 17"/>
          <p:cNvSpPr/>
          <p:nvPr/>
        </p:nvSpPr>
        <p:spPr>
          <a:xfrm>
            <a:off x="5029200" y="60007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114300" y="0"/>
                </a:moveTo>
                <a:lnTo>
                  <a:pt x="800100" y="0"/>
                </a:lnTo>
                <a:cubicBezTo>
                  <a:pt x="863184" y="0"/>
                  <a:pt x="914400" y="51216"/>
                  <a:pt x="914400" y="114300"/>
                </a:cubicBezTo>
                <a:lnTo>
                  <a:pt x="914400" y="800100"/>
                </a:lnTo>
                <a:cubicBezTo>
                  <a:pt x="914400" y="863184"/>
                  <a:pt x="863184" y="914400"/>
                  <a:pt x="800100" y="914400"/>
                </a:cubicBezTo>
                <a:lnTo>
                  <a:pt x="114300" y="914400"/>
                </a:lnTo>
                <a:cubicBezTo>
                  <a:pt x="51216" y="914400"/>
                  <a:pt x="0" y="863184"/>
                  <a:pt x="0" y="8001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1E3A5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308402" y="866775"/>
            <a:ext cx="5238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248400" y="519113"/>
            <a:ext cx="54006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Die Marktchance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248400" y="976312"/>
            <a:ext cx="535305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Der wachsende Markt für handgemachte Produkte und die Schwächen bestehender Plattformen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686300" y="1962150"/>
            <a:ext cx="7124700" cy="1352550"/>
          </a:xfrm>
          <a:custGeom>
            <a:avLst/>
            <a:gdLst/>
            <a:ahLst/>
            <a:cxnLst/>
            <a:rect l="l" t="t" r="r" b="b"/>
            <a:pathLst>
              <a:path w="7124700" h="1352550">
                <a:moveTo>
                  <a:pt x="76200" y="0"/>
                </a:moveTo>
                <a:lnTo>
                  <a:pt x="7048497" y="0"/>
                </a:lnTo>
                <a:cubicBezTo>
                  <a:pt x="7090583" y="0"/>
                  <a:pt x="7124700" y="34117"/>
                  <a:pt x="7124700" y="76203"/>
                </a:cubicBezTo>
                <a:lnTo>
                  <a:pt x="7124700" y="1276347"/>
                </a:lnTo>
                <a:cubicBezTo>
                  <a:pt x="7124700" y="1318433"/>
                  <a:pt x="7090583" y="1352550"/>
                  <a:pt x="7048497" y="1352550"/>
                </a:cubicBezTo>
                <a:lnTo>
                  <a:pt x="76200" y="1352550"/>
                </a:lnTo>
                <a:cubicBezTo>
                  <a:pt x="34144" y="1352550"/>
                  <a:pt x="0" y="1318406"/>
                  <a:pt x="0" y="12763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4686300" y="1962150"/>
            <a:ext cx="76200" cy="1352550"/>
          </a:xfrm>
          <a:custGeom>
            <a:avLst/>
            <a:gdLst/>
            <a:ahLst/>
            <a:cxnLst/>
            <a:rect l="l" t="t" r="r" b="b"/>
            <a:pathLst>
              <a:path w="76200" h="1352550">
                <a:moveTo>
                  <a:pt x="76200" y="0"/>
                </a:moveTo>
                <a:lnTo>
                  <a:pt x="76200" y="0"/>
                </a:lnTo>
                <a:lnTo>
                  <a:pt x="76200" y="1352550"/>
                </a:lnTo>
                <a:lnTo>
                  <a:pt x="76200" y="1352550"/>
                </a:lnTo>
                <a:cubicBezTo>
                  <a:pt x="34144" y="1352550"/>
                  <a:pt x="0" y="1318406"/>
                  <a:pt x="0" y="12763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5" name="Shape 23"/>
          <p:cNvSpPr/>
          <p:nvPr/>
        </p:nvSpPr>
        <p:spPr>
          <a:xfrm>
            <a:off x="5029200" y="218122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114300" y="0"/>
                </a:moveTo>
                <a:lnTo>
                  <a:pt x="800100" y="0"/>
                </a:lnTo>
                <a:cubicBezTo>
                  <a:pt x="863184" y="0"/>
                  <a:pt x="914400" y="51216"/>
                  <a:pt x="914400" y="114300"/>
                </a:cubicBezTo>
                <a:lnTo>
                  <a:pt x="914400" y="800100"/>
                </a:lnTo>
                <a:cubicBezTo>
                  <a:pt x="914400" y="863184"/>
                  <a:pt x="863184" y="914400"/>
                  <a:pt x="800100" y="914400"/>
                </a:cubicBezTo>
                <a:lnTo>
                  <a:pt x="114300" y="914400"/>
                </a:lnTo>
                <a:cubicBezTo>
                  <a:pt x="51216" y="914400"/>
                  <a:pt x="0" y="863184"/>
                  <a:pt x="0" y="8001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C75B4A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5277296" y="2447925"/>
            <a:ext cx="5905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248400" y="2100263"/>
            <a:ext cx="54006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Das Vielerlei-Konzept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248400" y="2557463"/>
            <a:ext cx="535305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Die Lösung: Ein kuratiertes Kunsthandwerksportal mit einzigartigem Service-Modell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686300" y="3543300"/>
            <a:ext cx="7124700" cy="1352550"/>
          </a:xfrm>
          <a:custGeom>
            <a:avLst/>
            <a:gdLst/>
            <a:ahLst/>
            <a:cxnLst/>
            <a:rect l="l" t="t" r="r" b="b"/>
            <a:pathLst>
              <a:path w="7124700" h="1352550">
                <a:moveTo>
                  <a:pt x="76200" y="0"/>
                </a:moveTo>
                <a:lnTo>
                  <a:pt x="7048497" y="0"/>
                </a:lnTo>
                <a:cubicBezTo>
                  <a:pt x="7090583" y="0"/>
                  <a:pt x="7124700" y="34117"/>
                  <a:pt x="7124700" y="76203"/>
                </a:cubicBezTo>
                <a:lnTo>
                  <a:pt x="7124700" y="1276347"/>
                </a:lnTo>
                <a:cubicBezTo>
                  <a:pt x="7124700" y="1318433"/>
                  <a:pt x="7090583" y="1352550"/>
                  <a:pt x="7048497" y="1352550"/>
                </a:cubicBezTo>
                <a:lnTo>
                  <a:pt x="76200" y="1352550"/>
                </a:lnTo>
                <a:cubicBezTo>
                  <a:pt x="34144" y="1352550"/>
                  <a:pt x="0" y="1318406"/>
                  <a:pt x="0" y="12763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4686300" y="3543300"/>
            <a:ext cx="76200" cy="1352550"/>
          </a:xfrm>
          <a:custGeom>
            <a:avLst/>
            <a:gdLst/>
            <a:ahLst/>
            <a:cxnLst/>
            <a:rect l="l" t="t" r="r" b="b"/>
            <a:pathLst>
              <a:path w="76200" h="1352550">
                <a:moveTo>
                  <a:pt x="76200" y="0"/>
                </a:moveTo>
                <a:lnTo>
                  <a:pt x="76200" y="0"/>
                </a:lnTo>
                <a:lnTo>
                  <a:pt x="76200" y="1352550"/>
                </a:lnTo>
                <a:lnTo>
                  <a:pt x="76200" y="1352550"/>
                </a:lnTo>
                <a:cubicBezTo>
                  <a:pt x="34144" y="1352550"/>
                  <a:pt x="0" y="1318406"/>
                  <a:pt x="0" y="12763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1" name="Shape 29"/>
          <p:cNvSpPr/>
          <p:nvPr/>
        </p:nvSpPr>
        <p:spPr>
          <a:xfrm>
            <a:off x="5029200" y="376237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114300" y="0"/>
                </a:moveTo>
                <a:lnTo>
                  <a:pt x="800100" y="0"/>
                </a:lnTo>
                <a:cubicBezTo>
                  <a:pt x="863184" y="0"/>
                  <a:pt x="914400" y="51216"/>
                  <a:pt x="914400" y="114300"/>
                </a:cubicBezTo>
                <a:lnTo>
                  <a:pt x="914400" y="800100"/>
                </a:lnTo>
                <a:cubicBezTo>
                  <a:pt x="914400" y="863184"/>
                  <a:pt x="863184" y="914400"/>
                  <a:pt x="800100" y="914400"/>
                </a:cubicBezTo>
                <a:lnTo>
                  <a:pt x="114300" y="914400"/>
                </a:lnTo>
                <a:cubicBezTo>
                  <a:pt x="51216" y="914400"/>
                  <a:pt x="0" y="863184"/>
                  <a:pt x="0" y="8001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1E3A5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32" name="Text 30"/>
          <p:cNvSpPr/>
          <p:nvPr/>
        </p:nvSpPr>
        <p:spPr>
          <a:xfrm>
            <a:off x="5275808" y="4029075"/>
            <a:ext cx="5905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248400" y="3681413"/>
            <a:ext cx="54006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Für Investoren &amp; Partner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248400" y="4138613"/>
            <a:ext cx="535305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Das Geschäftsmodell, Marktpotenzial und Wachstumsstrategie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4686300" y="5124450"/>
            <a:ext cx="7124700" cy="1352550"/>
          </a:xfrm>
          <a:custGeom>
            <a:avLst/>
            <a:gdLst/>
            <a:ahLst/>
            <a:cxnLst/>
            <a:rect l="l" t="t" r="r" b="b"/>
            <a:pathLst>
              <a:path w="7124700" h="1352550">
                <a:moveTo>
                  <a:pt x="76200" y="0"/>
                </a:moveTo>
                <a:lnTo>
                  <a:pt x="7048497" y="0"/>
                </a:lnTo>
                <a:cubicBezTo>
                  <a:pt x="7090583" y="0"/>
                  <a:pt x="7124700" y="34117"/>
                  <a:pt x="7124700" y="76203"/>
                </a:cubicBezTo>
                <a:lnTo>
                  <a:pt x="7124700" y="1276347"/>
                </a:lnTo>
                <a:cubicBezTo>
                  <a:pt x="7124700" y="1318433"/>
                  <a:pt x="7090583" y="1352550"/>
                  <a:pt x="7048497" y="1352550"/>
                </a:cubicBezTo>
                <a:lnTo>
                  <a:pt x="76200" y="1352550"/>
                </a:lnTo>
                <a:cubicBezTo>
                  <a:pt x="34144" y="1352550"/>
                  <a:pt x="0" y="1318406"/>
                  <a:pt x="0" y="12763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36" name="Shape 34"/>
          <p:cNvSpPr/>
          <p:nvPr/>
        </p:nvSpPr>
        <p:spPr>
          <a:xfrm>
            <a:off x="4686300" y="5124450"/>
            <a:ext cx="76200" cy="1352550"/>
          </a:xfrm>
          <a:custGeom>
            <a:avLst/>
            <a:gdLst/>
            <a:ahLst/>
            <a:cxnLst/>
            <a:rect l="l" t="t" r="r" b="b"/>
            <a:pathLst>
              <a:path w="76200" h="1352550">
                <a:moveTo>
                  <a:pt x="76200" y="0"/>
                </a:moveTo>
                <a:lnTo>
                  <a:pt x="76200" y="0"/>
                </a:lnTo>
                <a:lnTo>
                  <a:pt x="76200" y="1352550"/>
                </a:lnTo>
                <a:lnTo>
                  <a:pt x="76200" y="1352550"/>
                </a:lnTo>
                <a:cubicBezTo>
                  <a:pt x="34144" y="1352550"/>
                  <a:pt x="0" y="1318406"/>
                  <a:pt x="0" y="12763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7" name="Shape 35"/>
          <p:cNvSpPr/>
          <p:nvPr/>
        </p:nvSpPr>
        <p:spPr>
          <a:xfrm>
            <a:off x="5029200" y="534352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114300" y="0"/>
                </a:moveTo>
                <a:lnTo>
                  <a:pt x="800100" y="0"/>
                </a:lnTo>
                <a:cubicBezTo>
                  <a:pt x="863184" y="0"/>
                  <a:pt x="914400" y="51216"/>
                  <a:pt x="914400" y="114300"/>
                </a:cubicBezTo>
                <a:lnTo>
                  <a:pt x="914400" y="800100"/>
                </a:lnTo>
                <a:cubicBezTo>
                  <a:pt x="914400" y="863184"/>
                  <a:pt x="863184" y="914400"/>
                  <a:pt x="800100" y="914400"/>
                </a:cubicBezTo>
                <a:lnTo>
                  <a:pt x="114300" y="914400"/>
                </a:lnTo>
                <a:cubicBezTo>
                  <a:pt x="51216" y="914400"/>
                  <a:pt x="0" y="863184"/>
                  <a:pt x="0" y="8001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C75B4A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38" name="Text 36"/>
          <p:cNvSpPr/>
          <p:nvPr/>
        </p:nvSpPr>
        <p:spPr>
          <a:xfrm>
            <a:off x="5275957" y="5610225"/>
            <a:ext cx="5905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248400" y="5262563"/>
            <a:ext cx="54006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Für Künstler &amp; Verkäufer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248400" y="5719763"/>
            <a:ext cx="535305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Ihre Möglichkeiten auf Vielerlei: Kosten, Vorteile und wie Sie starten können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thumbs.dreamstime.com/9cc550d76e428ec7ee8da34a5fe499ca7338a327.jpg">    </p:cNvPr>
          <p:cNvPicPr>
            <a:picLocks noChangeAspect="1"/>
          </p:cNvPicPr>
          <p:nvPr/>
        </p:nvPicPr>
        <p:blipFill>
          <a:blip r:embed="rId1"/>
          <a:srcRect l="111" r="111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E3A5F">
                  <a:alpha val="95000"/>
                </a:srgbClr>
              </a:gs>
              <a:gs pos="50000">
                <a:srgbClr val="1E3A5F">
                  <a:alpha val="8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381000" y="885825"/>
            <a:ext cx="725805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13500" b="1" dirty="0">
                <a:solidFill>
                  <a:srgbClr val="C75B4A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81000" y="2828925"/>
            <a:ext cx="67437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Marktchance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381000" y="4848225"/>
            <a:ext cx="1524000" cy="76200"/>
          </a:xfrm>
          <a:custGeom>
            <a:avLst/>
            <a:gdLst/>
            <a:ahLst/>
            <a:cxnLst/>
            <a:rect l="l" t="t" r="r" b="b"/>
            <a:pathLst>
              <a:path w="1524000" h="76200">
                <a:moveTo>
                  <a:pt x="0" y="0"/>
                </a:moveTo>
                <a:lnTo>
                  <a:pt x="1524000" y="0"/>
                </a:lnTo>
                <a:lnTo>
                  <a:pt x="15240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5229225"/>
            <a:ext cx="65151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Der wachsende Markt für handgemachte Produkte und die Schwächen bestehender Plattformen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457200"/>
            <a:ext cx="4648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MARKTANALYSE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800100"/>
            <a:ext cx="48006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Ein </a:t>
            </a:r>
            <a:pPr>
              <a:lnSpc>
                <a:spcPct val="100000"/>
              </a:lnSpc>
            </a:pPr>
            <a:r>
              <a:rPr lang="en-US" sz="360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209-Milliarden-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Markt mit starkem Wachstum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2667000"/>
            <a:ext cx="4657725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Der europäische Kunsthandwerksmarkt erlebt eine Renaissance. Verbraucher schätzen zunehmend Authentizität, Qualität und die Geschichten hinter handgemachten Produkten.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400050" y="3781425"/>
            <a:ext cx="4552950" cy="1257300"/>
          </a:xfrm>
          <a:custGeom>
            <a:avLst/>
            <a:gdLst/>
            <a:ahLst/>
            <a:cxnLst/>
            <a:rect l="l" t="t" r="r" b="b"/>
            <a:pathLst>
              <a:path w="4552950" h="1257300">
                <a:moveTo>
                  <a:pt x="38100" y="0"/>
                </a:moveTo>
                <a:lnTo>
                  <a:pt x="4476745" y="0"/>
                </a:lnTo>
                <a:cubicBezTo>
                  <a:pt x="4518832" y="0"/>
                  <a:pt x="4552950" y="34118"/>
                  <a:pt x="4552950" y="76205"/>
                </a:cubicBezTo>
                <a:lnTo>
                  <a:pt x="4552950" y="1181095"/>
                </a:lnTo>
                <a:cubicBezTo>
                  <a:pt x="4552950" y="1223182"/>
                  <a:pt x="4518832" y="1257300"/>
                  <a:pt x="4476745" y="1257300"/>
                </a:cubicBezTo>
                <a:lnTo>
                  <a:pt x="38100" y="1257300"/>
                </a:lnTo>
                <a:cubicBezTo>
                  <a:pt x="17072" y="1257300"/>
                  <a:pt x="0" y="1240228"/>
                  <a:pt x="0" y="12192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00050" y="3781425"/>
            <a:ext cx="38100" cy="1257300"/>
          </a:xfrm>
          <a:custGeom>
            <a:avLst/>
            <a:gdLst/>
            <a:ahLst/>
            <a:cxnLst/>
            <a:rect l="l" t="t" r="r" b="b"/>
            <a:pathLst>
              <a:path w="38100" h="1257300">
                <a:moveTo>
                  <a:pt x="38100" y="0"/>
                </a:moveTo>
                <a:lnTo>
                  <a:pt x="38100" y="0"/>
                </a:lnTo>
                <a:lnTo>
                  <a:pt x="38100" y="1257300"/>
                </a:lnTo>
                <a:lnTo>
                  <a:pt x="38100" y="1257300"/>
                </a:lnTo>
                <a:cubicBezTo>
                  <a:pt x="17072" y="1257300"/>
                  <a:pt x="0" y="1240228"/>
                  <a:pt x="0" y="12192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7" name="Text 5"/>
          <p:cNvSpPr/>
          <p:nvPr/>
        </p:nvSpPr>
        <p:spPr>
          <a:xfrm>
            <a:off x="609600" y="3971925"/>
            <a:ext cx="1485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Etsy (Marktführer)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4333577" y="3990975"/>
            <a:ext cx="504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Global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09600" y="4314825"/>
            <a:ext cx="2076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Käufer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09600" y="4543425"/>
            <a:ext cx="21145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96.7M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2762250" y="4314825"/>
            <a:ext cx="2076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Verkäufer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2762250" y="4543425"/>
            <a:ext cx="21145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8.5M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00050" y="5229225"/>
            <a:ext cx="4552950" cy="1371600"/>
          </a:xfrm>
          <a:custGeom>
            <a:avLst/>
            <a:gdLst/>
            <a:ahLst/>
            <a:cxnLst/>
            <a:rect l="l" t="t" r="r" b="b"/>
            <a:pathLst>
              <a:path w="4552950" h="1371600">
                <a:moveTo>
                  <a:pt x="38100" y="0"/>
                </a:moveTo>
                <a:lnTo>
                  <a:pt x="4476744" y="0"/>
                </a:lnTo>
                <a:cubicBezTo>
                  <a:pt x="4518831" y="0"/>
                  <a:pt x="4552950" y="34119"/>
                  <a:pt x="4552950" y="76206"/>
                </a:cubicBezTo>
                <a:lnTo>
                  <a:pt x="4552950" y="1295394"/>
                </a:lnTo>
                <a:cubicBezTo>
                  <a:pt x="4552950" y="1337481"/>
                  <a:pt x="4518831" y="1371600"/>
                  <a:pt x="4476744" y="1371600"/>
                </a:cubicBezTo>
                <a:lnTo>
                  <a:pt x="38100" y="1371600"/>
                </a:lnTo>
                <a:cubicBezTo>
                  <a:pt x="17072" y="1371600"/>
                  <a:pt x="0" y="1354528"/>
                  <a:pt x="0" y="1333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400050" y="5229225"/>
            <a:ext cx="38100" cy="1371600"/>
          </a:xfrm>
          <a:custGeom>
            <a:avLst/>
            <a:gdLst/>
            <a:ahLst/>
            <a:cxnLst/>
            <a:rect l="l" t="t" r="r" b="b"/>
            <a:pathLst>
              <a:path w="38100" h="1371600">
                <a:moveTo>
                  <a:pt x="38100" y="0"/>
                </a:moveTo>
                <a:lnTo>
                  <a:pt x="38100" y="0"/>
                </a:lnTo>
                <a:lnTo>
                  <a:pt x="38100" y="1371600"/>
                </a:lnTo>
                <a:lnTo>
                  <a:pt x="38100" y="1371600"/>
                </a:lnTo>
                <a:cubicBezTo>
                  <a:pt x="17072" y="1371600"/>
                  <a:pt x="0" y="1354528"/>
                  <a:pt x="0" y="1333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5" name="Text 13"/>
          <p:cNvSpPr/>
          <p:nvPr/>
        </p:nvSpPr>
        <p:spPr>
          <a:xfrm>
            <a:off x="609600" y="5419725"/>
            <a:ext cx="1276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Etsy GMS 2024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250382" y="5438775"/>
            <a:ext cx="590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Umsatz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09600" y="5762625"/>
            <a:ext cx="43243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$12.5 Mrd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09600" y="6181725"/>
            <a:ext cx="4229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Gross Merchandise Sales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334000" y="457200"/>
            <a:ext cx="3143250" cy="2057400"/>
          </a:xfrm>
          <a:custGeom>
            <a:avLst/>
            <a:gdLst/>
            <a:ahLst/>
            <a:cxnLst/>
            <a:rect l="l" t="t" r="r" b="b"/>
            <a:pathLst>
              <a:path w="3143250" h="2057400">
                <a:moveTo>
                  <a:pt x="76206" y="0"/>
                </a:moveTo>
                <a:lnTo>
                  <a:pt x="3067044" y="0"/>
                </a:lnTo>
                <a:cubicBezTo>
                  <a:pt x="3109131" y="0"/>
                  <a:pt x="3143250" y="34119"/>
                  <a:pt x="3143250" y="76206"/>
                </a:cubicBezTo>
                <a:lnTo>
                  <a:pt x="3143250" y="1981194"/>
                </a:lnTo>
                <a:cubicBezTo>
                  <a:pt x="3143250" y="2023281"/>
                  <a:pt x="3109131" y="2057400"/>
                  <a:pt x="3067044" y="2057400"/>
                </a:cubicBezTo>
                <a:lnTo>
                  <a:pt x="76206" y="2057400"/>
                </a:lnTo>
                <a:cubicBezTo>
                  <a:pt x="34119" y="2057400"/>
                  <a:pt x="0" y="2023281"/>
                  <a:pt x="0" y="1981194"/>
                </a:cubicBezTo>
                <a:lnTo>
                  <a:pt x="0" y="76206"/>
                </a:lnTo>
                <a:cubicBezTo>
                  <a:pt x="0" y="34147"/>
                  <a:pt x="34147" y="0"/>
                  <a:pt x="76206" y="0"/>
                </a:cubicBezTo>
                <a:close/>
              </a:path>
            </a:pathLst>
          </a:custGeom>
          <a:solidFill>
            <a:srgbClr val="1E3A5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5626894" y="685800"/>
            <a:ext cx="300038" cy="342900"/>
          </a:xfrm>
          <a:custGeom>
            <a:avLst/>
            <a:gdLst/>
            <a:ahLst/>
            <a:cxnLst/>
            <a:rect l="l" t="t" r="r" b="b"/>
            <a:pathLst>
              <a:path w="300038" h="342900">
                <a:moveTo>
                  <a:pt x="49091" y="128588"/>
                </a:moveTo>
                <a:cubicBezTo>
                  <a:pt x="67508" y="66638"/>
                  <a:pt x="124904" y="21431"/>
                  <a:pt x="192881" y="21431"/>
                </a:cubicBezTo>
                <a:lnTo>
                  <a:pt x="235744" y="21431"/>
                </a:lnTo>
                <a:cubicBezTo>
                  <a:pt x="247598" y="21431"/>
                  <a:pt x="257175" y="31008"/>
                  <a:pt x="257175" y="42863"/>
                </a:cubicBezTo>
                <a:cubicBezTo>
                  <a:pt x="257175" y="54717"/>
                  <a:pt x="247598" y="64294"/>
                  <a:pt x="235744" y="64294"/>
                </a:cubicBezTo>
                <a:lnTo>
                  <a:pt x="192881" y="64294"/>
                </a:lnTo>
                <a:cubicBezTo>
                  <a:pt x="148947" y="64294"/>
                  <a:pt x="111175" y="90748"/>
                  <a:pt x="94632" y="128588"/>
                </a:cubicBezTo>
                <a:lnTo>
                  <a:pt x="182166" y="128588"/>
                </a:lnTo>
                <a:cubicBezTo>
                  <a:pt x="191073" y="128588"/>
                  <a:pt x="198239" y="135754"/>
                  <a:pt x="198239" y="144661"/>
                </a:cubicBezTo>
                <a:cubicBezTo>
                  <a:pt x="198239" y="153568"/>
                  <a:pt x="191073" y="160734"/>
                  <a:pt x="182166" y="160734"/>
                </a:cubicBezTo>
                <a:lnTo>
                  <a:pt x="86261" y="160734"/>
                </a:lnTo>
                <a:cubicBezTo>
                  <a:pt x="85926" y="164284"/>
                  <a:pt x="85725" y="167833"/>
                  <a:pt x="85725" y="171450"/>
                </a:cubicBezTo>
                <a:cubicBezTo>
                  <a:pt x="85725" y="175067"/>
                  <a:pt x="85926" y="178616"/>
                  <a:pt x="86261" y="182166"/>
                </a:cubicBezTo>
                <a:lnTo>
                  <a:pt x="182166" y="182166"/>
                </a:lnTo>
                <a:cubicBezTo>
                  <a:pt x="191073" y="182166"/>
                  <a:pt x="198239" y="189332"/>
                  <a:pt x="198239" y="198239"/>
                </a:cubicBezTo>
                <a:cubicBezTo>
                  <a:pt x="198239" y="207146"/>
                  <a:pt x="191073" y="214313"/>
                  <a:pt x="182166" y="214313"/>
                </a:cubicBezTo>
                <a:lnTo>
                  <a:pt x="94632" y="214313"/>
                </a:lnTo>
                <a:cubicBezTo>
                  <a:pt x="111175" y="252152"/>
                  <a:pt x="148947" y="278606"/>
                  <a:pt x="192881" y="278606"/>
                </a:cubicBezTo>
                <a:lnTo>
                  <a:pt x="235744" y="278606"/>
                </a:lnTo>
                <a:cubicBezTo>
                  <a:pt x="247598" y="278606"/>
                  <a:pt x="257175" y="288183"/>
                  <a:pt x="257175" y="300038"/>
                </a:cubicBezTo>
                <a:cubicBezTo>
                  <a:pt x="257175" y="311892"/>
                  <a:pt x="247598" y="321469"/>
                  <a:pt x="235744" y="321469"/>
                </a:cubicBezTo>
                <a:lnTo>
                  <a:pt x="192881" y="321469"/>
                </a:lnTo>
                <a:cubicBezTo>
                  <a:pt x="124904" y="321469"/>
                  <a:pt x="67508" y="276262"/>
                  <a:pt x="49091" y="214313"/>
                </a:cubicBezTo>
                <a:lnTo>
                  <a:pt x="26789" y="214313"/>
                </a:lnTo>
                <a:cubicBezTo>
                  <a:pt x="17882" y="214313"/>
                  <a:pt x="10716" y="207146"/>
                  <a:pt x="10716" y="198239"/>
                </a:cubicBezTo>
                <a:cubicBezTo>
                  <a:pt x="10716" y="189332"/>
                  <a:pt x="17882" y="182166"/>
                  <a:pt x="26789" y="182166"/>
                </a:cubicBezTo>
                <a:lnTo>
                  <a:pt x="43264" y="182166"/>
                </a:lnTo>
                <a:cubicBezTo>
                  <a:pt x="42796" y="175133"/>
                  <a:pt x="42796" y="167767"/>
                  <a:pt x="43264" y="160734"/>
                </a:cubicBezTo>
                <a:lnTo>
                  <a:pt x="26789" y="160734"/>
                </a:lnTo>
                <a:cubicBezTo>
                  <a:pt x="17882" y="160734"/>
                  <a:pt x="10716" y="153568"/>
                  <a:pt x="10716" y="144661"/>
                </a:cubicBezTo>
                <a:cubicBezTo>
                  <a:pt x="10716" y="135754"/>
                  <a:pt x="17882" y="128588"/>
                  <a:pt x="26789" y="128588"/>
                </a:cubicBezTo>
                <a:lnTo>
                  <a:pt x="49091" y="128588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5562600" y="1181100"/>
            <a:ext cx="2762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Marktgröße Europa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562600" y="1485900"/>
            <a:ext cx="29146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209 Mrd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562600" y="2019300"/>
            <a:ext cx="2771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FFFF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USD (2024)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8667750" y="457200"/>
            <a:ext cx="3143250" cy="2057400"/>
          </a:xfrm>
          <a:custGeom>
            <a:avLst/>
            <a:gdLst/>
            <a:ahLst/>
            <a:cxnLst/>
            <a:rect l="l" t="t" r="r" b="b"/>
            <a:pathLst>
              <a:path w="3143250" h="2057400">
                <a:moveTo>
                  <a:pt x="76206" y="0"/>
                </a:moveTo>
                <a:lnTo>
                  <a:pt x="3067044" y="0"/>
                </a:lnTo>
                <a:cubicBezTo>
                  <a:pt x="3109131" y="0"/>
                  <a:pt x="3143250" y="34119"/>
                  <a:pt x="3143250" y="76206"/>
                </a:cubicBezTo>
                <a:lnTo>
                  <a:pt x="3143250" y="1981194"/>
                </a:lnTo>
                <a:cubicBezTo>
                  <a:pt x="3143250" y="2023281"/>
                  <a:pt x="3109131" y="2057400"/>
                  <a:pt x="3067044" y="2057400"/>
                </a:cubicBezTo>
                <a:lnTo>
                  <a:pt x="76206" y="2057400"/>
                </a:lnTo>
                <a:cubicBezTo>
                  <a:pt x="34119" y="2057400"/>
                  <a:pt x="0" y="2023281"/>
                  <a:pt x="0" y="1981194"/>
                </a:cubicBezTo>
                <a:lnTo>
                  <a:pt x="0" y="76206"/>
                </a:lnTo>
                <a:cubicBezTo>
                  <a:pt x="0" y="34147"/>
                  <a:pt x="34147" y="0"/>
                  <a:pt x="76206" y="0"/>
                </a:cubicBezTo>
                <a:close/>
              </a:path>
            </a:pathLst>
          </a:custGeom>
          <a:solidFill>
            <a:srgbClr val="C75B4A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8939213" y="6858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42863" y="42863"/>
                </a:moveTo>
                <a:cubicBezTo>
                  <a:pt x="42863" y="31008"/>
                  <a:pt x="33285" y="21431"/>
                  <a:pt x="21431" y="21431"/>
                </a:cubicBezTo>
                <a:cubicBezTo>
                  <a:pt x="9577" y="21431"/>
                  <a:pt x="0" y="31008"/>
                  <a:pt x="0" y="42863"/>
                </a:cubicBezTo>
                <a:lnTo>
                  <a:pt x="0" y="267891"/>
                </a:lnTo>
                <a:cubicBezTo>
                  <a:pt x="0" y="297493"/>
                  <a:pt x="23976" y="321469"/>
                  <a:pt x="53578" y="321469"/>
                </a:cubicBezTo>
                <a:lnTo>
                  <a:pt x="321469" y="321469"/>
                </a:lnTo>
                <a:cubicBezTo>
                  <a:pt x="333323" y="321469"/>
                  <a:pt x="342900" y="311892"/>
                  <a:pt x="342900" y="300038"/>
                </a:cubicBezTo>
                <a:cubicBezTo>
                  <a:pt x="342900" y="288183"/>
                  <a:pt x="333323" y="278606"/>
                  <a:pt x="321469" y="278606"/>
                </a:cubicBezTo>
                <a:lnTo>
                  <a:pt x="53578" y="278606"/>
                </a:lnTo>
                <a:cubicBezTo>
                  <a:pt x="47685" y="278606"/>
                  <a:pt x="42863" y="273784"/>
                  <a:pt x="42863" y="267891"/>
                </a:cubicBezTo>
                <a:lnTo>
                  <a:pt x="42863" y="42863"/>
                </a:lnTo>
                <a:close/>
                <a:moveTo>
                  <a:pt x="315173" y="100861"/>
                </a:moveTo>
                <a:cubicBezTo>
                  <a:pt x="323545" y="92489"/>
                  <a:pt x="323545" y="78894"/>
                  <a:pt x="315173" y="70522"/>
                </a:cubicBezTo>
                <a:cubicBezTo>
                  <a:pt x="306802" y="62151"/>
                  <a:pt x="293206" y="62151"/>
                  <a:pt x="284835" y="70522"/>
                </a:cubicBezTo>
                <a:lnTo>
                  <a:pt x="214313" y="141111"/>
                </a:lnTo>
                <a:lnTo>
                  <a:pt x="175870" y="102736"/>
                </a:lnTo>
                <a:cubicBezTo>
                  <a:pt x="167499" y="94364"/>
                  <a:pt x="153903" y="94364"/>
                  <a:pt x="145532" y="102736"/>
                </a:cubicBezTo>
                <a:lnTo>
                  <a:pt x="81238" y="167030"/>
                </a:lnTo>
                <a:cubicBezTo>
                  <a:pt x="72866" y="175401"/>
                  <a:pt x="72866" y="188997"/>
                  <a:pt x="81238" y="197368"/>
                </a:cubicBezTo>
                <a:cubicBezTo>
                  <a:pt x="89609" y="205740"/>
                  <a:pt x="103205" y="205740"/>
                  <a:pt x="111576" y="197368"/>
                </a:cubicBezTo>
                <a:lnTo>
                  <a:pt x="160734" y="148210"/>
                </a:lnTo>
                <a:lnTo>
                  <a:pt x="199177" y="186653"/>
                </a:lnTo>
                <a:cubicBezTo>
                  <a:pt x="207548" y="195024"/>
                  <a:pt x="221144" y="195024"/>
                  <a:pt x="229515" y="186653"/>
                </a:cubicBezTo>
                <a:lnTo>
                  <a:pt x="315240" y="100928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8896350" y="1181100"/>
            <a:ext cx="2762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Jährliches Wachstum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8896350" y="1485900"/>
            <a:ext cx="29146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7.97%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8896350" y="2019300"/>
            <a:ext cx="2771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FFFF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CAGR bis 2033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334000" y="2553891"/>
            <a:ext cx="6477000" cy="2514600"/>
          </a:xfrm>
          <a:custGeom>
            <a:avLst/>
            <a:gdLst/>
            <a:ahLst/>
            <a:cxnLst/>
            <a:rect l="l" t="t" r="r" b="b"/>
            <a:pathLst>
              <a:path w="6477000" h="2514600">
                <a:moveTo>
                  <a:pt x="76192" y="0"/>
                </a:moveTo>
                <a:lnTo>
                  <a:pt x="6400808" y="0"/>
                </a:lnTo>
                <a:cubicBezTo>
                  <a:pt x="6442888" y="0"/>
                  <a:pt x="6477000" y="34112"/>
                  <a:pt x="6477000" y="76192"/>
                </a:cubicBezTo>
                <a:lnTo>
                  <a:pt x="6477000" y="2438408"/>
                </a:lnTo>
                <a:cubicBezTo>
                  <a:pt x="6477000" y="2480488"/>
                  <a:pt x="6442888" y="2514600"/>
                  <a:pt x="6400808" y="2514600"/>
                </a:cubicBezTo>
                <a:lnTo>
                  <a:pt x="76192" y="2514600"/>
                </a:lnTo>
                <a:cubicBezTo>
                  <a:pt x="34112" y="2514600"/>
                  <a:pt x="0" y="2480488"/>
                  <a:pt x="0" y="2438408"/>
                </a:cubicBezTo>
                <a:lnTo>
                  <a:pt x="0" y="76192"/>
                </a:lnTo>
                <a:cubicBezTo>
                  <a:pt x="0" y="34141"/>
                  <a:pt x="34141" y="0"/>
                  <a:pt x="7619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5562600" y="2820591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42875" y="7144"/>
                </a:moveTo>
                <a:cubicBezTo>
                  <a:pt x="168503" y="7144"/>
                  <a:pt x="189309" y="27950"/>
                  <a:pt x="189309" y="53578"/>
                </a:cubicBezTo>
                <a:cubicBezTo>
                  <a:pt x="189309" y="79206"/>
                  <a:pt x="168503" y="100013"/>
                  <a:pt x="142875" y="100013"/>
                </a:cubicBezTo>
                <a:cubicBezTo>
                  <a:pt x="117247" y="100013"/>
                  <a:pt x="96441" y="79206"/>
                  <a:pt x="96441" y="53578"/>
                </a:cubicBezTo>
                <a:cubicBezTo>
                  <a:pt x="96441" y="27950"/>
                  <a:pt x="117247" y="7144"/>
                  <a:pt x="142875" y="7144"/>
                </a:cubicBezTo>
                <a:close/>
                <a:moveTo>
                  <a:pt x="42863" y="39291"/>
                </a:moveTo>
                <a:cubicBezTo>
                  <a:pt x="60605" y="39291"/>
                  <a:pt x="75009" y="53695"/>
                  <a:pt x="75009" y="71438"/>
                </a:cubicBezTo>
                <a:cubicBezTo>
                  <a:pt x="75009" y="89180"/>
                  <a:pt x="60605" y="103584"/>
                  <a:pt x="42863" y="103584"/>
                </a:cubicBezTo>
                <a:cubicBezTo>
                  <a:pt x="25120" y="103584"/>
                  <a:pt x="10716" y="89180"/>
                  <a:pt x="10716" y="71438"/>
                </a:cubicBezTo>
                <a:cubicBezTo>
                  <a:pt x="10716" y="53695"/>
                  <a:pt x="25120" y="39291"/>
                  <a:pt x="42862" y="39291"/>
                </a:cubicBezTo>
                <a:close/>
                <a:moveTo>
                  <a:pt x="0" y="185738"/>
                </a:moveTo>
                <a:cubicBezTo>
                  <a:pt x="0" y="154171"/>
                  <a:pt x="25584" y="128588"/>
                  <a:pt x="57150" y="128588"/>
                </a:cubicBezTo>
                <a:cubicBezTo>
                  <a:pt x="62865" y="128588"/>
                  <a:pt x="68401" y="129436"/>
                  <a:pt x="73625" y="130999"/>
                </a:cubicBezTo>
                <a:cubicBezTo>
                  <a:pt x="58936" y="147429"/>
                  <a:pt x="50006" y="169128"/>
                  <a:pt x="50006" y="192881"/>
                </a:cubicBezTo>
                <a:lnTo>
                  <a:pt x="50006" y="200025"/>
                </a:lnTo>
                <a:cubicBezTo>
                  <a:pt x="50006" y="205115"/>
                  <a:pt x="51078" y="209937"/>
                  <a:pt x="52998" y="214313"/>
                </a:cubicBezTo>
                <a:lnTo>
                  <a:pt x="14288" y="214313"/>
                </a:lnTo>
                <a:cubicBezTo>
                  <a:pt x="6385" y="214313"/>
                  <a:pt x="0" y="207928"/>
                  <a:pt x="0" y="200025"/>
                </a:cubicBezTo>
                <a:lnTo>
                  <a:pt x="0" y="185738"/>
                </a:lnTo>
                <a:close/>
                <a:moveTo>
                  <a:pt x="232752" y="214313"/>
                </a:moveTo>
                <a:cubicBezTo>
                  <a:pt x="234672" y="209937"/>
                  <a:pt x="235744" y="205115"/>
                  <a:pt x="235744" y="200025"/>
                </a:cubicBezTo>
                <a:lnTo>
                  <a:pt x="235744" y="192881"/>
                </a:lnTo>
                <a:cubicBezTo>
                  <a:pt x="235744" y="169128"/>
                  <a:pt x="226814" y="147429"/>
                  <a:pt x="212125" y="130999"/>
                </a:cubicBezTo>
                <a:cubicBezTo>
                  <a:pt x="217349" y="129436"/>
                  <a:pt x="222885" y="128588"/>
                  <a:pt x="228600" y="128588"/>
                </a:cubicBezTo>
                <a:cubicBezTo>
                  <a:pt x="260166" y="128588"/>
                  <a:pt x="285750" y="154171"/>
                  <a:pt x="285750" y="185738"/>
                </a:cubicBezTo>
                <a:lnTo>
                  <a:pt x="285750" y="200025"/>
                </a:lnTo>
                <a:cubicBezTo>
                  <a:pt x="285750" y="207928"/>
                  <a:pt x="279365" y="214313"/>
                  <a:pt x="271463" y="214313"/>
                </a:cubicBezTo>
                <a:lnTo>
                  <a:pt x="232752" y="214313"/>
                </a:lnTo>
                <a:close/>
                <a:moveTo>
                  <a:pt x="210741" y="71438"/>
                </a:moveTo>
                <a:cubicBezTo>
                  <a:pt x="210741" y="53695"/>
                  <a:pt x="225145" y="39291"/>
                  <a:pt x="242888" y="39291"/>
                </a:cubicBezTo>
                <a:cubicBezTo>
                  <a:pt x="260630" y="39291"/>
                  <a:pt x="275034" y="53695"/>
                  <a:pt x="275034" y="71437"/>
                </a:cubicBezTo>
                <a:cubicBezTo>
                  <a:pt x="275034" y="89180"/>
                  <a:pt x="260630" y="103584"/>
                  <a:pt x="242888" y="103584"/>
                </a:cubicBezTo>
                <a:cubicBezTo>
                  <a:pt x="225145" y="103584"/>
                  <a:pt x="210741" y="89180"/>
                  <a:pt x="210741" y="71438"/>
                </a:cubicBezTo>
                <a:close/>
                <a:moveTo>
                  <a:pt x="71438" y="192881"/>
                </a:moveTo>
                <a:cubicBezTo>
                  <a:pt x="71438" y="153412"/>
                  <a:pt x="103406" y="121444"/>
                  <a:pt x="142875" y="121444"/>
                </a:cubicBezTo>
                <a:cubicBezTo>
                  <a:pt x="182344" y="121444"/>
                  <a:pt x="214313" y="153412"/>
                  <a:pt x="214313" y="192881"/>
                </a:cubicBezTo>
                <a:lnTo>
                  <a:pt x="214313" y="200025"/>
                </a:lnTo>
                <a:cubicBezTo>
                  <a:pt x="214313" y="207928"/>
                  <a:pt x="207928" y="214313"/>
                  <a:pt x="200025" y="214313"/>
                </a:cubicBezTo>
                <a:lnTo>
                  <a:pt x="85725" y="214313"/>
                </a:lnTo>
                <a:cubicBezTo>
                  <a:pt x="77822" y="214313"/>
                  <a:pt x="71438" y="207928"/>
                  <a:pt x="71438" y="200025"/>
                </a:cubicBezTo>
                <a:lnTo>
                  <a:pt x="71438" y="192881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1" name="Text 29"/>
          <p:cNvSpPr/>
          <p:nvPr/>
        </p:nvSpPr>
        <p:spPr>
          <a:xfrm>
            <a:off x="5848350" y="2782491"/>
            <a:ext cx="58483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Konsumentenpräferenzen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5562600" y="3296841"/>
            <a:ext cx="2876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Bevorzugen handgemachte Produkte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1120289" y="3277791"/>
            <a:ext cx="5810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30%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5562600" y="3658791"/>
            <a:ext cx="6019800" cy="114300"/>
          </a:xfrm>
          <a:custGeom>
            <a:avLst/>
            <a:gdLst/>
            <a:ahLst/>
            <a:cxnLst/>
            <a:rect l="l" t="t" r="r" b="b"/>
            <a:pathLst>
              <a:path w="6019800" h="114300">
                <a:moveTo>
                  <a:pt x="57150" y="0"/>
                </a:moveTo>
                <a:lnTo>
                  <a:pt x="5962650" y="0"/>
                </a:lnTo>
                <a:cubicBezTo>
                  <a:pt x="5994192" y="0"/>
                  <a:pt x="6019800" y="25608"/>
                  <a:pt x="6019800" y="57150"/>
                </a:cubicBezTo>
                <a:lnTo>
                  <a:pt x="6019800" y="57150"/>
                </a:lnTo>
                <a:cubicBezTo>
                  <a:pt x="6019800" y="88692"/>
                  <a:pt x="5994192" y="114300"/>
                  <a:pt x="596265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5" name="Shape 33"/>
          <p:cNvSpPr/>
          <p:nvPr/>
        </p:nvSpPr>
        <p:spPr>
          <a:xfrm>
            <a:off x="5562600" y="3658791"/>
            <a:ext cx="1809750" cy="114300"/>
          </a:xfrm>
          <a:custGeom>
            <a:avLst/>
            <a:gdLst/>
            <a:ahLst/>
            <a:cxnLst/>
            <a:rect l="l" t="t" r="r" b="b"/>
            <a:pathLst>
              <a:path w="1809750" h="114300">
                <a:moveTo>
                  <a:pt x="57150" y="0"/>
                </a:moveTo>
                <a:lnTo>
                  <a:pt x="1752600" y="0"/>
                </a:lnTo>
                <a:cubicBezTo>
                  <a:pt x="1784142" y="0"/>
                  <a:pt x="1809750" y="25608"/>
                  <a:pt x="1809750" y="57150"/>
                </a:cubicBezTo>
                <a:lnTo>
                  <a:pt x="1809750" y="57150"/>
                </a:lnTo>
                <a:cubicBezTo>
                  <a:pt x="1809750" y="88692"/>
                  <a:pt x="1784142" y="114300"/>
                  <a:pt x="175260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6" name="Text 34"/>
          <p:cNvSpPr/>
          <p:nvPr/>
        </p:nvSpPr>
        <p:spPr>
          <a:xfrm>
            <a:off x="5562600" y="3944541"/>
            <a:ext cx="3390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Millennials bevorzugen Handwerksprodukte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11118503" y="3925491"/>
            <a:ext cx="5810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60%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5562600" y="4306491"/>
            <a:ext cx="6019800" cy="114300"/>
          </a:xfrm>
          <a:custGeom>
            <a:avLst/>
            <a:gdLst/>
            <a:ahLst/>
            <a:cxnLst/>
            <a:rect l="l" t="t" r="r" b="b"/>
            <a:pathLst>
              <a:path w="6019800" h="114300">
                <a:moveTo>
                  <a:pt x="57150" y="0"/>
                </a:moveTo>
                <a:lnTo>
                  <a:pt x="5962650" y="0"/>
                </a:lnTo>
                <a:cubicBezTo>
                  <a:pt x="5994192" y="0"/>
                  <a:pt x="6019800" y="25608"/>
                  <a:pt x="6019800" y="57150"/>
                </a:cubicBezTo>
                <a:lnTo>
                  <a:pt x="6019800" y="57150"/>
                </a:lnTo>
                <a:cubicBezTo>
                  <a:pt x="6019800" y="88692"/>
                  <a:pt x="5994192" y="114300"/>
                  <a:pt x="596265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9" name="Shape 37"/>
          <p:cNvSpPr/>
          <p:nvPr/>
        </p:nvSpPr>
        <p:spPr>
          <a:xfrm>
            <a:off x="5562600" y="4306491"/>
            <a:ext cx="3609975" cy="114300"/>
          </a:xfrm>
          <a:custGeom>
            <a:avLst/>
            <a:gdLst/>
            <a:ahLst/>
            <a:cxnLst/>
            <a:rect l="l" t="t" r="r" b="b"/>
            <a:pathLst>
              <a:path w="3609975" h="114300">
                <a:moveTo>
                  <a:pt x="57150" y="0"/>
                </a:moveTo>
                <a:lnTo>
                  <a:pt x="3552825" y="0"/>
                </a:lnTo>
                <a:cubicBezTo>
                  <a:pt x="3584367" y="0"/>
                  <a:pt x="3609975" y="25608"/>
                  <a:pt x="3609975" y="57150"/>
                </a:cubicBezTo>
                <a:lnTo>
                  <a:pt x="3609975" y="57150"/>
                </a:lnTo>
                <a:cubicBezTo>
                  <a:pt x="3609975" y="88692"/>
                  <a:pt x="3584367" y="114300"/>
                  <a:pt x="3552825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0" name="Text 38"/>
          <p:cNvSpPr/>
          <p:nvPr/>
        </p:nvSpPr>
        <p:spPr>
          <a:xfrm>
            <a:off x="5562600" y="4611291"/>
            <a:ext cx="609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Quelle: European Artisans' Federation, European Consumer Insights 2024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5353050" y="5107781"/>
            <a:ext cx="6457950" cy="1295400"/>
          </a:xfrm>
          <a:custGeom>
            <a:avLst/>
            <a:gdLst/>
            <a:ahLst/>
            <a:cxnLst/>
            <a:rect l="l" t="t" r="r" b="b"/>
            <a:pathLst>
              <a:path w="6457950" h="1295400">
                <a:moveTo>
                  <a:pt x="38100" y="0"/>
                </a:moveTo>
                <a:lnTo>
                  <a:pt x="6381755" y="0"/>
                </a:lnTo>
                <a:cubicBezTo>
                  <a:pt x="6423808" y="0"/>
                  <a:pt x="6457950" y="34142"/>
                  <a:pt x="6457950" y="76195"/>
                </a:cubicBezTo>
                <a:lnTo>
                  <a:pt x="6457950" y="1219205"/>
                </a:lnTo>
                <a:cubicBezTo>
                  <a:pt x="6457950" y="1261286"/>
                  <a:pt x="6423836" y="1295400"/>
                  <a:pt x="6381755" y="1295400"/>
                </a:cubicBezTo>
                <a:lnTo>
                  <a:pt x="38100" y="1295400"/>
                </a:lnTo>
                <a:cubicBezTo>
                  <a:pt x="17072" y="1295400"/>
                  <a:pt x="0" y="1278328"/>
                  <a:pt x="0" y="1257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4A574">
              <a:alpha val="14902"/>
            </a:srgbClr>
          </a:solidFill>
          <a:ln/>
        </p:spPr>
      </p:sp>
      <p:sp>
        <p:nvSpPr>
          <p:cNvPr id="42" name="Shape 40"/>
          <p:cNvSpPr/>
          <p:nvPr/>
        </p:nvSpPr>
        <p:spPr>
          <a:xfrm>
            <a:off x="5353050" y="5107781"/>
            <a:ext cx="38100" cy="1295400"/>
          </a:xfrm>
          <a:custGeom>
            <a:avLst/>
            <a:gdLst/>
            <a:ahLst/>
            <a:cxnLst/>
            <a:rect l="l" t="t" r="r" b="b"/>
            <a:pathLst>
              <a:path w="38100" h="1295400">
                <a:moveTo>
                  <a:pt x="38100" y="0"/>
                </a:moveTo>
                <a:lnTo>
                  <a:pt x="38100" y="0"/>
                </a:lnTo>
                <a:lnTo>
                  <a:pt x="38100" y="1295400"/>
                </a:lnTo>
                <a:lnTo>
                  <a:pt x="38100" y="1295400"/>
                </a:lnTo>
                <a:cubicBezTo>
                  <a:pt x="17072" y="1295400"/>
                  <a:pt x="0" y="1278328"/>
                  <a:pt x="0" y="1257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3" name="Text 41"/>
          <p:cNvSpPr/>
          <p:nvPr/>
        </p:nvSpPr>
        <p:spPr>
          <a:xfrm>
            <a:off x="5600700" y="5336381"/>
            <a:ext cx="6067425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Marktprognose: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Der Markt wird bis 2033 auf </a:t>
            </a:r>
            <a:pPr>
              <a:lnSpc>
                <a:spcPct val="140000"/>
              </a:lnSpc>
            </a:pPr>
            <a:r>
              <a:rPr lang="en-US" sz="135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417 Mrd. USD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wachsen. E-Commerce-Plattformen erschließen neue Vertriebskanäle für traditionelles Handwerk.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DAS PROBLEM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Verkäufer sind unzufrieden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43000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Analyse der Schmerzpunkte auf bestehenden Plattformen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400050" y="1562100"/>
            <a:ext cx="5581650" cy="3238500"/>
          </a:xfrm>
          <a:custGeom>
            <a:avLst/>
            <a:gdLst/>
            <a:ahLst/>
            <a:cxnLst/>
            <a:rect l="l" t="t" r="r" b="b"/>
            <a:pathLst>
              <a:path w="5581650" h="3238500">
                <a:moveTo>
                  <a:pt x="38100" y="0"/>
                </a:moveTo>
                <a:lnTo>
                  <a:pt x="5505448" y="0"/>
                </a:lnTo>
                <a:cubicBezTo>
                  <a:pt x="5547533" y="0"/>
                  <a:pt x="5581650" y="34117"/>
                  <a:pt x="5581650" y="76202"/>
                </a:cubicBezTo>
                <a:lnTo>
                  <a:pt x="5581650" y="3162298"/>
                </a:lnTo>
                <a:cubicBezTo>
                  <a:pt x="5581650" y="3204383"/>
                  <a:pt x="5547533" y="3238500"/>
                  <a:pt x="5505448" y="3238500"/>
                </a:cubicBezTo>
                <a:lnTo>
                  <a:pt x="38100" y="3238500"/>
                </a:lnTo>
                <a:cubicBezTo>
                  <a:pt x="17072" y="3238500"/>
                  <a:pt x="0" y="3221428"/>
                  <a:pt x="0" y="3200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00050" y="1562100"/>
            <a:ext cx="38100" cy="3238500"/>
          </a:xfrm>
          <a:custGeom>
            <a:avLst/>
            <a:gdLst/>
            <a:ahLst/>
            <a:cxnLst/>
            <a:rect l="l" t="t" r="r" b="b"/>
            <a:pathLst>
              <a:path w="38100" h="3238500">
                <a:moveTo>
                  <a:pt x="38100" y="0"/>
                </a:moveTo>
                <a:lnTo>
                  <a:pt x="38100" y="0"/>
                </a:lnTo>
                <a:lnTo>
                  <a:pt x="38100" y="3238500"/>
                </a:lnTo>
                <a:lnTo>
                  <a:pt x="38100" y="3238500"/>
                </a:lnTo>
                <a:cubicBezTo>
                  <a:pt x="17072" y="3238500"/>
                  <a:pt x="0" y="3221428"/>
                  <a:pt x="0" y="3200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7" name="Shape 5"/>
          <p:cNvSpPr/>
          <p:nvPr/>
        </p:nvSpPr>
        <p:spPr>
          <a:xfrm>
            <a:off x="609600" y="17526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76202" y="0"/>
                </a:moveTo>
                <a:lnTo>
                  <a:pt x="457198" y="0"/>
                </a:lnTo>
                <a:cubicBezTo>
                  <a:pt x="499283" y="0"/>
                  <a:pt x="533400" y="34117"/>
                  <a:pt x="533400" y="76202"/>
                </a:cubicBezTo>
                <a:lnTo>
                  <a:pt x="533400" y="457198"/>
                </a:lnTo>
                <a:cubicBezTo>
                  <a:pt x="533400" y="499283"/>
                  <a:pt x="499283" y="533400"/>
                  <a:pt x="457198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8" name="Shape 6"/>
          <p:cNvSpPr/>
          <p:nvPr/>
        </p:nvSpPr>
        <p:spPr>
          <a:xfrm>
            <a:off x="776288" y="190500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85725" y="57150"/>
                </a:moveTo>
                <a:cubicBezTo>
                  <a:pt x="85725" y="33494"/>
                  <a:pt x="66519" y="14288"/>
                  <a:pt x="42863" y="14288"/>
                </a:cubicBezTo>
                <a:cubicBezTo>
                  <a:pt x="19206" y="14288"/>
                  <a:pt x="0" y="33494"/>
                  <a:pt x="0" y="57150"/>
                </a:cubicBezTo>
                <a:cubicBezTo>
                  <a:pt x="0" y="80806"/>
                  <a:pt x="19206" y="100013"/>
                  <a:pt x="42862" y="100013"/>
                </a:cubicBezTo>
                <a:cubicBezTo>
                  <a:pt x="66519" y="100013"/>
                  <a:pt x="85725" y="80806"/>
                  <a:pt x="85725" y="57150"/>
                </a:cubicBezTo>
                <a:close/>
                <a:moveTo>
                  <a:pt x="200025" y="171450"/>
                </a:moveTo>
                <a:cubicBezTo>
                  <a:pt x="200025" y="147794"/>
                  <a:pt x="180819" y="128588"/>
                  <a:pt x="157163" y="128588"/>
                </a:cubicBezTo>
                <a:cubicBezTo>
                  <a:pt x="133506" y="128588"/>
                  <a:pt x="114300" y="147794"/>
                  <a:pt x="114300" y="171450"/>
                </a:cubicBezTo>
                <a:cubicBezTo>
                  <a:pt x="114300" y="195106"/>
                  <a:pt x="133506" y="214313"/>
                  <a:pt x="157163" y="214313"/>
                </a:cubicBezTo>
                <a:cubicBezTo>
                  <a:pt x="180819" y="214313"/>
                  <a:pt x="200025" y="195106"/>
                  <a:pt x="200025" y="171450"/>
                </a:cubicBezTo>
                <a:close/>
                <a:moveTo>
                  <a:pt x="195828" y="38666"/>
                </a:moveTo>
                <a:cubicBezTo>
                  <a:pt x="201409" y="33084"/>
                  <a:pt x="201409" y="24021"/>
                  <a:pt x="195828" y="18440"/>
                </a:cubicBezTo>
                <a:cubicBezTo>
                  <a:pt x="190247" y="12859"/>
                  <a:pt x="181183" y="12859"/>
                  <a:pt x="175602" y="18440"/>
                </a:cubicBezTo>
                <a:lnTo>
                  <a:pt x="4152" y="189890"/>
                </a:lnTo>
                <a:cubicBezTo>
                  <a:pt x="-1429" y="195471"/>
                  <a:pt x="-1429" y="204534"/>
                  <a:pt x="4152" y="210116"/>
                </a:cubicBezTo>
                <a:cubicBezTo>
                  <a:pt x="9733" y="215697"/>
                  <a:pt x="18797" y="215697"/>
                  <a:pt x="24378" y="210116"/>
                </a:cubicBezTo>
                <a:lnTo>
                  <a:pt x="195828" y="38666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9" name="Text 7"/>
          <p:cNvSpPr/>
          <p:nvPr/>
        </p:nvSpPr>
        <p:spPr>
          <a:xfrm>
            <a:off x="1295400" y="1752600"/>
            <a:ext cx="2743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Steigende Gebühren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295400" y="2057400"/>
            <a:ext cx="2724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Etsy's "Take Rate" wächst kontinuierlich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09600" y="2400300"/>
            <a:ext cx="1333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16.1%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792784" y="2514600"/>
            <a:ext cx="495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2024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09600" y="2971800"/>
            <a:ext cx="5257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Die Gebührenquote ist von 11.9% (2019) auf 16.1% gestiegen. Verkäufer fühlen sich ausgenutzt.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09600" y="3886200"/>
            <a:ext cx="1628775" cy="723900"/>
          </a:xfrm>
          <a:custGeom>
            <a:avLst/>
            <a:gdLst/>
            <a:ahLst/>
            <a:cxnLst/>
            <a:rect l="l" t="t" r="r" b="b"/>
            <a:pathLst>
              <a:path w="1628775" h="723900">
                <a:moveTo>
                  <a:pt x="38099" y="0"/>
                </a:moveTo>
                <a:lnTo>
                  <a:pt x="1590676" y="0"/>
                </a:lnTo>
                <a:cubicBezTo>
                  <a:pt x="1611703" y="0"/>
                  <a:pt x="1628775" y="17072"/>
                  <a:pt x="1628775" y="38099"/>
                </a:cubicBezTo>
                <a:lnTo>
                  <a:pt x="1628775" y="685801"/>
                </a:lnTo>
                <a:cubicBezTo>
                  <a:pt x="1628775" y="706828"/>
                  <a:pt x="1611703" y="723900"/>
                  <a:pt x="1590676" y="723900"/>
                </a:cubicBezTo>
                <a:lnTo>
                  <a:pt x="38099" y="723900"/>
                </a:lnTo>
                <a:cubicBezTo>
                  <a:pt x="17072" y="723900"/>
                  <a:pt x="0" y="706828"/>
                  <a:pt x="0" y="685801"/>
                </a:cubicBezTo>
                <a:lnTo>
                  <a:pt x="0" y="38099"/>
                </a:lnTo>
                <a:cubicBezTo>
                  <a:pt x="0" y="17072"/>
                  <a:pt x="17072" y="0"/>
                  <a:pt x="38099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5" name="Text 13"/>
          <p:cNvSpPr/>
          <p:nvPr/>
        </p:nvSpPr>
        <p:spPr>
          <a:xfrm>
            <a:off x="690563" y="4000500"/>
            <a:ext cx="1466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Listing-Gebühr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76275" y="4229100"/>
            <a:ext cx="1495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$0.20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2387650" y="3886200"/>
            <a:ext cx="1628775" cy="723900"/>
          </a:xfrm>
          <a:custGeom>
            <a:avLst/>
            <a:gdLst/>
            <a:ahLst/>
            <a:cxnLst/>
            <a:rect l="l" t="t" r="r" b="b"/>
            <a:pathLst>
              <a:path w="1628775" h="723900">
                <a:moveTo>
                  <a:pt x="38099" y="0"/>
                </a:moveTo>
                <a:lnTo>
                  <a:pt x="1590676" y="0"/>
                </a:lnTo>
                <a:cubicBezTo>
                  <a:pt x="1611703" y="0"/>
                  <a:pt x="1628775" y="17072"/>
                  <a:pt x="1628775" y="38099"/>
                </a:cubicBezTo>
                <a:lnTo>
                  <a:pt x="1628775" y="685801"/>
                </a:lnTo>
                <a:cubicBezTo>
                  <a:pt x="1628775" y="706828"/>
                  <a:pt x="1611703" y="723900"/>
                  <a:pt x="1590676" y="723900"/>
                </a:cubicBezTo>
                <a:lnTo>
                  <a:pt x="38099" y="723900"/>
                </a:lnTo>
                <a:cubicBezTo>
                  <a:pt x="17072" y="723900"/>
                  <a:pt x="0" y="706828"/>
                  <a:pt x="0" y="685801"/>
                </a:cubicBezTo>
                <a:lnTo>
                  <a:pt x="0" y="38099"/>
                </a:lnTo>
                <a:cubicBezTo>
                  <a:pt x="0" y="17072"/>
                  <a:pt x="17072" y="0"/>
                  <a:pt x="38099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8" name="Text 16"/>
          <p:cNvSpPr/>
          <p:nvPr/>
        </p:nvSpPr>
        <p:spPr>
          <a:xfrm>
            <a:off x="2468612" y="4000500"/>
            <a:ext cx="1466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Transaktion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2454325" y="4229100"/>
            <a:ext cx="1495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6.5%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165699" y="3886200"/>
            <a:ext cx="1628775" cy="723900"/>
          </a:xfrm>
          <a:custGeom>
            <a:avLst/>
            <a:gdLst/>
            <a:ahLst/>
            <a:cxnLst/>
            <a:rect l="l" t="t" r="r" b="b"/>
            <a:pathLst>
              <a:path w="1628775" h="723900">
                <a:moveTo>
                  <a:pt x="38099" y="0"/>
                </a:moveTo>
                <a:lnTo>
                  <a:pt x="1590676" y="0"/>
                </a:lnTo>
                <a:cubicBezTo>
                  <a:pt x="1611703" y="0"/>
                  <a:pt x="1628775" y="17072"/>
                  <a:pt x="1628775" y="38099"/>
                </a:cubicBezTo>
                <a:lnTo>
                  <a:pt x="1628775" y="685801"/>
                </a:lnTo>
                <a:cubicBezTo>
                  <a:pt x="1628775" y="706828"/>
                  <a:pt x="1611703" y="723900"/>
                  <a:pt x="1590676" y="723900"/>
                </a:cubicBezTo>
                <a:lnTo>
                  <a:pt x="38099" y="723900"/>
                </a:lnTo>
                <a:cubicBezTo>
                  <a:pt x="17072" y="723900"/>
                  <a:pt x="0" y="706828"/>
                  <a:pt x="0" y="685801"/>
                </a:cubicBezTo>
                <a:lnTo>
                  <a:pt x="0" y="38099"/>
                </a:lnTo>
                <a:cubicBezTo>
                  <a:pt x="0" y="17072"/>
                  <a:pt x="17072" y="0"/>
                  <a:pt x="38099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21" name="Text 19"/>
          <p:cNvSpPr/>
          <p:nvPr/>
        </p:nvSpPr>
        <p:spPr>
          <a:xfrm>
            <a:off x="4246662" y="4000500"/>
            <a:ext cx="1466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Werbung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232374" y="4229100"/>
            <a:ext cx="1495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15%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00050" y="4953000"/>
            <a:ext cx="5581650" cy="1524000"/>
          </a:xfrm>
          <a:custGeom>
            <a:avLst/>
            <a:gdLst/>
            <a:ahLst/>
            <a:cxnLst/>
            <a:rect l="l" t="t" r="r" b="b"/>
            <a:pathLst>
              <a:path w="5581650" h="1524000">
                <a:moveTo>
                  <a:pt x="38100" y="0"/>
                </a:moveTo>
                <a:lnTo>
                  <a:pt x="5505450" y="0"/>
                </a:lnTo>
                <a:cubicBezTo>
                  <a:pt x="5547506" y="0"/>
                  <a:pt x="5581650" y="34144"/>
                  <a:pt x="5581650" y="76200"/>
                </a:cubicBezTo>
                <a:lnTo>
                  <a:pt x="5581650" y="1447800"/>
                </a:lnTo>
                <a:cubicBezTo>
                  <a:pt x="5581650" y="1489856"/>
                  <a:pt x="5547506" y="1524000"/>
                  <a:pt x="5505450" y="1524000"/>
                </a:cubicBez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400050" y="4953000"/>
            <a:ext cx="38100" cy="1524000"/>
          </a:xfrm>
          <a:custGeom>
            <a:avLst/>
            <a:gdLst/>
            <a:ahLst/>
            <a:cxnLst/>
            <a:rect l="l" t="t" r="r" b="b"/>
            <a:pathLst>
              <a:path w="38100" h="1524000">
                <a:moveTo>
                  <a:pt x="38100" y="0"/>
                </a:moveTo>
                <a:lnTo>
                  <a:pt x="38100" y="0"/>
                </a:lnTo>
                <a:lnTo>
                  <a:pt x="38100" y="1524000"/>
                </a:ln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5" name="Shape 23"/>
          <p:cNvSpPr/>
          <p:nvPr/>
        </p:nvSpPr>
        <p:spPr>
          <a:xfrm>
            <a:off x="609600" y="51435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76202" y="0"/>
                </a:moveTo>
                <a:lnTo>
                  <a:pt x="457198" y="0"/>
                </a:lnTo>
                <a:cubicBezTo>
                  <a:pt x="499283" y="0"/>
                  <a:pt x="533400" y="34117"/>
                  <a:pt x="533400" y="76202"/>
                </a:cubicBezTo>
                <a:lnTo>
                  <a:pt x="533400" y="457198"/>
                </a:lnTo>
                <a:cubicBezTo>
                  <a:pt x="533400" y="499283"/>
                  <a:pt x="499283" y="533400"/>
                  <a:pt x="457198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6" name="Shape 24"/>
          <p:cNvSpPr/>
          <p:nvPr/>
        </p:nvSpPr>
        <p:spPr>
          <a:xfrm>
            <a:off x="747713" y="529590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8306" y="-11117"/>
                </a:moveTo>
                <a:cubicBezTo>
                  <a:pt x="14109" y="-15314"/>
                  <a:pt x="7322" y="-15314"/>
                  <a:pt x="3170" y="-11117"/>
                </a:cubicBezTo>
                <a:cubicBezTo>
                  <a:pt x="-982" y="-6921"/>
                  <a:pt x="-1027" y="-134"/>
                  <a:pt x="3125" y="4063"/>
                </a:cubicBezTo>
                <a:lnTo>
                  <a:pt x="238869" y="239807"/>
                </a:lnTo>
                <a:cubicBezTo>
                  <a:pt x="243066" y="244004"/>
                  <a:pt x="249853" y="244004"/>
                  <a:pt x="254005" y="239807"/>
                </a:cubicBezTo>
                <a:cubicBezTo>
                  <a:pt x="258157" y="235610"/>
                  <a:pt x="258202" y="228823"/>
                  <a:pt x="254005" y="224671"/>
                </a:cubicBezTo>
                <a:lnTo>
                  <a:pt x="210964" y="181630"/>
                </a:lnTo>
                <a:cubicBezTo>
                  <a:pt x="212169" y="180558"/>
                  <a:pt x="213375" y="179487"/>
                  <a:pt x="214536" y="178415"/>
                </a:cubicBezTo>
                <a:cubicBezTo>
                  <a:pt x="235431" y="158993"/>
                  <a:pt x="249406" y="135821"/>
                  <a:pt x="256059" y="119881"/>
                </a:cubicBezTo>
                <a:cubicBezTo>
                  <a:pt x="257532" y="116354"/>
                  <a:pt x="257532" y="112425"/>
                  <a:pt x="256059" y="108898"/>
                </a:cubicBezTo>
                <a:cubicBezTo>
                  <a:pt x="249406" y="92958"/>
                  <a:pt x="235431" y="69741"/>
                  <a:pt x="214536" y="50363"/>
                </a:cubicBezTo>
                <a:cubicBezTo>
                  <a:pt x="193506" y="30852"/>
                  <a:pt x="164619" y="14377"/>
                  <a:pt x="128543" y="14377"/>
                </a:cubicBezTo>
                <a:cubicBezTo>
                  <a:pt x="103183" y="14377"/>
                  <a:pt x="81394" y="22503"/>
                  <a:pt x="63356" y="34111"/>
                </a:cubicBezTo>
                <a:lnTo>
                  <a:pt x="18306" y="-11117"/>
                </a:lnTo>
                <a:close/>
                <a:moveTo>
                  <a:pt x="91306" y="61927"/>
                </a:moveTo>
                <a:cubicBezTo>
                  <a:pt x="101798" y="54426"/>
                  <a:pt x="114702" y="50006"/>
                  <a:pt x="128588" y="50006"/>
                </a:cubicBezTo>
                <a:cubicBezTo>
                  <a:pt x="164083" y="50006"/>
                  <a:pt x="192881" y="78804"/>
                  <a:pt x="192881" y="114300"/>
                </a:cubicBezTo>
                <a:cubicBezTo>
                  <a:pt x="192881" y="128186"/>
                  <a:pt x="188461" y="141044"/>
                  <a:pt x="180960" y="151581"/>
                </a:cubicBezTo>
                <a:lnTo>
                  <a:pt x="165467" y="136088"/>
                </a:lnTo>
                <a:cubicBezTo>
                  <a:pt x="171137" y="126534"/>
                  <a:pt x="173057" y="114791"/>
                  <a:pt x="169977" y="103183"/>
                </a:cubicBezTo>
                <a:cubicBezTo>
                  <a:pt x="163860" y="80323"/>
                  <a:pt x="140330" y="66749"/>
                  <a:pt x="117470" y="72866"/>
                </a:cubicBezTo>
                <a:cubicBezTo>
                  <a:pt x="113630" y="73893"/>
                  <a:pt x="110014" y="75411"/>
                  <a:pt x="106754" y="77331"/>
                </a:cubicBezTo>
                <a:lnTo>
                  <a:pt x="91261" y="61838"/>
                </a:lnTo>
                <a:close/>
                <a:moveTo>
                  <a:pt x="145241" y="176406"/>
                </a:moveTo>
                <a:cubicBezTo>
                  <a:pt x="139928" y="177835"/>
                  <a:pt x="134347" y="178594"/>
                  <a:pt x="128588" y="178594"/>
                </a:cubicBezTo>
                <a:cubicBezTo>
                  <a:pt x="93092" y="178594"/>
                  <a:pt x="64294" y="149796"/>
                  <a:pt x="64294" y="114300"/>
                </a:cubicBezTo>
                <a:cubicBezTo>
                  <a:pt x="64294" y="108540"/>
                  <a:pt x="65053" y="102959"/>
                  <a:pt x="66482" y="97646"/>
                </a:cubicBezTo>
                <a:lnTo>
                  <a:pt x="30986" y="62151"/>
                </a:lnTo>
                <a:cubicBezTo>
                  <a:pt x="16431" y="78581"/>
                  <a:pt x="6429" y="95994"/>
                  <a:pt x="1116" y="108808"/>
                </a:cubicBezTo>
                <a:cubicBezTo>
                  <a:pt x="-357" y="112335"/>
                  <a:pt x="-357" y="116265"/>
                  <a:pt x="1116" y="119792"/>
                </a:cubicBezTo>
                <a:cubicBezTo>
                  <a:pt x="7769" y="135731"/>
                  <a:pt x="21744" y="158948"/>
                  <a:pt x="42639" y="178326"/>
                </a:cubicBezTo>
                <a:cubicBezTo>
                  <a:pt x="63669" y="197837"/>
                  <a:pt x="92556" y="214313"/>
                  <a:pt x="128632" y="214313"/>
                </a:cubicBezTo>
                <a:cubicBezTo>
                  <a:pt x="145286" y="214313"/>
                  <a:pt x="160422" y="210785"/>
                  <a:pt x="173950" y="205115"/>
                </a:cubicBezTo>
                <a:lnTo>
                  <a:pt x="145286" y="176451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27" name="Text 25"/>
          <p:cNvSpPr/>
          <p:nvPr/>
        </p:nvSpPr>
        <p:spPr>
          <a:xfrm>
            <a:off x="1295400" y="5143500"/>
            <a:ext cx="3143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Geringe Sichtbarkeit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295400" y="5448300"/>
            <a:ext cx="3124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Im Meer von Millionen Angeboten untergehen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09600" y="5791200"/>
            <a:ext cx="5257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Bei über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100 Millionen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gelisteten Artikeln ist die Chance, gefunden zu werden, minimal. Algorithmen bevorzugen Massenproduktion.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229350" y="1562100"/>
            <a:ext cx="5581650" cy="1524000"/>
          </a:xfrm>
          <a:custGeom>
            <a:avLst/>
            <a:gdLst/>
            <a:ahLst/>
            <a:cxnLst/>
            <a:rect l="l" t="t" r="r" b="b"/>
            <a:pathLst>
              <a:path w="5581650" h="1524000">
                <a:moveTo>
                  <a:pt x="38100" y="0"/>
                </a:moveTo>
                <a:lnTo>
                  <a:pt x="5505450" y="0"/>
                </a:lnTo>
                <a:cubicBezTo>
                  <a:pt x="5547506" y="0"/>
                  <a:pt x="5581650" y="34144"/>
                  <a:pt x="5581650" y="76200"/>
                </a:cubicBezTo>
                <a:lnTo>
                  <a:pt x="5581650" y="1447800"/>
                </a:lnTo>
                <a:cubicBezTo>
                  <a:pt x="5581650" y="1489856"/>
                  <a:pt x="5547506" y="1524000"/>
                  <a:pt x="5505450" y="1524000"/>
                </a:cubicBez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6229350" y="1562100"/>
            <a:ext cx="38100" cy="1524000"/>
          </a:xfrm>
          <a:custGeom>
            <a:avLst/>
            <a:gdLst/>
            <a:ahLst/>
            <a:cxnLst/>
            <a:rect l="l" t="t" r="r" b="b"/>
            <a:pathLst>
              <a:path w="38100" h="1524000">
                <a:moveTo>
                  <a:pt x="38100" y="0"/>
                </a:moveTo>
                <a:lnTo>
                  <a:pt x="38100" y="0"/>
                </a:lnTo>
                <a:lnTo>
                  <a:pt x="38100" y="1524000"/>
                </a:ln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2" name="Shape 30"/>
          <p:cNvSpPr/>
          <p:nvPr/>
        </p:nvSpPr>
        <p:spPr>
          <a:xfrm>
            <a:off x="6438900" y="17526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76202" y="0"/>
                </a:moveTo>
                <a:lnTo>
                  <a:pt x="457198" y="0"/>
                </a:lnTo>
                <a:cubicBezTo>
                  <a:pt x="499283" y="0"/>
                  <a:pt x="533400" y="34117"/>
                  <a:pt x="533400" y="76202"/>
                </a:cubicBezTo>
                <a:lnTo>
                  <a:pt x="533400" y="457198"/>
                </a:lnTo>
                <a:cubicBezTo>
                  <a:pt x="533400" y="499283"/>
                  <a:pt x="499283" y="533400"/>
                  <a:pt x="457198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3" name="Shape 31"/>
          <p:cNvSpPr/>
          <p:nvPr/>
        </p:nvSpPr>
        <p:spPr>
          <a:xfrm>
            <a:off x="6605588" y="190500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00013" y="28575"/>
                </a:moveTo>
                <a:cubicBezTo>
                  <a:pt x="64740" y="28575"/>
                  <a:pt x="35406" y="54159"/>
                  <a:pt x="29602" y="87823"/>
                </a:cubicBezTo>
                <a:cubicBezTo>
                  <a:pt x="33754" y="86484"/>
                  <a:pt x="38219" y="85725"/>
                  <a:pt x="42863" y="85725"/>
                </a:cubicBezTo>
                <a:lnTo>
                  <a:pt x="50006" y="85725"/>
                </a:lnTo>
                <a:cubicBezTo>
                  <a:pt x="61838" y="85725"/>
                  <a:pt x="71438" y="95324"/>
                  <a:pt x="71438" y="107156"/>
                </a:cubicBezTo>
                <a:lnTo>
                  <a:pt x="71438" y="150019"/>
                </a:lnTo>
                <a:cubicBezTo>
                  <a:pt x="71438" y="161851"/>
                  <a:pt x="61838" y="171450"/>
                  <a:pt x="50006" y="171450"/>
                </a:cubicBezTo>
                <a:lnTo>
                  <a:pt x="42863" y="171450"/>
                </a:lnTo>
                <a:cubicBezTo>
                  <a:pt x="19199" y="171450"/>
                  <a:pt x="0" y="152251"/>
                  <a:pt x="0" y="128588"/>
                </a:cubicBezTo>
                <a:lnTo>
                  <a:pt x="0" y="100013"/>
                </a:lnTo>
                <a:cubicBezTo>
                  <a:pt x="0" y="44782"/>
                  <a:pt x="44782" y="0"/>
                  <a:pt x="100013" y="0"/>
                </a:cubicBezTo>
                <a:cubicBezTo>
                  <a:pt x="155243" y="0"/>
                  <a:pt x="200025" y="44782"/>
                  <a:pt x="200025" y="100013"/>
                </a:cubicBezTo>
                <a:lnTo>
                  <a:pt x="200025" y="175067"/>
                </a:lnTo>
                <a:cubicBezTo>
                  <a:pt x="200025" y="204668"/>
                  <a:pt x="176004" y="228645"/>
                  <a:pt x="146402" y="228645"/>
                </a:cubicBezTo>
                <a:lnTo>
                  <a:pt x="107156" y="228600"/>
                </a:lnTo>
                <a:lnTo>
                  <a:pt x="92869" y="228600"/>
                </a:lnTo>
                <a:cubicBezTo>
                  <a:pt x="81037" y="228600"/>
                  <a:pt x="71437" y="219001"/>
                  <a:pt x="71437" y="207169"/>
                </a:cubicBezTo>
                <a:cubicBezTo>
                  <a:pt x="71437" y="195337"/>
                  <a:pt x="81037" y="185738"/>
                  <a:pt x="92869" y="185738"/>
                </a:cubicBezTo>
                <a:lnTo>
                  <a:pt x="107156" y="185738"/>
                </a:lnTo>
                <a:cubicBezTo>
                  <a:pt x="118988" y="185738"/>
                  <a:pt x="128588" y="195337"/>
                  <a:pt x="128588" y="207169"/>
                </a:cubicBezTo>
                <a:lnTo>
                  <a:pt x="128588" y="207169"/>
                </a:lnTo>
                <a:lnTo>
                  <a:pt x="146447" y="207169"/>
                </a:lnTo>
                <a:cubicBezTo>
                  <a:pt x="164217" y="207169"/>
                  <a:pt x="178594" y="192792"/>
                  <a:pt x="178594" y="175022"/>
                </a:cubicBezTo>
                <a:lnTo>
                  <a:pt x="178594" y="165690"/>
                </a:lnTo>
                <a:cubicBezTo>
                  <a:pt x="172298" y="169352"/>
                  <a:pt x="164976" y="171405"/>
                  <a:pt x="157163" y="171405"/>
                </a:cubicBezTo>
                <a:lnTo>
                  <a:pt x="150019" y="171405"/>
                </a:lnTo>
                <a:cubicBezTo>
                  <a:pt x="138187" y="171405"/>
                  <a:pt x="128588" y="161806"/>
                  <a:pt x="128588" y="149974"/>
                </a:cubicBezTo>
                <a:lnTo>
                  <a:pt x="128588" y="107112"/>
                </a:lnTo>
                <a:cubicBezTo>
                  <a:pt x="128588" y="95280"/>
                  <a:pt x="138187" y="85680"/>
                  <a:pt x="150019" y="85680"/>
                </a:cubicBezTo>
                <a:lnTo>
                  <a:pt x="157163" y="85680"/>
                </a:lnTo>
                <a:cubicBezTo>
                  <a:pt x="161806" y="85680"/>
                  <a:pt x="166226" y="86395"/>
                  <a:pt x="170423" y="87779"/>
                </a:cubicBezTo>
                <a:cubicBezTo>
                  <a:pt x="164619" y="54159"/>
                  <a:pt x="135329" y="28530"/>
                  <a:pt x="100013" y="2853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4" name="Text 32"/>
          <p:cNvSpPr/>
          <p:nvPr/>
        </p:nvSpPr>
        <p:spPr>
          <a:xfrm>
            <a:off x="7124700" y="1752600"/>
            <a:ext cx="2819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Mangelnde Unterstützung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7124700" y="2057400"/>
            <a:ext cx="2800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Keine persönliche Betreuung für Künstler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438900" y="2400300"/>
            <a:ext cx="5257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Große Plattformen bieten keine individuelle Beratung bei Produktfotografie, Preisgestaltung oder Marketing. Künstler sind sich selbst überlassen.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229350" y="3238500"/>
            <a:ext cx="5581650" cy="1524000"/>
          </a:xfrm>
          <a:custGeom>
            <a:avLst/>
            <a:gdLst/>
            <a:ahLst/>
            <a:cxnLst/>
            <a:rect l="l" t="t" r="r" b="b"/>
            <a:pathLst>
              <a:path w="5581650" h="1524000">
                <a:moveTo>
                  <a:pt x="38100" y="0"/>
                </a:moveTo>
                <a:lnTo>
                  <a:pt x="5505450" y="0"/>
                </a:lnTo>
                <a:cubicBezTo>
                  <a:pt x="5547506" y="0"/>
                  <a:pt x="5581650" y="34144"/>
                  <a:pt x="5581650" y="76200"/>
                </a:cubicBezTo>
                <a:lnTo>
                  <a:pt x="5581650" y="1447800"/>
                </a:lnTo>
                <a:cubicBezTo>
                  <a:pt x="5581650" y="1489856"/>
                  <a:pt x="5547506" y="1524000"/>
                  <a:pt x="5505450" y="1524000"/>
                </a:cubicBez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38" name="Shape 36"/>
          <p:cNvSpPr/>
          <p:nvPr/>
        </p:nvSpPr>
        <p:spPr>
          <a:xfrm>
            <a:off x="6229350" y="3238500"/>
            <a:ext cx="38100" cy="1524000"/>
          </a:xfrm>
          <a:custGeom>
            <a:avLst/>
            <a:gdLst/>
            <a:ahLst/>
            <a:cxnLst/>
            <a:rect l="l" t="t" r="r" b="b"/>
            <a:pathLst>
              <a:path w="38100" h="1524000">
                <a:moveTo>
                  <a:pt x="38100" y="0"/>
                </a:moveTo>
                <a:lnTo>
                  <a:pt x="38100" y="0"/>
                </a:lnTo>
                <a:lnTo>
                  <a:pt x="38100" y="1524000"/>
                </a:ln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9" name="Shape 37"/>
          <p:cNvSpPr/>
          <p:nvPr/>
        </p:nvSpPr>
        <p:spPr>
          <a:xfrm>
            <a:off x="6438900" y="34290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76202" y="0"/>
                </a:moveTo>
                <a:lnTo>
                  <a:pt x="457198" y="0"/>
                </a:lnTo>
                <a:cubicBezTo>
                  <a:pt x="499283" y="0"/>
                  <a:pt x="533400" y="34117"/>
                  <a:pt x="533400" y="76202"/>
                </a:cubicBezTo>
                <a:lnTo>
                  <a:pt x="533400" y="457198"/>
                </a:lnTo>
                <a:cubicBezTo>
                  <a:pt x="533400" y="499283"/>
                  <a:pt x="499283" y="533400"/>
                  <a:pt x="457198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40" name="Shape 38"/>
          <p:cNvSpPr/>
          <p:nvPr/>
        </p:nvSpPr>
        <p:spPr>
          <a:xfrm>
            <a:off x="6591300" y="3581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cubicBezTo>
                  <a:pt x="120863" y="0"/>
                  <a:pt x="126891" y="3617"/>
                  <a:pt x="130016" y="9376"/>
                </a:cubicBezTo>
                <a:lnTo>
                  <a:pt x="226457" y="187970"/>
                </a:lnTo>
                <a:cubicBezTo>
                  <a:pt x="229448" y="193506"/>
                  <a:pt x="229314" y="200204"/>
                  <a:pt x="226100" y="205606"/>
                </a:cubicBezTo>
                <a:cubicBezTo>
                  <a:pt x="222885" y="211009"/>
                  <a:pt x="217036" y="214313"/>
                  <a:pt x="210741" y="214313"/>
                </a:cubicBezTo>
                <a:lnTo>
                  <a:pt x="17859" y="214313"/>
                </a:lnTo>
                <a:cubicBezTo>
                  <a:pt x="11564" y="214313"/>
                  <a:pt x="5760" y="211009"/>
                  <a:pt x="2500" y="205606"/>
                </a:cubicBezTo>
                <a:cubicBezTo>
                  <a:pt x="-759" y="200204"/>
                  <a:pt x="-848" y="193506"/>
                  <a:pt x="2143" y="187970"/>
                </a:cubicBezTo>
                <a:lnTo>
                  <a:pt x="98584" y="9376"/>
                </a:lnTo>
                <a:cubicBezTo>
                  <a:pt x="101709" y="3617"/>
                  <a:pt x="107737" y="0"/>
                  <a:pt x="114300" y="0"/>
                </a:cubicBezTo>
                <a:close/>
                <a:moveTo>
                  <a:pt x="114300" y="75009"/>
                </a:moveTo>
                <a:cubicBezTo>
                  <a:pt x="108362" y="75009"/>
                  <a:pt x="103584" y="79787"/>
                  <a:pt x="103584" y="85725"/>
                </a:cubicBezTo>
                <a:lnTo>
                  <a:pt x="103584" y="135731"/>
                </a:lnTo>
                <a:cubicBezTo>
                  <a:pt x="103584" y="141669"/>
                  <a:pt x="108362" y="146447"/>
                  <a:pt x="114300" y="146447"/>
                </a:cubicBezTo>
                <a:cubicBezTo>
                  <a:pt x="120238" y="146447"/>
                  <a:pt x="125016" y="141669"/>
                  <a:pt x="125016" y="135731"/>
                </a:cubicBezTo>
                <a:lnTo>
                  <a:pt x="125016" y="85725"/>
                </a:lnTo>
                <a:cubicBezTo>
                  <a:pt x="125016" y="79787"/>
                  <a:pt x="120238" y="75009"/>
                  <a:pt x="114300" y="75009"/>
                </a:cubicBezTo>
                <a:close/>
                <a:moveTo>
                  <a:pt x="126221" y="171450"/>
                </a:moveTo>
                <a:cubicBezTo>
                  <a:pt x="126492" y="167025"/>
                  <a:pt x="124286" y="162815"/>
                  <a:pt x="120492" y="160521"/>
                </a:cubicBezTo>
                <a:cubicBezTo>
                  <a:pt x="116699" y="158226"/>
                  <a:pt x="111946" y="158226"/>
                  <a:pt x="108152" y="160521"/>
                </a:cubicBezTo>
                <a:cubicBezTo>
                  <a:pt x="104359" y="162815"/>
                  <a:pt x="102152" y="167025"/>
                  <a:pt x="102424" y="171450"/>
                </a:cubicBezTo>
                <a:cubicBezTo>
                  <a:pt x="102152" y="175875"/>
                  <a:pt x="104359" y="180085"/>
                  <a:pt x="108152" y="182379"/>
                </a:cubicBezTo>
                <a:cubicBezTo>
                  <a:pt x="111946" y="184674"/>
                  <a:pt x="116699" y="184674"/>
                  <a:pt x="120492" y="182379"/>
                </a:cubicBezTo>
                <a:cubicBezTo>
                  <a:pt x="124286" y="180085"/>
                  <a:pt x="126492" y="175875"/>
                  <a:pt x="126221" y="17145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1" name="Text 39"/>
          <p:cNvSpPr/>
          <p:nvPr/>
        </p:nvSpPr>
        <p:spPr>
          <a:xfrm>
            <a:off x="7124700" y="3429000"/>
            <a:ext cx="2447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Qualitätsmangel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7124700" y="3733800"/>
            <a:ext cx="2428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Fehlende Kuratierung schadet allen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438900" y="4076700"/>
            <a:ext cx="5257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Ohne Qualitätsprüfung tummeln sich Massenimporte neben echtem Handwerk. Das verwässert das Markenimage und enttäuscht Käufer.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229350" y="4914900"/>
            <a:ext cx="5581650" cy="1524000"/>
          </a:xfrm>
          <a:custGeom>
            <a:avLst/>
            <a:gdLst/>
            <a:ahLst/>
            <a:cxnLst/>
            <a:rect l="l" t="t" r="r" b="b"/>
            <a:pathLst>
              <a:path w="5581650" h="1524000">
                <a:moveTo>
                  <a:pt x="38100" y="0"/>
                </a:moveTo>
                <a:lnTo>
                  <a:pt x="5505450" y="0"/>
                </a:lnTo>
                <a:cubicBezTo>
                  <a:pt x="5547506" y="0"/>
                  <a:pt x="5581650" y="34144"/>
                  <a:pt x="5581650" y="76200"/>
                </a:cubicBezTo>
                <a:lnTo>
                  <a:pt x="5581650" y="1447800"/>
                </a:lnTo>
                <a:cubicBezTo>
                  <a:pt x="5581650" y="1489856"/>
                  <a:pt x="5547506" y="1524000"/>
                  <a:pt x="5505450" y="1524000"/>
                </a:cubicBez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45" name="Shape 43"/>
          <p:cNvSpPr/>
          <p:nvPr/>
        </p:nvSpPr>
        <p:spPr>
          <a:xfrm>
            <a:off x="6229350" y="4914900"/>
            <a:ext cx="38100" cy="1524000"/>
          </a:xfrm>
          <a:custGeom>
            <a:avLst/>
            <a:gdLst/>
            <a:ahLst/>
            <a:cxnLst/>
            <a:rect l="l" t="t" r="r" b="b"/>
            <a:pathLst>
              <a:path w="38100" h="1524000">
                <a:moveTo>
                  <a:pt x="38100" y="0"/>
                </a:moveTo>
                <a:lnTo>
                  <a:pt x="38100" y="0"/>
                </a:lnTo>
                <a:lnTo>
                  <a:pt x="38100" y="1524000"/>
                </a:ln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6" name="Shape 44"/>
          <p:cNvSpPr/>
          <p:nvPr/>
        </p:nvSpPr>
        <p:spPr>
          <a:xfrm>
            <a:off x="6438900" y="51054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76202" y="0"/>
                </a:moveTo>
                <a:lnTo>
                  <a:pt x="457198" y="0"/>
                </a:lnTo>
                <a:cubicBezTo>
                  <a:pt x="499283" y="0"/>
                  <a:pt x="533400" y="34117"/>
                  <a:pt x="533400" y="76202"/>
                </a:cubicBezTo>
                <a:lnTo>
                  <a:pt x="533400" y="457198"/>
                </a:lnTo>
                <a:cubicBezTo>
                  <a:pt x="533400" y="499283"/>
                  <a:pt x="499283" y="533400"/>
                  <a:pt x="457198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7" name="Shape 45"/>
          <p:cNvSpPr/>
          <p:nvPr/>
        </p:nvSpPr>
        <p:spPr>
          <a:xfrm>
            <a:off x="6562725" y="5257800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85693" y="93985"/>
                </a:moveTo>
                <a:cubicBezTo>
                  <a:pt x="191140" y="92512"/>
                  <a:pt x="196855" y="95101"/>
                  <a:pt x="199311" y="100146"/>
                </a:cubicBezTo>
                <a:lnTo>
                  <a:pt x="207615" y="116934"/>
                </a:lnTo>
                <a:cubicBezTo>
                  <a:pt x="212214" y="117559"/>
                  <a:pt x="216724" y="118809"/>
                  <a:pt x="220965" y="120551"/>
                </a:cubicBezTo>
                <a:lnTo>
                  <a:pt x="236592" y="110148"/>
                </a:lnTo>
                <a:cubicBezTo>
                  <a:pt x="241280" y="107022"/>
                  <a:pt x="247486" y="107647"/>
                  <a:pt x="251460" y="111621"/>
                </a:cubicBezTo>
                <a:lnTo>
                  <a:pt x="260033" y="120194"/>
                </a:lnTo>
                <a:cubicBezTo>
                  <a:pt x="264006" y="124167"/>
                  <a:pt x="264631" y="130418"/>
                  <a:pt x="261506" y="135062"/>
                </a:cubicBezTo>
                <a:lnTo>
                  <a:pt x="251103" y="150644"/>
                </a:lnTo>
                <a:cubicBezTo>
                  <a:pt x="251951" y="152742"/>
                  <a:pt x="252710" y="154930"/>
                  <a:pt x="253335" y="157207"/>
                </a:cubicBezTo>
                <a:cubicBezTo>
                  <a:pt x="253960" y="159484"/>
                  <a:pt x="254362" y="161717"/>
                  <a:pt x="254675" y="163994"/>
                </a:cubicBezTo>
                <a:lnTo>
                  <a:pt x="271507" y="172298"/>
                </a:lnTo>
                <a:cubicBezTo>
                  <a:pt x="276552" y="174799"/>
                  <a:pt x="279142" y="180514"/>
                  <a:pt x="277669" y="185916"/>
                </a:cubicBezTo>
                <a:lnTo>
                  <a:pt x="274543" y="197614"/>
                </a:lnTo>
                <a:cubicBezTo>
                  <a:pt x="273070" y="203016"/>
                  <a:pt x="268025" y="206678"/>
                  <a:pt x="262399" y="206320"/>
                </a:cubicBezTo>
                <a:lnTo>
                  <a:pt x="243647" y="205115"/>
                </a:lnTo>
                <a:cubicBezTo>
                  <a:pt x="240834" y="208731"/>
                  <a:pt x="237574" y="212080"/>
                  <a:pt x="233869" y="214938"/>
                </a:cubicBezTo>
                <a:lnTo>
                  <a:pt x="235074" y="233645"/>
                </a:lnTo>
                <a:cubicBezTo>
                  <a:pt x="235431" y="239271"/>
                  <a:pt x="231770" y="244361"/>
                  <a:pt x="226368" y="245790"/>
                </a:cubicBezTo>
                <a:lnTo>
                  <a:pt x="214670" y="248915"/>
                </a:lnTo>
                <a:cubicBezTo>
                  <a:pt x="209223" y="250388"/>
                  <a:pt x="203552" y="247799"/>
                  <a:pt x="201052" y="242754"/>
                </a:cubicBezTo>
                <a:lnTo>
                  <a:pt x="192747" y="225966"/>
                </a:lnTo>
                <a:cubicBezTo>
                  <a:pt x="188149" y="225341"/>
                  <a:pt x="183639" y="224091"/>
                  <a:pt x="179397" y="222349"/>
                </a:cubicBezTo>
                <a:lnTo>
                  <a:pt x="163770" y="232752"/>
                </a:lnTo>
                <a:cubicBezTo>
                  <a:pt x="159082" y="235878"/>
                  <a:pt x="152876" y="235253"/>
                  <a:pt x="148903" y="231279"/>
                </a:cubicBezTo>
                <a:lnTo>
                  <a:pt x="140330" y="222706"/>
                </a:lnTo>
                <a:cubicBezTo>
                  <a:pt x="136356" y="218733"/>
                  <a:pt x="135731" y="212527"/>
                  <a:pt x="138857" y="207838"/>
                </a:cubicBezTo>
                <a:lnTo>
                  <a:pt x="149260" y="192212"/>
                </a:lnTo>
                <a:cubicBezTo>
                  <a:pt x="148411" y="190113"/>
                  <a:pt x="147652" y="187925"/>
                  <a:pt x="147027" y="185648"/>
                </a:cubicBezTo>
                <a:cubicBezTo>
                  <a:pt x="146402" y="183371"/>
                  <a:pt x="146000" y="181094"/>
                  <a:pt x="145688" y="178862"/>
                </a:cubicBezTo>
                <a:lnTo>
                  <a:pt x="128855" y="170557"/>
                </a:lnTo>
                <a:cubicBezTo>
                  <a:pt x="123810" y="168057"/>
                  <a:pt x="121265" y="162342"/>
                  <a:pt x="122694" y="156939"/>
                </a:cubicBezTo>
                <a:lnTo>
                  <a:pt x="125819" y="145241"/>
                </a:lnTo>
                <a:cubicBezTo>
                  <a:pt x="127293" y="139839"/>
                  <a:pt x="132338" y="136178"/>
                  <a:pt x="137964" y="136535"/>
                </a:cubicBezTo>
                <a:lnTo>
                  <a:pt x="156671" y="137740"/>
                </a:lnTo>
                <a:cubicBezTo>
                  <a:pt x="159484" y="134124"/>
                  <a:pt x="162744" y="130775"/>
                  <a:pt x="166449" y="127918"/>
                </a:cubicBezTo>
                <a:lnTo>
                  <a:pt x="165244" y="109255"/>
                </a:lnTo>
                <a:cubicBezTo>
                  <a:pt x="164887" y="103629"/>
                  <a:pt x="168548" y="98539"/>
                  <a:pt x="173950" y="97110"/>
                </a:cubicBezTo>
                <a:lnTo>
                  <a:pt x="185648" y="93985"/>
                </a:lnTo>
                <a:close/>
                <a:moveTo>
                  <a:pt x="200204" y="151805"/>
                </a:moveTo>
                <a:cubicBezTo>
                  <a:pt x="189361" y="151817"/>
                  <a:pt x="180568" y="160630"/>
                  <a:pt x="180581" y="171472"/>
                </a:cubicBezTo>
                <a:cubicBezTo>
                  <a:pt x="180593" y="182315"/>
                  <a:pt x="189406" y="191108"/>
                  <a:pt x="200248" y="191095"/>
                </a:cubicBezTo>
                <a:cubicBezTo>
                  <a:pt x="211091" y="191083"/>
                  <a:pt x="219884" y="182270"/>
                  <a:pt x="219871" y="171428"/>
                </a:cubicBezTo>
                <a:cubicBezTo>
                  <a:pt x="219859" y="160585"/>
                  <a:pt x="211046" y="151792"/>
                  <a:pt x="200204" y="151805"/>
                </a:cubicBezTo>
                <a:close/>
                <a:moveTo>
                  <a:pt x="100414" y="-20315"/>
                </a:moveTo>
                <a:lnTo>
                  <a:pt x="112112" y="-17190"/>
                </a:lnTo>
                <a:cubicBezTo>
                  <a:pt x="117515" y="-15716"/>
                  <a:pt x="121176" y="-10626"/>
                  <a:pt x="120819" y="-5045"/>
                </a:cubicBezTo>
                <a:lnTo>
                  <a:pt x="119613" y="13618"/>
                </a:lnTo>
                <a:cubicBezTo>
                  <a:pt x="123319" y="16475"/>
                  <a:pt x="126578" y="19779"/>
                  <a:pt x="129391" y="23440"/>
                </a:cubicBezTo>
                <a:lnTo>
                  <a:pt x="148144" y="22235"/>
                </a:lnTo>
                <a:cubicBezTo>
                  <a:pt x="153725" y="21878"/>
                  <a:pt x="158814" y="25539"/>
                  <a:pt x="160288" y="30941"/>
                </a:cubicBezTo>
                <a:lnTo>
                  <a:pt x="163413" y="42639"/>
                </a:lnTo>
                <a:cubicBezTo>
                  <a:pt x="164842" y="48042"/>
                  <a:pt x="162297" y="53757"/>
                  <a:pt x="157252" y="56257"/>
                </a:cubicBezTo>
                <a:lnTo>
                  <a:pt x="140419" y="64562"/>
                </a:lnTo>
                <a:cubicBezTo>
                  <a:pt x="140107" y="66839"/>
                  <a:pt x="139660" y="69116"/>
                  <a:pt x="139080" y="71348"/>
                </a:cubicBezTo>
                <a:cubicBezTo>
                  <a:pt x="138499" y="73581"/>
                  <a:pt x="137696" y="75813"/>
                  <a:pt x="136847" y="77912"/>
                </a:cubicBezTo>
                <a:lnTo>
                  <a:pt x="147251" y="93538"/>
                </a:lnTo>
                <a:cubicBezTo>
                  <a:pt x="150376" y="98227"/>
                  <a:pt x="149751" y="104433"/>
                  <a:pt x="145777" y="108406"/>
                </a:cubicBezTo>
                <a:lnTo>
                  <a:pt x="137205" y="116979"/>
                </a:lnTo>
                <a:cubicBezTo>
                  <a:pt x="133231" y="120953"/>
                  <a:pt x="127025" y="121578"/>
                  <a:pt x="122337" y="118452"/>
                </a:cubicBezTo>
                <a:lnTo>
                  <a:pt x="106710" y="108049"/>
                </a:lnTo>
                <a:cubicBezTo>
                  <a:pt x="102468" y="109791"/>
                  <a:pt x="97959" y="111041"/>
                  <a:pt x="93360" y="111666"/>
                </a:cubicBezTo>
                <a:lnTo>
                  <a:pt x="85055" y="128454"/>
                </a:lnTo>
                <a:cubicBezTo>
                  <a:pt x="82555" y="133499"/>
                  <a:pt x="76840" y="136044"/>
                  <a:pt x="71438" y="134615"/>
                </a:cubicBezTo>
                <a:lnTo>
                  <a:pt x="59740" y="131490"/>
                </a:lnTo>
                <a:cubicBezTo>
                  <a:pt x="54293" y="130016"/>
                  <a:pt x="50676" y="124926"/>
                  <a:pt x="51033" y="119345"/>
                </a:cubicBezTo>
                <a:lnTo>
                  <a:pt x="52239" y="100638"/>
                </a:lnTo>
                <a:cubicBezTo>
                  <a:pt x="48533" y="97780"/>
                  <a:pt x="45274" y="94476"/>
                  <a:pt x="42461" y="90815"/>
                </a:cubicBezTo>
                <a:lnTo>
                  <a:pt x="23708" y="92020"/>
                </a:lnTo>
                <a:cubicBezTo>
                  <a:pt x="18127" y="92378"/>
                  <a:pt x="13037" y="88716"/>
                  <a:pt x="11564" y="83314"/>
                </a:cubicBezTo>
                <a:lnTo>
                  <a:pt x="8439" y="71616"/>
                </a:lnTo>
                <a:cubicBezTo>
                  <a:pt x="7010" y="66214"/>
                  <a:pt x="9555" y="60499"/>
                  <a:pt x="14600" y="57998"/>
                </a:cubicBezTo>
                <a:lnTo>
                  <a:pt x="31433" y="49694"/>
                </a:lnTo>
                <a:cubicBezTo>
                  <a:pt x="31745" y="47417"/>
                  <a:pt x="32192" y="45184"/>
                  <a:pt x="32772" y="42907"/>
                </a:cubicBezTo>
                <a:cubicBezTo>
                  <a:pt x="33397" y="40630"/>
                  <a:pt x="34111" y="38442"/>
                  <a:pt x="35004" y="36344"/>
                </a:cubicBezTo>
                <a:lnTo>
                  <a:pt x="24601" y="20762"/>
                </a:lnTo>
                <a:cubicBezTo>
                  <a:pt x="21476" y="16073"/>
                  <a:pt x="22101" y="9867"/>
                  <a:pt x="26075" y="5894"/>
                </a:cubicBezTo>
                <a:lnTo>
                  <a:pt x="34647" y="-2679"/>
                </a:lnTo>
                <a:cubicBezTo>
                  <a:pt x="38621" y="-6653"/>
                  <a:pt x="44827" y="-7278"/>
                  <a:pt x="49515" y="-4152"/>
                </a:cubicBezTo>
                <a:lnTo>
                  <a:pt x="65142" y="6251"/>
                </a:lnTo>
                <a:cubicBezTo>
                  <a:pt x="69384" y="4509"/>
                  <a:pt x="73893" y="3259"/>
                  <a:pt x="78492" y="2634"/>
                </a:cubicBezTo>
                <a:lnTo>
                  <a:pt x="86797" y="-14154"/>
                </a:lnTo>
                <a:cubicBezTo>
                  <a:pt x="89297" y="-19199"/>
                  <a:pt x="94967" y="-21744"/>
                  <a:pt x="100414" y="-20315"/>
                </a:cubicBezTo>
                <a:close/>
                <a:moveTo>
                  <a:pt x="85904" y="37505"/>
                </a:moveTo>
                <a:cubicBezTo>
                  <a:pt x="75061" y="37505"/>
                  <a:pt x="66258" y="46307"/>
                  <a:pt x="66258" y="57150"/>
                </a:cubicBezTo>
                <a:cubicBezTo>
                  <a:pt x="66258" y="67993"/>
                  <a:pt x="75061" y="76795"/>
                  <a:pt x="85904" y="76795"/>
                </a:cubicBezTo>
                <a:cubicBezTo>
                  <a:pt x="96746" y="76795"/>
                  <a:pt x="105549" y="67993"/>
                  <a:pt x="105549" y="57150"/>
                </a:cubicBezTo>
                <a:cubicBezTo>
                  <a:pt x="105549" y="46307"/>
                  <a:pt x="96746" y="37505"/>
                  <a:pt x="85904" y="37505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8" name="Text 46"/>
          <p:cNvSpPr/>
          <p:nvPr/>
        </p:nvSpPr>
        <p:spPr>
          <a:xfrm>
            <a:off x="7124700" y="5105400"/>
            <a:ext cx="2447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Überforderung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7124700" y="5410200"/>
            <a:ext cx="2428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Selbstverwaltung erfordert viel Zeit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438900" y="5753100"/>
            <a:ext cx="5257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Künstler müssen alles selbst erledigen: Fotos, Beschreibungen, Kundenservice, Versand. Das nimmt Zeit vom eigentlichen Schaffen.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jewelrydesigns.com/37bccc94e14905d1317b8f34359118762daafa66.jpg">    </p:cNvPr>
          <p:cNvPicPr>
            <a:picLocks noChangeAspect="1"/>
          </p:cNvPicPr>
          <p:nvPr/>
        </p:nvPicPr>
        <p:blipFill>
          <a:blip r:embed="rId1"/>
          <a:srcRect l="0" r="0" t="12500" b="1250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C75B4A">
                  <a:alpha val="95000"/>
                </a:srgbClr>
              </a:gs>
              <a:gs pos="50000">
                <a:srgbClr val="C75B4A">
                  <a:alpha val="8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4552950" y="457200"/>
            <a:ext cx="725805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80000"/>
              </a:lnSpc>
            </a:pPr>
            <a:r>
              <a:rPr lang="en-US" sz="13500" b="1" dirty="0">
                <a:solidFill>
                  <a:srgbClr val="1E3A5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067300" y="2400300"/>
            <a:ext cx="6743700" cy="2571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54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Das</a:t>
            </a:r>
            <a:endParaRPr lang="en-US" sz="1600" dirty="0"/>
          </a:p>
          <a:p>
            <a:pPr algn="r">
              <a:lnSpc>
                <a:spcPct val="100000"/>
              </a:lnSpc>
            </a:pPr>
            <a:r>
              <a:rPr lang="en-US" sz="54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Vielerlei-</a:t>
            </a:r>
            <a:endParaRPr lang="en-US" sz="1600" dirty="0"/>
          </a:p>
          <a:p>
            <a:pPr algn="r">
              <a:lnSpc>
                <a:spcPct val="100000"/>
              </a:lnSpc>
            </a:pPr>
            <a:r>
              <a:rPr lang="en-US" sz="54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Konzept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0287000" y="5276850"/>
            <a:ext cx="1524000" cy="76200"/>
          </a:xfrm>
          <a:custGeom>
            <a:avLst/>
            <a:gdLst/>
            <a:ahLst/>
            <a:cxnLst/>
            <a:rect l="l" t="t" r="r" b="b"/>
            <a:pathLst>
              <a:path w="1524000" h="76200">
                <a:moveTo>
                  <a:pt x="0" y="0"/>
                </a:moveTo>
                <a:lnTo>
                  <a:pt x="1524000" y="0"/>
                </a:lnTo>
                <a:lnTo>
                  <a:pt x="15240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7" name="Text 4"/>
          <p:cNvSpPr/>
          <p:nvPr/>
        </p:nvSpPr>
        <p:spPr>
          <a:xfrm>
            <a:off x="5295900" y="5657850"/>
            <a:ext cx="65151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40000"/>
              </a:lnSpc>
            </a:pPr>
            <a:r>
              <a:rPr lang="en-US" sz="18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Die Lösung: Ein kuratiertes Kunsthandwerksportal mit einzigartigem Service-Modell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9911" y="359911"/>
            <a:ext cx="11544159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b="1" spc="57" kern="0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DAS KONZEPT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59911" y="647841"/>
            <a:ext cx="11634137" cy="3599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51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Vielerlei: Kuratiert. Qualitativ. Unterstützend.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59911" y="1079734"/>
            <a:ext cx="11553157" cy="251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75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Die neue Generation des Kunsthandwerk-Marktplatzes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59911" y="1475637"/>
            <a:ext cx="5623616" cy="2159469"/>
          </a:xfrm>
          <a:custGeom>
            <a:avLst/>
            <a:gdLst/>
            <a:ahLst/>
            <a:cxnLst/>
            <a:rect l="l" t="t" r="r" b="b"/>
            <a:pathLst>
              <a:path w="5623616" h="2159469">
                <a:moveTo>
                  <a:pt x="71975" y="0"/>
                </a:moveTo>
                <a:lnTo>
                  <a:pt x="5551641" y="0"/>
                </a:lnTo>
                <a:cubicBezTo>
                  <a:pt x="5591392" y="0"/>
                  <a:pt x="5623616" y="32224"/>
                  <a:pt x="5623616" y="71975"/>
                </a:cubicBezTo>
                <a:lnTo>
                  <a:pt x="5623616" y="2087494"/>
                </a:lnTo>
                <a:cubicBezTo>
                  <a:pt x="5623616" y="2127244"/>
                  <a:pt x="5591392" y="2159469"/>
                  <a:pt x="5551641" y="2159469"/>
                </a:cubicBezTo>
                <a:lnTo>
                  <a:pt x="71975" y="2159469"/>
                </a:lnTo>
                <a:cubicBezTo>
                  <a:pt x="32224" y="2159469"/>
                  <a:pt x="0" y="2127244"/>
                  <a:pt x="0" y="2087494"/>
                </a:cubicBezTo>
                <a:lnTo>
                  <a:pt x="0" y="71975"/>
                </a:lnTo>
                <a:cubicBezTo>
                  <a:pt x="0" y="32251"/>
                  <a:pt x="32251" y="0"/>
                  <a:pt x="71975" y="0"/>
                </a:cubicBezTo>
                <a:close/>
              </a:path>
            </a:pathLst>
          </a:custGeom>
          <a:solidFill>
            <a:srgbClr val="1E3A5F"/>
          </a:solidFill>
          <a:ln/>
          <a:effectLst>
            <a:outerShdw sx="100000" sy="100000" kx="0" ky="0" algn="bl" rotWithShape="0" blurRad="53987" dist="35991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75858" y="1691584"/>
            <a:ext cx="575858" cy="575858"/>
          </a:xfrm>
          <a:custGeom>
            <a:avLst/>
            <a:gdLst/>
            <a:ahLst/>
            <a:cxnLst/>
            <a:rect l="l" t="t" r="r" b="b"/>
            <a:pathLst>
              <a:path w="575858" h="575858">
                <a:moveTo>
                  <a:pt x="71982" y="0"/>
                </a:moveTo>
                <a:lnTo>
                  <a:pt x="503876" y="0"/>
                </a:lnTo>
                <a:cubicBezTo>
                  <a:pt x="543631" y="0"/>
                  <a:pt x="575858" y="32228"/>
                  <a:pt x="575858" y="71982"/>
                </a:cubicBezTo>
                <a:lnTo>
                  <a:pt x="575858" y="503876"/>
                </a:lnTo>
                <a:cubicBezTo>
                  <a:pt x="575858" y="543631"/>
                  <a:pt x="543631" y="575858"/>
                  <a:pt x="503876" y="575858"/>
                </a:cubicBezTo>
                <a:lnTo>
                  <a:pt x="71982" y="575858"/>
                </a:lnTo>
                <a:cubicBezTo>
                  <a:pt x="32228" y="575858"/>
                  <a:pt x="0" y="543631"/>
                  <a:pt x="0" y="503876"/>
                </a:cubicBezTo>
                <a:lnTo>
                  <a:pt x="0" y="71982"/>
                </a:lnTo>
                <a:cubicBezTo>
                  <a:pt x="0" y="32254"/>
                  <a:pt x="32254" y="0"/>
                  <a:pt x="71982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747941" y="1844546"/>
            <a:ext cx="236192" cy="269934"/>
          </a:xfrm>
          <a:custGeom>
            <a:avLst/>
            <a:gdLst/>
            <a:ahLst/>
            <a:cxnLst/>
            <a:rect l="l" t="t" r="r" b="b"/>
            <a:pathLst>
              <a:path w="236192" h="269934">
                <a:moveTo>
                  <a:pt x="129642" y="-13655"/>
                </a:moveTo>
                <a:cubicBezTo>
                  <a:pt x="122577" y="-17978"/>
                  <a:pt x="113667" y="-17978"/>
                  <a:pt x="106603" y="-13655"/>
                </a:cubicBezTo>
                <a:cubicBezTo>
                  <a:pt x="93739" y="-5799"/>
                  <a:pt x="85778" y="-3690"/>
                  <a:pt x="70699" y="-4007"/>
                </a:cubicBezTo>
                <a:cubicBezTo>
                  <a:pt x="62422" y="-4218"/>
                  <a:pt x="54725" y="264"/>
                  <a:pt x="50718" y="7539"/>
                </a:cubicBezTo>
                <a:cubicBezTo>
                  <a:pt x="43495" y="20772"/>
                  <a:pt x="37643" y="26624"/>
                  <a:pt x="24410" y="33847"/>
                </a:cubicBezTo>
                <a:cubicBezTo>
                  <a:pt x="17134" y="37801"/>
                  <a:pt x="12706" y="45551"/>
                  <a:pt x="12864" y="53829"/>
                </a:cubicBezTo>
                <a:cubicBezTo>
                  <a:pt x="13233" y="68907"/>
                  <a:pt x="11071" y="76868"/>
                  <a:pt x="3216" y="89732"/>
                </a:cubicBezTo>
                <a:cubicBezTo>
                  <a:pt x="-1107" y="96796"/>
                  <a:pt x="-1107" y="105706"/>
                  <a:pt x="3216" y="112771"/>
                </a:cubicBezTo>
                <a:cubicBezTo>
                  <a:pt x="11071" y="125635"/>
                  <a:pt x="13180" y="133596"/>
                  <a:pt x="12864" y="148674"/>
                </a:cubicBezTo>
                <a:cubicBezTo>
                  <a:pt x="12653" y="156952"/>
                  <a:pt x="17134" y="164649"/>
                  <a:pt x="24410" y="168656"/>
                </a:cubicBezTo>
                <a:cubicBezTo>
                  <a:pt x="36061" y="175035"/>
                  <a:pt x="41966" y="180307"/>
                  <a:pt x="48187" y="190535"/>
                </a:cubicBezTo>
                <a:lnTo>
                  <a:pt x="22512" y="241728"/>
                </a:lnTo>
                <a:cubicBezTo>
                  <a:pt x="19401" y="248001"/>
                  <a:pt x="21932" y="255593"/>
                  <a:pt x="28153" y="258704"/>
                </a:cubicBezTo>
                <a:lnTo>
                  <a:pt x="73494" y="281374"/>
                </a:lnTo>
                <a:cubicBezTo>
                  <a:pt x="79557" y="284379"/>
                  <a:pt x="86938" y="282112"/>
                  <a:pt x="90206" y="276207"/>
                </a:cubicBezTo>
                <a:lnTo>
                  <a:pt x="118043" y="226069"/>
                </a:lnTo>
                <a:lnTo>
                  <a:pt x="145880" y="276207"/>
                </a:lnTo>
                <a:cubicBezTo>
                  <a:pt x="149149" y="282112"/>
                  <a:pt x="156530" y="284432"/>
                  <a:pt x="162593" y="281374"/>
                </a:cubicBezTo>
                <a:lnTo>
                  <a:pt x="207933" y="258704"/>
                </a:lnTo>
                <a:cubicBezTo>
                  <a:pt x="214207" y="255593"/>
                  <a:pt x="216738" y="248001"/>
                  <a:pt x="213574" y="241728"/>
                </a:cubicBezTo>
                <a:lnTo>
                  <a:pt x="187952" y="190482"/>
                </a:lnTo>
                <a:cubicBezTo>
                  <a:pt x="194120" y="180254"/>
                  <a:pt x="200078" y="174982"/>
                  <a:pt x="211729" y="168603"/>
                </a:cubicBezTo>
                <a:cubicBezTo>
                  <a:pt x="219005" y="164649"/>
                  <a:pt x="223433" y="156899"/>
                  <a:pt x="223275" y="148622"/>
                </a:cubicBezTo>
                <a:cubicBezTo>
                  <a:pt x="222906" y="133543"/>
                  <a:pt x="225068" y="125582"/>
                  <a:pt x="232923" y="112718"/>
                </a:cubicBezTo>
                <a:cubicBezTo>
                  <a:pt x="237246" y="105654"/>
                  <a:pt x="237246" y="96744"/>
                  <a:pt x="232923" y="89679"/>
                </a:cubicBezTo>
                <a:cubicBezTo>
                  <a:pt x="225068" y="76815"/>
                  <a:pt x="222959" y="68854"/>
                  <a:pt x="223275" y="53776"/>
                </a:cubicBezTo>
                <a:cubicBezTo>
                  <a:pt x="223486" y="45499"/>
                  <a:pt x="219005" y="37801"/>
                  <a:pt x="211729" y="33794"/>
                </a:cubicBezTo>
                <a:cubicBezTo>
                  <a:pt x="198496" y="26572"/>
                  <a:pt x="192644" y="20720"/>
                  <a:pt x="185421" y="7486"/>
                </a:cubicBezTo>
                <a:cubicBezTo>
                  <a:pt x="181467" y="211"/>
                  <a:pt x="173717" y="-4218"/>
                  <a:pt x="165440" y="-4060"/>
                </a:cubicBezTo>
                <a:cubicBezTo>
                  <a:pt x="150361" y="-3690"/>
                  <a:pt x="142401" y="-5852"/>
                  <a:pt x="129536" y="-13708"/>
                </a:cubicBezTo>
                <a:close/>
                <a:moveTo>
                  <a:pt x="118096" y="50613"/>
                </a:moveTo>
                <a:cubicBezTo>
                  <a:pt x="146030" y="50613"/>
                  <a:pt x="168708" y="73291"/>
                  <a:pt x="168708" y="101225"/>
                </a:cubicBezTo>
                <a:cubicBezTo>
                  <a:pt x="168708" y="129159"/>
                  <a:pt x="146030" y="151838"/>
                  <a:pt x="118096" y="151838"/>
                </a:cubicBezTo>
                <a:cubicBezTo>
                  <a:pt x="90162" y="151838"/>
                  <a:pt x="67483" y="129159"/>
                  <a:pt x="67483" y="101225"/>
                </a:cubicBezTo>
                <a:cubicBezTo>
                  <a:pt x="67483" y="73291"/>
                  <a:pt x="90162" y="50613"/>
                  <a:pt x="118096" y="5061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1295681" y="1835548"/>
            <a:ext cx="1718577" cy="2879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Qualitätsprüfung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75858" y="2411407"/>
            <a:ext cx="5263705" cy="4678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34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Jeder Künstler durchläuft einen strengen Bewerbungsprozess. Wir prüfen Handwerkskunst, Materialqualität und Originalität.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75858" y="3167221"/>
            <a:ext cx="1142719" cy="251938"/>
          </a:xfrm>
          <a:custGeom>
            <a:avLst/>
            <a:gdLst/>
            <a:ahLst/>
            <a:cxnLst/>
            <a:rect l="l" t="t" r="r" b="b"/>
            <a:pathLst>
              <a:path w="1142719" h="251938">
                <a:moveTo>
                  <a:pt x="125969" y="0"/>
                </a:moveTo>
                <a:lnTo>
                  <a:pt x="1016750" y="0"/>
                </a:lnTo>
                <a:cubicBezTo>
                  <a:pt x="1086321" y="0"/>
                  <a:pt x="1142719" y="56398"/>
                  <a:pt x="1142719" y="125969"/>
                </a:cubicBezTo>
                <a:lnTo>
                  <a:pt x="1142719" y="125969"/>
                </a:lnTo>
                <a:cubicBezTo>
                  <a:pt x="1142719" y="195540"/>
                  <a:pt x="1086321" y="251938"/>
                  <a:pt x="1016750" y="251938"/>
                </a:cubicBezTo>
                <a:lnTo>
                  <a:pt x="125969" y="251938"/>
                </a:lnTo>
                <a:cubicBezTo>
                  <a:pt x="56445" y="251938"/>
                  <a:pt x="0" y="195493"/>
                  <a:pt x="0" y="125969"/>
                </a:cubicBezTo>
                <a:lnTo>
                  <a:pt x="0" y="125969"/>
                </a:lnTo>
                <a:cubicBezTo>
                  <a:pt x="0" y="56445"/>
                  <a:pt x="56445" y="0"/>
                  <a:pt x="125969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575858" y="3167221"/>
            <a:ext cx="1205703" cy="251938"/>
          </a:xfrm>
          <a:prstGeom prst="rect">
            <a:avLst/>
          </a:prstGeom>
          <a:noFill/>
          <a:ln/>
        </p:spPr>
        <p:txBody>
          <a:bodyPr wrap="square" lIns="107973" tIns="35991" rIns="107973" bIns="35991" rtlCol="0" anchor="ctr"/>
          <a:lstStyle/>
          <a:p>
            <a:pPr>
              <a:lnSpc>
                <a:spcPct val="120000"/>
              </a:lnSpc>
            </a:pPr>
            <a:r>
              <a:rPr lang="en-US" sz="992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Portfolio-Review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829503" y="3167221"/>
            <a:ext cx="1196706" cy="251938"/>
          </a:xfrm>
          <a:custGeom>
            <a:avLst/>
            <a:gdLst/>
            <a:ahLst/>
            <a:cxnLst/>
            <a:rect l="l" t="t" r="r" b="b"/>
            <a:pathLst>
              <a:path w="1196706" h="251938">
                <a:moveTo>
                  <a:pt x="125969" y="0"/>
                </a:moveTo>
                <a:lnTo>
                  <a:pt x="1070737" y="0"/>
                </a:lnTo>
                <a:cubicBezTo>
                  <a:pt x="1140307" y="0"/>
                  <a:pt x="1196706" y="56398"/>
                  <a:pt x="1196706" y="125969"/>
                </a:cubicBezTo>
                <a:lnTo>
                  <a:pt x="1196706" y="125969"/>
                </a:lnTo>
                <a:cubicBezTo>
                  <a:pt x="1196706" y="195540"/>
                  <a:pt x="1140307" y="251938"/>
                  <a:pt x="1070737" y="251938"/>
                </a:cubicBezTo>
                <a:lnTo>
                  <a:pt x="125969" y="251938"/>
                </a:lnTo>
                <a:cubicBezTo>
                  <a:pt x="56445" y="251938"/>
                  <a:pt x="0" y="195493"/>
                  <a:pt x="0" y="125969"/>
                </a:cubicBezTo>
                <a:lnTo>
                  <a:pt x="0" y="125969"/>
                </a:lnTo>
                <a:cubicBezTo>
                  <a:pt x="0" y="56445"/>
                  <a:pt x="56445" y="0"/>
                  <a:pt x="125969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829503" y="3167221"/>
            <a:ext cx="1259690" cy="251938"/>
          </a:xfrm>
          <a:prstGeom prst="rect">
            <a:avLst/>
          </a:prstGeom>
          <a:noFill/>
          <a:ln/>
        </p:spPr>
        <p:txBody>
          <a:bodyPr wrap="square" lIns="107973" tIns="35991" rIns="107973" bIns="35991" rtlCol="0" anchor="ctr"/>
          <a:lstStyle/>
          <a:p>
            <a:pPr>
              <a:lnSpc>
                <a:spcPct val="120000"/>
              </a:lnSpc>
            </a:pPr>
            <a:r>
              <a:rPr lang="en-US" sz="992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Qualitätskontrolle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136150" y="3167221"/>
            <a:ext cx="926772" cy="251938"/>
          </a:xfrm>
          <a:custGeom>
            <a:avLst/>
            <a:gdLst/>
            <a:ahLst/>
            <a:cxnLst/>
            <a:rect l="l" t="t" r="r" b="b"/>
            <a:pathLst>
              <a:path w="926772" h="251938">
                <a:moveTo>
                  <a:pt x="125969" y="0"/>
                </a:moveTo>
                <a:lnTo>
                  <a:pt x="800803" y="0"/>
                </a:lnTo>
                <a:cubicBezTo>
                  <a:pt x="870327" y="0"/>
                  <a:pt x="926772" y="56445"/>
                  <a:pt x="926772" y="125969"/>
                </a:cubicBezTo>
                <a:lnTo>
                  <a:pt x="926772" y="125969"/>
                </a:lnTo>
                <a:cubicBezTo>
                  <a:pt x="926772" y="195493"/>
                  <a:pt x="870327" y="251938"/>
                  <a:pt x="800803" y="251938"/>
                </a:cubicBezTo>
                <a:lnTo>
                  <a:pt x="125969" y="251938"/>
                </a:lnTo>
                <a:cubicBezTo>
                  <a:pt x="56445" y="251938"/>
                  <a:pt x="0" y="195493"/>
                  <a:pt x="0" y="125969"/>
                </a:cubicBezTo>
                <a:lnTo>
                  <a:pt x="0" y="125969"/>
                </a:lnTo>
                <a:cubicBezTo>
                  <a:pt x="0" y="56445"/>
                  <a:pt x="56445" y="0"/>
                  <a:pt x="125969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3136150" y="3167221"/>
            <a:ext cx="989756" cy="251938"/>
          </a:xfrm>
          <a:prstGeom prst="rect">
            <a:avLst/>
          </a:prstGeom>
          <a:noFill/>
          <a:ln/>
        </p:spPr>
        <p:txBody>
          <a:bodyPr wrap="square" lIns="107973" tIns="35991" rIns="107973" bIns="35991" rtlCol="0" anchor="ctr"/>
          <a:lstStyle/>
          <a:p>
            <a:pPr>
              <a:lnSpc>
                <a:spcPct val="120000"/>
              </a:lnSpc>
            </a:pPr>
            <a:r>
              <a:rPr lang="en-US" sz="992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Authentizität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59911" y="3779070"/>
            <a:ext cx="5623616" cy="2411407"/>
          </a:xfrm>
          <a:custGeom>
            <a:avLst/>
            <a:gdLst/>
            <a:ahLst/>
            <a:cxnLst/>
            <a:rect l="l" t="t" r="r" b="b"/>
            <a:pathLst>
              <a:path w="5623616" h="2411407">
                <a:moveTo>
                  <a:pt x="71980" y="0"/>
                </a:moveTo>
                <a:lnTo>
                  <a:pt x="5551636" y="0"/>
                </a:lnTo>
                <a:cubicBezTo>
                  <a:pt x="5591389" y="0"/>
                  <a:pt x="5623616" y="32227"/>
                  <a:pt x="5623616" y="71980"/>
                </a:cubicBezTo>
                <a:lnTo>
                  <a:pt x="5623616" y="2339426"/>
                </a:lnTo>
                <a:cubicBezTo>
                  <a:pt x="5623616" y="2379180"/>
                  <a:pt x="5591389" y="2411407"/>
                  <a:pt x="5551636" y="2411407"/>
                </a:cubicBezTo>
                <a:lnTo>
                  <a:pt x="71980" y="2411407"/>
                </a:lnTo>
                <a:cubicBezTo>
                  <a:pt x="32227" y="2411407"/>
                  <a:pt x="0" y="2379180"/>
                  <a:pt x="0" y="2339426"/>
                </a:cubicBezTo>
                <a:lnTo>
                  <a:pt x="0" y="71980"/>
                </a:lnTo>
                <a:cubicBezTo>
                  <a:pt x="0" y="32253"/>
                  <a:pt x="32253" y="0"/>
                  <a:pt x="71980" y="0"/>
                </a:cubicBezTo>
                <a:close/>
              </a:path>
            </a:pathLst>
          </a:custGeom>
          <a:solidFill>
            <a:srgbClr val="C75B4A"/>
          </a:solidFill>
          <a:ln/>
          <a:effectLst>
            <a:outerShdw sx="100000" sy="100000" kx="0" ky="0" algn="bl" rotWithShape="0" blurRad="53987" dist="35991" dir="5400000">
              <a:srgbClr val="000000">
                <a:alpha val="10196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575858" y="3995017"/>
            <a:ext cx="575858" cy="575858"/>
          </a:xfrm>
          <a:custGeom>
            <a:avLst/>
            <a:gdLst/>
            <a:ahLst/>
            <a:cxnLst/>
            <a:rect l="l" t="t" r="r" b="b"/>
            <a:pathLst>
              <a:path w="575858" h="575858">
                <a:moveTo>
                  <a:pt x="71982" y="0"/>
                </a:moveTo>
                <a:lnTo>
                  <a:pt x="503876" y="0"/>
                </a:lnTo>
                <a:cubicBezTo>
                  <a:pt x="543631" y="0"/>
                  <a:pt x="575858" y="32228"/>
                  <a:pt x="575858" y="71982"/>
                </a:cubicBezTo>
                <a:lnTo>
                  <a:pt x="575858" y="503876"/>
                </a:lnTo>
                <a:cubicBezTo>
                  <a:pt x="575858" y="543631"/>
                  <a:pt x="543631" y="575858"/>
                  <a:pt x="503876" y="575858"/>
                </a:cubicBezTo>
                <a:lnTo>
                  <a:pt x="71982" y="575858"/>
                </a:lnTo>
                <a:cubicBezTo>
                  <a:pt x="32228" y="575858"/>
                  <a:pt x="0" y="543631"/>
                  <a:pt x="0" y="503876"/>
                </a:cubicBezTo>
                <a:lnTo>
                  <a:pt x="0" y="71982"/>
                </a:lnTo>
                <a:cubicBezTo>
                  <a:pt x="0" y="32254"/>
                  <a:pt x="32254" y="0"/>
                  <a:pt x="71982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714199" y="4147979"/>
            <a:ext cx="303675" cy="269934"/>
          </a:xfrm>
          <a:custGeom>
            <a:avLst/>
            <a:gdLst/>
            <a:ahLst/>
            <a:cxnLst/>
            <a:rect l="l" t="t" r="r" b="b"/>
            <a:pathLst>
              <a:path w="303675" h="269934">
                <a:moveTo>
                  <a:pt x="141768" y="28048"/>
                </a:moveTo>
                <a:lnTo>
                  <a:pt x="80295" y="96375"/>
                </a:lnTo>
                <a:cubicBezTo>
                  <a:pt x="77870" y="99064"/>
                  <a:pt x="77975" y="103229"/>
                  <a:pt x="80558" y="105812"/>
                </a:cubicBezTo>
                <a:cubicBezTo>
                  <a:pt x="96638" y="121892"/>
                  <a:pt x="122735" y="121892"/>
                  <a:pt x="138815" y="105812"/>
                </a:cubicBezTo>
                <a:lnTo>
                  <a:pt x="155581" y="89046"/>
                </a:lnTo>
                <a:cubicBezTo>
                  <a:pt x="157795" y="86832"/>
                  <a:pt x="160589" y="85620"/>
                  <a:pt x="163436" y="85409"/>
                </a:cubicBezTo>
                <a:cubicBezTo>
                  <a:pt x="167021" y="85092"/>
                  <a:pt x="170712" y="86305"/>
                  <a:pt x="173453" y="89046"/>
                </a:cubicBezTo>
                <a:lnTo>
                  <a:pt x="266559" y="181362"/>
                </a:lnTo>
                <a:lnTo>
                  <a:pt x="303675" y="151838"/>
                </a:lnTo>
                <a:lnTo>
                  <a:pt x="303675" y="0"/>
                </a:lnTo>
                <a:lnTo>
                  <a:pt x="244627" y="33742"/>
                </a:lnTo>
                <a:lnTo>
                  <a:pt x="232080" y="25359"/>
                </a:lnTo>
                <a:cubicBezTo>
                  <a:pt x="223750" y="19823"/>
                  <a:pt x="213996" y="16871"/>
                  <a:pt x="203979" y="16871"/>
                </a:cubicBezTo>
                <a:lnTo>
                  <a:pt x="166863" y="16871"/>
                </a:lnTo>
                <a:cubicBezTo>
                  <a:pt x="166283" y="16871"/>
                  <a:pt x="165651" y="16871"/>
                  <a:pt x="165071" y="16924"/>
                </a:cubicBezTo>
                <a:cubicBezTo>
                  <a:pt x="156161" y="17398"/>
                  <a:pt x="147778" y="21405"/>
                  <a:pt x="141768" y="28048"/>
                </a:cubicBezTo>
                <a:close/>
                <a:moveTo>
                  <a:pt x="61473" y="79451"/>
                </a:moveTo>
                <a:lnTo>
                  <a:pt x="117780" y="16871"/>
                </a:lnTo>
                <a:lnTo>
                  <a:pt x="96902" y="16871"/>
                </a:lnTo>
                <a:cubicBezTo>
                  <a:pt x="83458" y="16871"/>
                  <a:pt x="70594" y="22196"/>
                  <a:pt x="61104" y="31686"/>
                </a:cubicBezTo>
                <a:lnTo>
                  <a:pt x="0" y="101225"/>
                </a:lnTo>
                <a:lnTo>
                  <a:pt x="0" y="286804"/>
                </a:lnTo>
                <a:lnTo>
                  <a:pt x="75919" y="215103"/>
                </a:lnTo>
                <a:lnTo>
                  <a:pt x="82456" y="220534"/>
                </a:lnTo>
                <a:cubicBezTo>
                  <a:pt x="94582" y="230656"/>
                  <a:pt x="109871" y="236192"/>
                  <a:pt x="125635" y="236192"/>
                </a:cubicBezTo>
                <a:lnTo>
                  <a:pt x="133912" y="236192"/>
                </a:lnTo>
                <a:lnTo>
                  <a:pt x="130222" y="232501"/>
                </a:lnTo>
                <a:cubicBezTo>
                  <a:pt x="125266" y="227546"/>
                  <a:pt x="125266" y="219532"/>
                  <a:pt x="130222" y="214629"/>
                </a:cubicBezTo>
                <a:cubicBezTo>
                  <a:pt x="135178" y="209726"/>
                  <a:pt x="143191" y="209673"/>
                  <a:pt x="148094" y="214629"/>
                </a:cubicBezTo>
                <a:lnTo>
                  <a:pt x="169710" y="236245"/>
                </a:lnTo>
                <a:lnTo>
                  <a:pt x="174455" y="236245"/>
                </a:lnTo>
                <a:cubicBezTo>
                  <a:pt x="184525" y="236245"/>
                  <a:pt x="194384" y="233978"/>
                  <a:pt x="203346" y="229760"/>
                </a:cubicBezTo>
                <a:lnTo>
                  <a:pt x="189270" y="215631"/>
                </a:lnTo>
                <a:cubicBezTo>
                  <a:pt x="184314" y="210675"/>
                  <a:pt x="184314" y="202661"/>
                  <a:pt x="189270" y="197758"/>
                </a:cubicBezTo>
                <a:cubicBezTo>
                  <a:pt x="194226" y="192855"/>
                  <a:pt x="202239" y="192802"/>
                  <a:pt x="207142" y="197758"/>
                </a:cubicBezTo>
                <a:lnTo>
                  <a:pt x="224013" y="214629"/>
                </a:lnTo>
                <a:lnTo>
                  <a:pt x="233239" y="205403"/>
                </a:lnTo>
                <a:cubicBezTo>
                  <a:pt x="237932" y="200710"/>
                  <a:pt x="239302" y="193909"/>
                  <a:pt x="237246" y="187952"/>
                </a:cubicBezTo>
                <a:lnTo>
                  <a:pt x="164543" y="115829"/>
                </a:lnTo>
                <a:lnTo>
                  <a:pt x="156688" y="123684"/>
                </a:lnTo>
                <a:cubicBezTo>
                  <a:pt x="130696" y="149676"/>
                  <a:pt x="88625" y="149676"/>
                  <a:pt x="62633" y="123684"/>
                </a:cubicBezTo>
                <a:cubicBezTo>
                  <a:pt x="50507" y="111558"/>
                  <a:pt x="50033" y="92104"/>
                  <a:pt x="61473" y="79398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9" name="Text 17"/>
          <p:cNvSpPr/>
          <p:nvPr/>
        </p:nvSpPr>
        <p:spPr>
          <a:xfrm>
            <a:off x="1295681" y="4138982"/>
            <a:ext cx="1502630" cy="2879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Flexible Pflege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575858" y="4714840"/>
            <a:ext cx="5263705" cy="4678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34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Zwei Modelle für maximale Flexibilität: Selbstpflege für erfahrene Verkäufer oder Full-Service für entspanntes Verkaufen.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75858" y="5326689"/>
            <a:ext cx="2546373" cy="647841"/>
          </a:xfrm>
          <a:custGeom>
            <a:avLst/>
            <a:gdLst/>
            <a:ahLst/>
            <a:cxnLst/>
            <a:rect l="l" t="t" r="r" b="b"/>
            <a:pathLst>
              <a:path w="2546373" h="647841">
                <a:moveTo>
                  <a:pt x="35994" y="0"/>
                </a:moveTo>
                <a:lnTo>
                  <a:pt x="2510379" y="0"/>
                </a:lnTo>
                <a:cubicBezTo>
                  <a:pt x="2530258" y="0"/>
                  <a:pt x="2546373" y="16115"/>
                  <a:pt x="2546373" y="35994"/>
                </a:cubicBezTo>
                <a:lnTo>
                  <a:pt x="2546373" y="611847"/>
                </a:lnTo>
                <a:cubicBezTo>
                  <a:pt x="2546373" y="631726"/>
                  <a:pt x="2530258" y="647841"/>
                  <a:pt x="2510379" y="647841"/>
                </a:cubicBezTo>
                <a:lnTo>
                  <a:pt x="35994" y="647841"/>
                </a:lnTo>
                <a:cubicBezTo>
                  <a:pt x="16115" y="647841"/>
                  <a:pt x="0" y="631726"/>
                  <a:pt x="0" y="611847"/>
                </a:cubicBezTo>
                <a:lnTo>
                  <a:pt x="0" y="35994"/>
                </a:lnTo>
                <a:cubicBezTo>
                  <a:pt x="0" y="16115"/>
                  <a:pt x="16115" y="0"/>
                  <a:pt x="35994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652339" y="5434663"/>
            <a:ext cx="2393411" cy="179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92" dirty="0">
                <a:solidFill>
                  <a:srgbClr val="FFFFF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Selbstpflege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38843" y="5614618"/>
            <a:ext cx="2420404" cy="251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17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Weniger Gebühren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3227112" y="5326689"/>
            <a:ext cx="2546373" cy="647841"/>
          </a:xfrm>
          <a:custGeom>
            <a:avLst/>
            <a:gdLst/>
            <a:ahLst/>
            <a:cxnLst/>
            <a:rect l="l" t="t" r="r" b="b"/>
            <a:pathLst>
              <a:path w="2546373" h="647841">
                <a:moveTo>
                  <a:pt x="35994" y="0"/>
                </a:moveTo>
                <a:lnTo>
                  <a:pt x="2510379" y="0"/>
                </a:lnTo>
                <a:cubicBezTo>
                  <a:pt x="2530258" y="0"/>
                  <a:pt x="2546373" y="16115"/>
                  <a:pt x="2546373" y="35994"/>
                </a:cubicBezTo>
                <a:lnTo>
                  <a:pt x="2546373" y="611847"/>
                </a:lnTo>
                <a:cubicBezTo>
                  <a:pt x="2546373" y="631726"/>
                  <a:pt x="2530258" y="647841"/>
                  <a:pt x="2510379" y="647841"/>
                </a:cubicBezTo>
                <a:lnTo>
                  <a:pt x="35994" y="647841"/>
                </a:lnTo>
                <a:cubicBezTo>
                  <a:pt x="16115" y="647841"/>
                  <a:pt x="0" y="631726"/>
                  <a:pt x="0" y="611847"/>
                </a:cubicBezTo>
                <a:lnTo>
                  <a:pt x="0" y="35994"/>
                </a:lnTo>
                <a:cubicBezTo>
                  <a:pt x="0" y="16115"/>
                  <a:pt x="16115" y="0"/>
                  <a:pt x="35994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3303593" y="5434663"/>
            <a:ext cx="2393411" cy="179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92" dirty="0">
                <a:solidFill>
                  <a:srgbClr val="FFFFF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Full-Service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3290097" y="5614618"/>
            <a:ext cx="2420404" cy="251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17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Weniger Aufwand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220423" y="1475637"/>
            <a:ext cx="5605621" cy="2555371"/>
          </a:xfrm>
          <a:custGeom>
            <a:avLst/>
            <a:gdLst/>
            <a:ahLst/>
            <a:cxnLst/>
            <a:rect l="l" t="t" r="r" b="b"/>
            <a:pathLst>
              <a:path w="5605621" h="2555371">
                <a:moveTo>
                  <a:pt x="35991" y="0"/>
                </a:moveTo>
                <a:lnTo>
                  <a:pt x="5533636" y="0"/>
                </a:lnTo>
                <a:cubicBezTo>
                  <a:pt x="5573392" y="0"/>
                  <a:pt x="5605621" y="32229"/>
                  <a:pt x="5605621" y="71985"/>
                </a:cubicBezTo>
                <a:lnTo>
                  <a:pt x="5605621" y="2483386"/>
                </a:lnTo>
                <a:cubicBezTo>
                  <a:pt x="5605621" y="2523143"/>
                  <a:pt x="5573392" y="2555371"/>
                  <a:pt x="5533636" y="2555371"/>
                </a:cubicBezTo>
                <a:lnTo>
                  <a:pt x="35991" y="2555371"/>
                </a:lnTo>
                <a:cubicBezTo>
                  <a:pt x="16114" y="2555371"/>
                  <a:pt x="0" y="2539257"/>
                  <a:pt x="0" y="2519380"/>
                </a:cubicBezTo>
                <a:lnTo>
                  <a:pt x="0" y="35991"/>
                </a:lnTo>
                <a:cubicBezTo>
                  <a:pt x="0" y="16114"/>
                  <a:pt x="16114" y="0"/>
                  <a:pt x="35991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6993" dist="8998" dir="5400000">
              <a:srgbClr val="000000">
                <a:alpha val="10196"/>
              </a:srgbClr>
            </a:outerShdw>
          </a:effectLst>
        </p:spPr>
      </p:sp>
      <p:sp>
        <p:nvSpPr>
          <p:cNvPr id="28" name="Shape 26"/>
          <p:cNvSpPr/>
          <p:nvPr/>
        </p:nvSpPr>
        <p:spPr>
          <a:xfrm>
            <a:off x="6220423" y="1475637"/>
            <a:ext cx="35991" cy="2555371"/>
          </a:xfrm>
          <a:custGeom>
            <a:avLst/>
            <a:gdLst/>
            <a:ahLst/>
            <a:cxnLst/>
            <a:rect l="l" t="t" r="r" b="b"/>
            <a:pathLst>
              <a:path w="35991" h="2555371">
                <a:moveTo>
                  <a:pt x="35991" y="0"/>
                </a:moveTo>
                <a:lnTo>
                  <a:pt x="35991" y="0"/>
                </a:lnTo>
                <a:lnTo>
                  <a:pt x="35991" y="2555371"/>
                </a:lnTo>
                <a:lnTo>
                  <a:pt x="35991" y="2555371"/>
                </a:lnTo>
                <a:cubicBezTo>
                  <a:pt x="16114" y="2555371"/>
                  <a:pt x="0" y="2539257"/>
                  <a:pt x="0" y="2519380"/>
                </a:cubicBezTo>
                <a:lnTo>
                  <a:pt x="0" y="35991"/>
                </a:lnTo>
                <a:cubicBezTo>
                  <a:pt x="0" y="16127"/>
                  <a:pt x="16127" y="0"/>
                  <a:pt x="35991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9" name="Shape 27"/>
          <p:cNvSpPr/>
          <p:nvPr/>
        </p:nvSpPr>
        <p:spPr>
          <a:xfrm>
            <a:off x="6454365" y="1691584"/>
            <a:ext cx="575858" cy="575858"/>
          </a:xfrm>
          <a:custGeom>
            <a:avLst/>
            <a:gdLst/>
            <a:ahLst/>
            <a:cxnLst/>
            <a:rect l="l" t="t" r="r" b="b"/>
            <a:pathLst>
              <a:path w="575858" h="575858">
                <a:moveTo>
                  <a:pt x="71982" y="0"/>
                </a:moveTo>
                <a:lnTo>
                  <a:pt x="503876" y="0"/>
                </a:lnTo>
                <a:cubicBezTo>
                  <a:pt x="543631" y="0"/>
                  <a:pt x="575858" y="32228"/>
                  <a:pt x="575858" y="71982"/>
                </a:cubicBezTo>
                <a:lnTo>
                  <a:pt x="575858" y="503876"/>
                </a:lnTo>
                <a:cubicBezTo>
                  <a:pt x="575858" y="543631"/>
                  <a:pt x="543631" y="575858"/>
                  <a:pt x="503876" y="575858"/>
                </a:cubicBezTo>
                <a:lnTo>
                  <a:pt x="71982" y="575858"/>
                </a:lnTo>
                <a:cubicBezTo>
                  <a:pt x="32228" y="575858"/>
                  <a:pt x="0" y="543631"/>
                  <a:pt x="0" y="503876"/>
                </a:cubicBezTo>
                <a:lnTo>
                  <a:pt x="0" y="71982"/>
                </a:lnTo>
                <a:cubicBezTo>
                  <a:pt x="0" y="32254"/>
                  <a:pt x="32254" y="0"/>
                  <a:pt x="71982" y="0"/>
                </a:cubicBezTo>
                <a:close/>
              </a:path>
            </a:pathLst>
          </a:custGeom>
          <a:solidFill>
            <a:srgbClr val="1E3A5F">
              <a:alpha val="10196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6609577" y="1844546"/>
            <a:ext cx="269934" cy="269934"/>
          </a:xfrm>
          <a:custGeom>
            <a:avLst/>
            <a:gdLst/>
            <a:ahLst/>
            <a:cxnLst/>
            <a:rect l="l" t="t" r="r" b="b"/>
            <a:pathLst>
              <a:path w="269934" h="269934">
                <a:moveTo>
                  <a:pt x="61526" y="17820"/>
                </a:moveTo>
                <a:cubicBezTo>
                  <a:pt x="63898" y="14604"/>
                  <a:pt x="67694" y="12653"/>
                  <a:pt x="71701" y="12653"/>
                </a:cubicBezTo>
                <a:lnTo>
                  <a:pt x="198232" y="12653"/>
                </a:lnTo>
                <a:cubicBezTo>
                  <a:pt x="202239" y="12653"/>
                  <a:pt x="206035" y="14551"/>
                  <a:pt x="208408" y="17820"/>
                </a:cubicBezTo>
                <a:lnTo>
                  <a:pt x="267456" y="97956"/>
                </a:lnTo>
                <a:cubicBezTo>
                  <a:pt x="271041" y="102807"/>
                  <a:pt x="270672" y="109502"/>
                  <a:pt x="266665" y="113984"/>
                </a:cubicBezTo>
                <a:lnTo>
                  <a:pt x="144351" y="248950"/>
                </a:lnTo>
                <a:cubicBezTo>
                  <a:pt x="141979" y="251587"/>
                  <a:pt x="138552" y="253115"/>
                  <a:pt x="134967" y="253115"/>
                </a:cubicBezTo>
                <a:cubicBezTo>
                  <a:pt x="131382" y="253115"/>
                  <a:pt x="128008" y="251587"/>
                  <a:pt x="125582" y="248950"/>
                </a:cubicBezTo>
                <a:lnTo>
                  <a:pt x="3269" y="113984"/>
                </a:lnTo>
                <a:cubicBezTo>
                  <a:pt x="-791" y="109502"/>
                  <a:pt x="-1107" y="102807"/>
                  <a:pt x="2478" y="97956"/>
                </a:cubicBezTo>
                <a:lnTo>
                  <a:pt x="61526" y="17820"/>
                </a:lnTo>
                <a:close/>
                <a:moveTo>
                  <a:pt x="81824" y="38803"/>
                </a:moveTo>
                <a:cubicBezTo>
                  <a:pt x="80084" y="40121"/>
                  <a:pt x="79609" y="42493"/>
                  <a:pt x="80716" y="44339"/>
                </a:cubicBezTo>
                <a:lnTo>
                  <a:pt x="110979" y="94793"/>
                </a:lnTo>
                <a:lnTo>
                  <a:pt x="33373" y="101225"/>
                </a:lnTo>
                <a:cubicBezTo>
                  <a:pt x="31211" y="101383"/>
                  <a:pt x="29524" y="103229"/>
                  <a:pt x="29524" y="105443"/>
                </a:cubicBezTo>
                <a:cubicBezTo>
                  <a:pt x="29524" y="107657"/>
                  <a:pt x="31211" y="109450"/>
                  <a:pt x="33373" y="109661"/>
                </a:cubicBezTo>
                <a:lnTo>
                  <a:pt x="134598" y="118096"/>
                </a:lnTo>
                <a:cubicBezTo>
                  <a:pt x="134809" y="118096"/>
                  <a:pt x="135072" y="118096"/>
                  <a:pt x="135283" y="118096"/>
                </a:cubicBezTo>
                <a:lnTo>
                  <a:pt x="236508" y="109661"/>
                </a:lnTo>
                <a:cubicBezTo>
                  <a:pt x="238670" y="109502"/>
                  <a:pt x="240357" y="107657"/>
                  <a:pt x="240357" y="105443"/>
                </a:cubicBezTo>
                <a:cubicBezTo>
                  <a:pt x="240357" y="103229"/>
                  <a:pt x="238670" y="101436"/>
                  <a:pt x="236508" y="101225"/>
                </a:cubicBezTo>
                <a:lnTo>
                  <a:pt x="158902" y="94740"/>
                </a:lnTo>
                <a:lnTo>
                  <a:pt x="189164" y="44339"/>
                </a:lnTo>
                <a:cubicBezTo>
                  <a:pt x="190272" y="42493"/>
                  <a:pt x="189797" y="40068"/>
                  <a:pt x="188057" y="38803"/>
                </a:cubicBezTo>
                <a:cubicBezTo>
                  <a:pt x="186317" y="37538"/>
                  <a:pt x="183892" y="37749"/>
                  <a:pt x="182416" y="39330"/>
                </a:cubicBezTo>
                <a:lnTo>
                  <a:pt x="134967" y="90786"/>
                </a:lnTo>
                <a:lnTo>
                  <a:pt x="87465" y="39330"/>
                </a:lnTo>
                <a:cubicBezTo>
                  <a:pt x="85989" y="37749"/>
                  <a:pt x="83563" y="37538"/>
                  <a:pt x="81824" y="38803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1" name="Text 29"/>
          <p:cNvSpPr/>
          <p:nvPr/>
        </p:nvSpPr>
        <p:spPr>
          <a:xfrm>
            <a:off x="7174188" y="1835548"/>
            <a:ext cx="2555371" cy="2879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Fokus auf Kunsthandwerk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454365" y="2411407"/>
            <a:ext cx="5227714" cy="4678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34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Keine Massenware, keine Importe. Bei Vielerlei finden Käufer ausschließlich handgefertigte Produkte von verifizierten Künstlern.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472361" y="3059247"/>
            <a:ext cx="143965" cy="143965"/>
          </a:xfrm>
          <a:custGeom>
            <a:avLst/>
            <a:gdLst/>
            <a:ahLst/>
            <a:cxnLst/>
            <a:rect l="l" t="t" r="r" b="b"/>
            <a:pathLst>
              <a:path w="143965" h="143965">
                <a:moveTo>
                  <a:pt x="71982" y="143965"/>
                </a:moveTo>
                <a:cubicBezTo>
                  <a:pt x="111710" y="143965"/>
                  <a:pt x="143965" y="111710"/>
                  <a:pt x="143965" y="71982"/>
                </a:cubicBezTo>
                <a:cubicBezTo>
                  <a:pt x="143965" y="32254"/>
                  <a:pt x="111710" y="0"/>
                  <a:pt x="71982" y="0"/>
                </a:cubicBezTo>
                <a:cubicBezTo>
                  <a:pt x="32254" y="0"/>
                  <a:pt x="0" y="32254"/>
                  <a:pt x="0" y="71982"/>
                </a:cubicBezTo>
                <a:cubicBezTo>
                  <a:pt x="0" y="111710"/>
                  <a:pt x="32254" y="143965"/>
                  <a:pt x="71982" y="143965"/>
                </a:cubicBezTo>
                <a:close/>
                <a:moveTo>
                  <a:pt x="95714" y="59807"/>
                </a:moveTo>
                <a:lnTo>
                  <a:pt x="73219" y="95798"/>
                </a:lnTo>
                <a:cubicBezTo>
                  <a:pt x="72039" y="97682"/>
                  <a:pt x="70014" y="98863"/>
                  <a:pt x="67793" y="98976"/>
                </a:cubicBezTo>
                <a:cubicBezTo>
                  <a:pt x="65571" y="99088"/>
                  <a:pt x="63434" y="98076"/>
                  <a:pt x="62113" y="96276"/>
                </a:cubicBezTo>
                <a:lnTo>
                  <a:pt x="48616" y="78281"/>
                </a:lnTo>
                <a:cubicBezTo>
                  <a:pt x="46367" y="75300"/>
                  <a:pt x="46985" y="71083"/>
                  <a:pt x="49966" y="68833"/>
                </a:cubicBezTo>
                <a:cubicBezTo>
                  <a:pt x="52946" y="66584"/>
                  <a:pt x="57164" y="67202"/>
                  <a:pt x="59414" y="70183"/>
                </a:cubicBezTo>
                <a:lnTo>
                  <a:pt x="67005" y="80305"/>
                </a:lnTo>
                <a:lnTo>
                  <a:pt x="84270" y="52665"/>
                </a:lnTo>
                <a:cubicBezTo>
                  <a:pt x="86238" y="49516"/>
                  <a:pt x="90400" y="48532"/>
                  <a:pt x="93577" y="50528"/>
                </a:cubicBezTo>
                <a:cubicBezTo>
                  <a:pt x="96754" y="52525"/>
                  <a:pt x="97710" y="56658"/>
                  <a:pt x="95714" y="59835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4" name="Text 32"/>
          <p:cNvSpPr/>
          <p:nvPr/>
        </p:nvSpPr>
        <p:spPr>
          <a:xfrm>
            <a:off x="6706303" y="3023256"/>
            <a:ext cx="1583610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Handgefertigt in Europa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472361" y="3347176"/>
            <a:ext cx="143965" cy="143965"/>
          </a:xfrm>
          <a:custGeom>
            <a:avLst/>
            <a:gdLst/>
            <a:ahLst/>
            <a:cxnLst/>
            <a:rect l="l" t="t" r="r" b="b"/>
            <a:pathLst>
              <a:path w="143965" h="143965">
                <a:moveTo>
                  <a:pt x="71982" y="143965"/>
                </a:moveTo>
                <a:cubicBezTo>
                  <a:pt x="111710" y="143965"/>
                  <a:pt x="143965" y="111710"/>
                  <a:pt x="143965" y="71982"/>
                </a:cubicBezTo>
                <a:cubicBezTo>
                  <a:pt x="143965" y="32254"/>
                  <a:pt x="111710" y="0"/>
                  <a:pt x="71982" y="0"/>
                </a:cubicBezTo>
                <a:cubicBezTo>
                  <a:pt x="32254" y="0"/>
                  <a:pt x="0" y="32254"/>
                  <a:pt x="0" y="71982"/>
                </a:cubicBezTo>
                <a:cubicBezTo>
                  <a:pt x="0" y="111710"/>
                  <a:pt x="32254" y="143965"/>
                  <a:pt x="71982" y="143965"/>
                </a:cubicBezTo>
                <a:close/>
                <a:moveTo>
                  <a:pt x="95714" y="59807"/>
                </a:moveTo>
                <a:lnTo>
                  <a:pt x="73219" y="95798"/>
                </a:lnTo>
                <a:cubicBezTo>
                  <a:pt x="72039" y="97682"/>
                  <a:pt x="70014" y="98863"/>
                  <a:pt x="67793" y="98976"/>
                </a:cubicBezTo>
                <a:cubicBezTo>
                  <a:pt x="65571" y="99088"/>
                  <a:pt x="63434" y="98076"/>
                  <a:pt x="62113" y="96276"/>
                </a:cubicBezTo>
                <a:lnTo>
                  <a:pt x="48616" y="78281"/>
                </a:lnTo>
                <a:cubicBezTo>
                  <a:pt x="46367" y="75300"/>
                  <a:pt x="46985" y="71083"/>
                  <a:pt x="49966" y="68833"/>
                </a:cubicBezTo>
                <a:cubicBezTo>
                  <a:pt x="52946" y="66584"/>
                  <a:pt x="57164" y="67202"/>
                  <a:pt x="59414" y="70183"/>
                </a:cubicBezTo>
                <a:lnTo>
                  <a:pt x="67005" y="80305"/>
                </a:lnTo>
                <a:lnTo>
                  <a:pt x="84270" y="52665"/>
                </a:lnTo>
                <a:cubicBezTo>
                  <a:pt x="86238" y="49516"/>
                  <a:pt x="90400" y="48532"/>
                  <a:pt x="93577" y="50528"/>
                </a:cubicBezTo>
                <a:cubicBezTo>
                  <a:pt x="96754" y="52525"/>
                  <a:pt x="97710" y="56658"/>
                  <a:pt x="95714" y="59835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6" name="Text 34"/>
          <p:cNvSpPr/>
          <p:nvPr/>
        </p:nvSpPr>
        <p:spPr>
          <a:xfrm>
            <a:off x="6706303" y="3311185"/>
            <a:ext cx="1574613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Nachhaltige Materialien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472361" y="3635106"/>
            <a:ext cx="143965" cy="143965"/>
          </a:xfrm>
          <a:custGeom>
            <a:avLst/>
            <a:gdLst/>
            <a:ahLst/>
            <a:cxnLst/>
            <a:rect l="l" t="t" r="r" b="b"/>
            <a:pathLst>
              <a:path w="143965" h="143965">
                <a:moveTo>
                  <a:pt x="71982" y="143965"/>
                </a:moveTo>
                <a:cubicBezTo>
                  <a:pt x="111710" y="143965"/>
                  <a:pt x="143965" y="111710"/>
                  <a:pt x="143965" y="71982"/>
                </a:cubicBezTo>
                <a:cubicBezTo>
                  <a:pt x="143965" y="32254"/>
                  <a:pt x="111710" y="0"/>
                  <a:pt x="71982" y="0"/>
                </a:cubicBezTo>
                <a:cubicBezTo>
                  <a:pt x="32254" y="0"/>
                  <a:pt x="0" y="32254"/>
                  <a:pt x="0" y="71982"/>
                </a:cubicBezTo>
                <a:cubicBezTo>
                  <a:pt x="0" y="111710"/>
                  <a:pt x="32254" y="143965"/>
                  <a:pt x="71982" y="143965"/>
                </a:cubicBezTo>
                <a:close/>
                <a:moveTo>
                  <a:pt x="95714" y="59807"/>
                </a:moveTo>
                <a:lnTo>
                  <a:pt x="73219" y="95798"/>
                </a:lnTo>
                <a:cubicBezTo>
                  <a:pt x="72039" y="97682"/>
                  <a:pt x="70014" y="98863"/>
                  <a:pt x="67793" y="98976"/>
                </a:cubicBezTo>
                <a:cubicBezTo>
                  <a:pt x="65571" y="99088"/>
                  <a:pt x="63434" y="98076"/>
                  <a:pt x="62113" y="96276"/>
                </a:cubicBezTo>
                <a:lnTo>
                  <a:pt x="48616" y="78281"/>
                </a:lnTo>
                <a:cubicBezTo>
                  <a:pt x="46367" y="75300"/>
                  <a:pt x="46985" y="71083"/>
                  <a:pt x="49966" y="68833"/>
                </a:cubicBezTo>
                <a:cubicBezTo>
                  <a:pt x="52946" y="66584"/>
                  <a:pt x="57164" y="67202"/>
                  <a:pt x="59414" y="70183"/>
                </a:cubicBezTo>
                <a:lnTo>
                  <a:pt x="67005" y="80305"/>
                </a:lnTo>
                <a:lnTo>
                  <a:pt x="84270" y="52665"/>
                </a:lnTo>
                <a:cubicBezTo>
                  <a:pt x="86238" y="49516"/>
                  <a:pt x="90400" y="48532"/>
                  <a:pt x="93577" y="50528"/>
                </a:cubicBezTo>
                <a:cubicBezTo>
                  <a:pt x="96754" y="52525"/>
                  <a:pt x="97710" y="56658"/>
                  <a:pt x="95714" y="59835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8" name="Text 36"/>
          <p:cNvSpPr/>
          <p:nvPr/>
        </p:nvSpPr>
        <p:spPr>
          <a:xfrm>
            <a:off x="6706303" y="3599114"/>
            <a:ext cx="1367663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Einzigartige Designs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220423" y="4174973"/>
            <a:ext cx="5605621" cy="2015504"/>
          </a:xfrm>
          <a:custGeom>
            <a:avLst/>
            <a:gdLst/>
            <a:ahLst/>
            <a:cxnLst/>
            <a:rect l="l" t="t" r="r" b="b"/>
            <a:pathLst>
              <a:path w="5605621" h="2015504">
                <a:moveTo>
                  <a:pt x="35991" y="0"/>
                </a:moveTo>
                <a:lnTo>
                  <a:pt x="5533647" y="0"/>
                </a:lnTo>
                <a:cubicBezTo>
                  <a:pt x="5573397" y="0"/>
                  <a:pt x="5605621" y="32224"/>
                  <a:pt x="5605621" y="71974"/>
                </a:cubicBezTo>
                <a:lnTo>
                  <a:pt x="5605621" y="1943530"/>
                </a:lnTo>
                <a:cubicBezTo>
                  <a:pt x="5605621" y="1983280"/>
                  <a:pt x="5573397" y="2015504"/>
                  <a:pt x="5533647" y="2015504"/>
                </a:cubicBezTo>
                <a:lnTo>
                  <a:pt x="35991" y="2015504"/>
                </a:lnTo>
                <a:cubicBezTo>
                  <a:pt x="16114" y="2015504"/>
                  <a:pt x="0" y="1999390"/>
                  <a:pt x="0" y="1979513"/>
                </a:cubicBezTo>
                <a:lnTo>
                  <a:pt x="0" y="35991"/>
                </a:lnTo>
                <a:cubicBezTo>
                  <a:pt x="0" y="16127"/>
                  <a:pt x="16127" y="0"/>
                  <a:pt x="35991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6993" dist="8998" dir="5400000">
              <a:srgbClr val="000000">
                <a:alpha val="10196"/>
              </a:srgbClr>
            </a:outerShdw>
          </a:effectLst>
        </p:spPr>
      </p:sp>
      <p:sp>
        <p:nvSpPr>
          <p:cNvPr id="40" name="Shape 38"/>
          <p:cNvSpPr/>
          <p:nvPr/>
        </p:nvSpPr>
        <p:spPr>
          <a:xfrm>
            <a:off x="6220423" y="4174973"/>
            <a:ext cx="35991" cy="2015504"/>
          </a:xfrm>
          <a:custGeom>
            <a:avLst/>
            <a:gdLst/>
            <a:ahLst/>
            <a:cxnLst/>
            <a:rect l="l" t="t" r="r" b="b"/>
            <a:pathLst>
              <a:path w="35991" h="2015504">
                <a:moveTo>
                  <a:pt x="35991" y="0"/>
                </a:moveTo>
                <a:lnTo>
                  <a:pt x="35991" y="0"/>
                </a:lnTo>
                <a:lnTo>
                  <a:pt x="35991" y="2015504"/>
                </a:lnTo>
                <a:lnTo>
                  <a:pt x="35991" y="2015504"/>
                </a:lnTo>
                <a:cubicBezTo>
                  <a:pt x="16114" y="2015504"/>
                  <a:pt x="0" y="1999390"/>
                  <a:pt x="0" y="1979513"/>
                </a:cubicBezTo>
                <a:lnTo>
                  <a:pt x="0" y="35991"/>
                </a:lnTo>
                <a:cubicBezTo>
                  <a:pt x="0" y="16127"/>
                  <a:pt x="16127" y="0"/>
                  <a:pt x="35991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1" name="Shape 39"/>
          <p:cNvSpPr/>
          <p:nvPr/>
        </p:nvSpPr>
        <p:spPr>
          <a:xfrm>
            <a:off x="6454365" y="4390920"/>
            <a:ext cx="575858" cy="575858"/>
          </a:xfrm>
          <a:custGeom>
            <a:avLst/>
            <a:gdLst/>
            <a:ahLst/>
            <a:cxnLst/>
            <a:rect l="l" t="t" r="r" b="b"/>
            <a:pathLst>
              <a:path w="575858" h="575858">
                <a:moveTo>
                  <a:pt x="71982" y="0"/>
                </a:moveTo>
                <a:lnTo>
                  <a:pt x="503876" y="0"/>
                </a:lnTo>
                <a:cubicBezTo>
                  <a:pt x="543631" y="0"/>
                  <a:pt x="575858" y="32228"/>
                  <a:pt x="575858" y="71982"/>
                </a:cubicBezTo>
                <a:lnTo>
                  <a:pt x="575858" y="503876"/>
                </a:lnTo>
                <a:cubicBezTo>
                  <a:pt x="575858" y="543631"/>
                  <a:pt x="543631" y="575858"/>
                  <a:pt x="503876" y="575858"/>
                </a:cubicBezTo>
                <a:lnTo>
                  <a:pt x="71982" y="575858"/>
                </a:lnTo>
                <a:cubicBezTo>
                  <a:pt x="32228" y="575858"/>
                  <a:pt x="0" y="543631"/>
                  <a:pt x="0" y="503876"/>
                </a:cubicBezTo>
                <a:lnTo>
                  <a:pt x="0" y="71982"/>
                </a:lnTo>
                <a:cubicBezTo>
                  <a:pt x="0" y="32254"/>
                  <a:pt x="32254" y="0"/>
                  <a:pt x="71982" y="0"/>
                </a:cubicBezTo>
                <a:close/>
              </a:path>
            </a:pathLst>
          </a:custGeom>
          <a:solidFill>
            <a:srgbClr val="C75B4A">
              <a:alpha val="10196"/>
            </a:srgbClr>
          </a:solidFill>
          <a:ln/>
        </p:spPr>
      </p:sp>
      <p:sp>
        <p:nvSpPr>
          <p:cNvPr id="42" name="Shape 40"/>
          <p:cNvSpPr/>
          <p:nvPr/>
        </p:nvSpPr>
        <p:spPr>
          <a:xfrm>
            <a:off x="6575835" y="4543882"/>
            <a:ext cx="337417" cy="269934"/>
          </a:xfrm>
          <a:custGeom>
            <a:avLst/>
            <a:gdLst/>
            <a:ahLst/>
            <a:cxnLst/>
            <a:rect l="l" t="t" r="r" b="b"/>
            <a:pathLst>
              <a:path w="337417" h="269934">
                <a:moveTo>
                  <a:pt x="168708" y="8435"/>
                </a:moveTo>
                <a:cubicBezTo>
                  <a:pt x="198970" y="8435"/>
                  <a:pt x="223539" y="33004"/>
                  <a:pt x="223539" y="63266"/>
                </a:cubicBezTo>
                <a:cubicBezTo>
                  <a:pt x="223539" y="93527"/>
                  <a:pt x="198970" y="118096"/>
                  <a:pt x="168708" y="118096"/>
                </a:cubicBezTo>
                <a:cubicBezTo>
                  <a:pt x="138447" y="118096"/>
                  <a:pt x="113878" y="93527"/>
                  <a:pt x="113878" y="63266"/>
                </a:cubicBezTo>
                <a:cubicBezTo>
                  <a:pt x="113878" y="33004"/>
                  <a:pt x="138447" y="8435"/>
                  <a:pt x="168708" y="8435"/>
                </a:cubicBezTo>
                <a:close/>
                <a:moveTo>
                  <a:pt x="50613" y="46395"/>
                </a:moveTo>
                <a:cubicBezTo>
                  <a:pt x="71563" y="46395"/>
                  <a:pt x="88572" y="63404"/>
                  <a:pt x="88572" y="84354"/>
                </a:cubicBezTo>
                <a:cubicBezTo>
                  <a:pt x="88572" y="105305"/>
                  <a:pt x="71563" y="122314"/>
                  <a:pt x="50613" y="122314"/>
                </a:cubicBezTo>
                <a:cubicBezTo>
                  <a:pt x="29662" y="122314"/>
                  <a:pt x="12653" y="105305"/>
                  <a:pt x="12653" y="84354"/>
                </a:cubicBezTo>
                <a:cubicBezTo>
                  <a:pt x="12653" y="63404"/>
                  <a:pt x="29662" y="46395"/>
                  <a:pt x="50613" y="46395"/>
                </a:cubicBezTo>
                <a:close/>
                <a:moveTo>
                  <a:pt x="0" y="219321"/>
                </a:moveTo>
                <a:cubicBezTo>
                  <a:pt x="0" y="182047"/>
                  <a:pt x="30209" y="151838"/>
                  <a:pt x="67483" y="151838"/>
                </a:cubicBezTo>
                <a:cubicBezTo>
                  <a:pt x="74232" y="151838"/>
                  <a:pt x="80769" y="152839"/>
                  <a:pt x="86938" y="154685"/>
                </a:cubicBezTo>
                <a:cubicBezTo>
                  <a:pt x="69592" y="174086"/>
                  <a:pt x="59048" y="199709"/>
                  <a:pt x="59048" y="227756"/>
                </a:cubicBezTo>
                <a:lnTo>
                  <a:pt x="59048" y="236192"/>
                </a:lnTo>
                <a:cubicBezTo>
                  <a:pt x="59048" y="242202"/>
                  <a:pt x="60313" y="247896"/>
                  <a:pt x="62580" y="253063"/>
                </a:cubicBezTo>
                <a:lnTo>
                  <a:pt x="16871" y="253063"/>
                </a:lnTo>
                <a:cubicBezTo>
                  <a:pt x="7539" y="253063"/>
                  <a:pt x="0" y="245524"/>
                  <a:pt x="0" y="236192"/>
                </a:cubicBezTo>
                <a:lnTo>
                  <a:pt x="0" y="219321"/>
                </a:lnTo>
                <a:close/>
                <a:moveTo>
                  <a:pt x="274837" y="253063"/>
                </a:moveTo>
                <a:cubicBezTo>
                  <a:pt x="277104" y="247896"/>
                  <a:pt x="278369" y="242202"/>
                  <a:pt x="278369" y="236192"/>
                </a:cubicBezTo>
                <a:lnTo>
                  <a:pt x="278369" y="227756"/>
                </a:lnTo>
                <a:cubicBezTo>
                  <a:pt x="278369" y="199709"/>
                  <a:pt x="267825" y="174086"/>
                  <a:pt x="250479" y="154685"/>
                </a:cubicBezTo>
                <a:cubicBezTo>
                  <a:pt x="256648" y="152839"/>
                  <a:pt x="263185" y="151838"/>
                  <a:pt x="269934" y="151838"/>
                </a:cubicBezTo>
                <a:cubicBezTo>
                  <a:pt x="307208" y="151838"/>
                  <a:pt x="337417" y="182047"/>
                  <a:pt x="337417" y="219321"/>
                </a:cubicBezTo>
                <a:lnTo>
                  <a:pt x="337417" y="236192"/>
                </a:lnTo>
                <a:cubicBezTo>
                  <a:pt x="337417" y="245524"/>
                  <a:pt x="329878" y="253063"/>
                  <a:pt x="320546" y="253063"/>
                </a:cubicBezTo>
                <a:lnTo>
                  <a:pt x="274837" y="253063"/>
                </a:lnTo>
                <a:close/>
                <a:moveTo>
                  <a:pt x="248845" y="84354"/>
                </a:moveTo>
                <a:cubicBezTo>
                  <a:pt x="248845" y="63404"/>
                  <a:pt x="265854" y="46395"/>
                  <a:pt x="286804" y="46395"/>
                </a:cubicBezTo>
                <a:cubicBezTo>
                  <a:pt x="307755" y="46395"/>
                  <a:pt x="324764" y="63404"/>
                  <a:pt x="324764" y="84354"/>
                </a:cubicBezTo>
                <a:cubicBezTo>
                  <a:pt x="324764" y="105305"/>
                  <a:pt x="307755" y="122314"/>
                  <a:pt x="286804" y="122314"/>
                </a:cubicBezTo>
                <a:cubicBezTo>
                  <a:pt x="265854" y="122314"/>
                  <a:pt x="248845" y="105305"/>
                  <a:pt x="248845" y="84354"/>
                </a:cubicBezTo>
                <a:close/>
                <a:moveTo>
                  <a:pt x="84354" y="227756"/>
                </a:moveTo>
                <a:cubicBezTo>
                  <a:pt x="84354" y="181151"/>
                  <a:pt x="122103" y="143402"/>
                  <a:pt x="168708" y="143402"/>
                </a:cubicBezTo>
                <a:cubicBezTo>
                  <a:pt x="215314" y="143402"/>
                  <a:pt x="253063" y="181151"/>
                  <a:pt x="253063" y="227756"/>
                </a:cubicBezTo>
                <a:lnTo>
                  <a:pt x="253063" y="236192"/>
                </a:lnTo>
                <a:cubicBezTo>
                  <a:pt x="253063" y="245524"/>
                  <a:pt x="245524" y="253063"/>
                  <a:pt x="236192" y="253063"/>
                </a:cubicBezTo>
                <a:lnTo>
                  <a:pt x="101225" y="253063"/>
                </a:lnTo>
                <a:cubicBezTo>
                  <a:pt x="91893" y="253063"/>
                  <a:pt x="84354" y="245524"/>
                  <a:pt x="84354" y="236192"/>
                </a:cubicBezTo>
                <a:lnTo>
                  <a:pt x="84354" y="227756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3" name="Text 41"/>
          <p:cNvSpPr/>
          <p:nvPr/>
        </p:nvSpPr>
        <p:spPr>
          <a:xfrm>
            <a:off x="7174188" y="4534884"/>
            <a:ext cx="1880537" cy="2879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Starke Community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454365" y="5110742"/>
            <a:ext cx="5227714" cy="4678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34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Vielerlei ist mehr als ein Marktplatz – wir sind eine Gemeinschaft von Künstlern, die sich gegenseitig unterstützen und inspirieren.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454365" y="5722592"/>
            <a:ext cx="863787" cy="251938"/>
          </a:xfrm>
          <a:custGeom>
            <a:avLst/>
            <a:gdLst/>
            <a:ahLst/>
            <a:cxnLst/>
            <a:rect l="l" t="t" r="r" b="b"/>
            <a:pathLst>
              <a:path w="863787" h="251938">
                <a:moveTo>
                  <a:pt x="125969" y="0"/>
                </a:moveTo>
                <a:lnTo>
                  <a:pt x="737818" y="0"/>
                </a:lnTo>
                <a:cubicBezTo>
                  <a:pt x="807343" y="0"/>
                  <a:pt x="863787" y="56445"/>
                  <a:pt x="863787" y="125969"/>
                </a:cubicBezTo>
                <a:lnTo>
                  <a:pt x="863787" y="125969"/>
                </a:lnTo>
                <a:cubicBezTo>
                  <a:pt x="863787" y="195493"/>
                  <a:pt x="807343" y="251938"/>
                  <a:pt x="737818" y="251938"/>
                </a:cubicBezTo>
                <a:lnTo>
                  <a:pt x="125969" y="251938"/>
                </a:lnTo>
                <a:cubicBezTo>
                  <a:pt x="56445" y="251938"/>
                  <a:pt x="0" y="195493"/>
                  <a:pt x="0" y="125969"/>
                </a:cubicBezTo>
                <a:lnTo>
                  <a:pt x="0" y="125969"/>
                </a:lnTo>
                <a:cubicBezTo>
                  <a:pt x="0" y="56445"/>
                  <a:pt x="56445" y="0"/>
                  <a:pt x="125969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6" name="Text 44"/>
          <p:cNvSpPr/>
          <p:nvPr/>
        </p:nvSpPr>
        <p:spPr>
          <a:xfrm>
            <a:off x="6454365" y="5722592"/>
            <a:ext cx="926772" cy="251938"/>
          </a:xfrm>
          <a:prstGeom prst="rect">
            <a:avLst/>
          </a:prstGeom>
          <a:noFill/>
          <a:ln/>
        </p:spPr>
        <p:txBody>
          <a:bodyPr wrap="square" lIns="107973" tIns="35991" rIns="107973" bIns="35991" rtlCol="0" anchor="ctr"/>
          <a:lstStyle/>
          <a:p>
            <a:pPr>
              <a:lnSpc>
                <a:spcPct val="120000"/>
              </a:lnSpc>
            </a:pPr>
            <a:r>
              <a:rPr lang="en-US" sz="992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Networking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7425282" y="5722592"/>
            <a:ext cx="854790" cy="251938"/>
          </a:xfrm>
          <a:custGeom>
            <a:avLst/>
            <a:gdLst/>
            <a:ahLst/>
            <a:cxnLst/>
            <a:rect l="l" t="t" r="r" b="b"/>
            <a:pathLst>
              <a:path w="854790" h="251938">
                <a:moveTo>
                  <a:pt x="125969" y="0"/>
                </a:moveTo>
                <a:lnTo>
                  <a:pt x="728821" y="0"/>
                </a:lnTo>
                <a:cubicBezTo>
                  <a:pt x="798345" y="0"/>
                  <a:pt x="854790" y="56445"/>
                  <a:pt x="854790" y="125969"/>
                </a:cubicBezTo>
                <a:lnTo>
                  <a:pt x="854790" y="125969"/>
                </a:lnTo>
                <a:cubicBezTo>
                  <a:pt x="854790" y="195493"/>
                  <a:pt x="798345" y="251938"/>
                  <a:pt x="728821" y="251938"/>
                </a:cubicBezTo>
                <a:lnTo>
                  <a:pt x="125969" y="251938"/>
                </a:lnTo>
                <a:cubicBezTo>
                  <a:pt x="56445" y="251938"/>
                  <a:pt x="0" y="195493"/>
                  <a:pt x="0" y="125969"/>
                </a:cubicBezTo>
                <a:lnTo>
                  <a:pt x="0" y="125969"/>
                </a:lnTo>
                <a:cubicBezTo>
                  <a:pt x="0" y="56445"/>
                  <a:pt x="56445" y="0"/>
                  <a:pt x="125969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8" name="Text 46"/>
          <p:cNvSpPr/>
          <p:nvPr/>
        </p:nvSpPr>
        <p:spPr>
          <a:xfrm>
            <a:off x="7425282" y="5722592"/>
            <a:ext cx="917774" cy="251938"/>
          </a:xfrm>
          <a:prstGeom prst="rect">
            <a:avLst/>
          </a:prstGeom>
          <a:noFill/>
          <a:ln/>
        </p:spPr>
        <p:txBody>
          <a:bodyPr wrap="square" lIns="107973" tIns="35991" rIns="107973" bIns="35991" rtlCol="0" anchor="ctr"/>
          <a:lstStyle/>
          <a:p>
            <a:pPr>
              <a:lnSpc>
                <a:spcPct val="120000"/>
              </a:lnSpc>
            </a:pPr>
            <a:r>
              <a:rPr lang="en-US" sz="992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Workshops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8385374" y="5722592"/>
            <a:ext cx="665836" cy="251938"/>
          </a:xfrm>
          <a:custGeom>
            <a:avLst/>
            <a:gdLst/>
            <a:ahLst/>
            <a:cxnLst/>
            <a:rect l="l" t="t" r="r" b="b"/>
            <a:pathLst>
              <a:path w="665836" h="251938">
                <a:moveTo>
                  <a:pt x="125969" y="0"/>
                </a:moveTo>
                <a:lnTo>
                  <a:pt x="539867" y="0"/>
                </a:lnTo>
                <a:cubicBezTo>
                  <a:pt x="609391" y="0"/>
                  <a:pt x="665836" y="56445"/>
                  <a:pt x="665836" y="125969"/>
                </a:cubicBezTo>
                <a:lnTo>
                  <a:pt x="665836" y="125969"/>
                </a:lnTo>
                <a:cubicBezTo>
                  <a:pt x="665836" y="195493"/>
                  <a:pt x="609391" y="251938"/>
                  <a:pt x="539867" y="251938"/>
                </a:cubicBezTo>
                <a:lnTo>
                  <a:pt x="125969" y="251938"/>
                </a:lnTo>
                <a:cubicBezTo>
                  <a:pt x="56445" y="251938"/>
                  <a:pt x="0" y="195493"/>
                  <a:pt x="0" y="125969"/>
                </a:cubicBezTo>
                <a:lnTo>
                  <a:pt x="0" y="125969"/>
                </a:lnTo>
                <a:cubicBezTo>
                  <a:pt x="0" y="56445"/>
                  <a:pt x="56445" y="0"/>
                  <a:pt x="125969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50" name="Text 48"/>
          <p:cNvSpPr/>
          <p:nvPr/>
        </p:nvSpPr>
        <p:spPr>
          <a:xfrm>
            <a:off x="8385374" y="5722592"/>
            <a:ext cx="728821" cy="251938"/>
          </a:xfrm>
          <a:prstGeom prst="rect">
            <a:avLst/>
          </a:prstGeom>
          <a:noFill/>
          <a:ln/>
        </p:spPr>
        <p:txBody>
          <a:bodyPr wrap="square" lIns="107973" tIns="35991" rIns="107973" bIns="35991" rtlCol="0" anchor="ctr"/>
          <a:lstStyle/>
          <a:p>
            <a:pPr>
              <a:lnSpc>
                <a:spcPct val="120000"/>
              </a:lnSpc>
            </a:pPr>
            <a:r>
              <a:rPr lang="en-US" sz="992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Support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377907" y="6334441"/>
            <a:ext cx="11454182" cy="521872"/>
          </a:xfrm>
          <a:custGeom>
            <a:avLst/>
            <a:gdLst/>
            <a:ahLst/>
            <a:cxnLst/>
            <a:rect l="l" t="t" r="r" b="b"/>
            <a:pathLst>
              <a:path w="11454182" h="521872">
                <a:moveTo>
                  <a:pt x="35991" y="0"/>
                </a:moveTo>
                <a:lnTo>
                  <a:pt x="11382200" y="0"/>
                </a:lnTo>
                <a:cubicBezTo>
                  <a:pt x="11421954" y="0"/>
                  <a:pt x="11454182" y="32227"/>
                  <a:pt x="11454182" y="71982"/>
                </a:cubicBezTo>
                <a:lnTo>
                  <a:pt x="11454182" y="449890"/>
                </a:lnTo>
                <a:cubicBezTo>
                  <a:pt x="11454182" y="489644"/>
                  <a:pt x="11421954" y="521872"/>
                  <a:pt x="11382200" y="521872"/>
                </a:cubicBezTo>
                <a:lnTo>
                  <a:pt x="35991" y="521872"/>
                </a:lnTo>
                <a:cubicBezTo>
                  <a:pt x="16114" y="521872"/>
                  <a:pt x="0" y="505758"/>
                  <a:pt x="0" y="485880"/>
                </a:cubicBezTo>
                <a:lnTo>
                  <a:pt x="0" y="35991"/>
                </a:lnTo>
                <a:cubicBezTo>
                  <a:pt x="0" y="16127"/>
                  <a:pt x="16127" y="0"/>
                  <a:pt x="35991" y="0"/>
                </a:cubicBezTo>
                <a:close/>
              </a:path>
            </a:pathLst>
          </a:custGeom>
          <a:solidFill>
            <a:srgbClr val="D4A574">
              <a:alpha val="14902"/>
            </a:srgbClr>
          </a:solidFill>
          <a:ln/>
        </p:spPr>
      </p:sp>
      <p:sp>
        <p:nvSpPr>
          <p:cNvPr id="52" name="Shape 50"/>
          <p:cNvSpPr/>
          <p:nvPr/>
        </p:nvSpPr>
        <p:spPr>
          <a:xfrm>
            <a:off x="377907" y="6334441"/>
            <a:ext cx="35991" cy="521872"/>
          </a:xfrm>
          <a:custGeom>
            <a:avLst/>
            <a:gdLst/>
            <a:ahLst/>
            <a:cxnLst/>
            <a:rect l="l" t="t" r="r" b="b"/>
            <a:pathLst>
              <a:path w="35991" h="521872">
                <a:moveTo>
                  <a:pt x="35991" y="0"/>
                </a:moveTo>
                <a:lnTo>
                  <a:pt x="35991" y="0"/>
                </a:lnTo>
                <a:lnTo>
                  <a:pt x="35991" y="521872"/>
                </a:lnTo>
                <a:lnTo>
                  <a:pt x="35991" y="521872"/>
                </a:lnTo>
                <a:cubicBezTo>
                  <a:pt x="16114" y="521872"/>
                  <a:pt x="0" y="505758"/>
                  <a:pt x="0" y="485880"/>
                </a:cubicBezTo>
                <a:lnTo>
                  <a:pt x="0" y="35991"/>
                </a:lnTo>
                <a:cubicBezTo>
                  <a:pt x="0" y="16127"/>
                  <a:pt x="16127" y="0"/>
                  <a:pt x="35991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53" name="Text 51"/>
          <p:cNvSpPr/>
          <p:nvPr/>
        </p:nvSpPr>
        <p:spPr>
          <a:xfrm>
            <a:off x="539867" y="6478406"/>
            <a:ext cx="11220239" cy="2339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34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Unsere Vision:</a:t>
            </a:r>
            <a:pPr>
              <a:lnSpc>
                <a:spcPct val="140000"/>
              </a:lnSpc>
            </a:pPr>
            <a:r>
              <a:rPr lang="en-US" sz="1134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Vielerlei wird zur führenden Plattform für qualitativ hochwertiges Kunsthandwerk in Europa – vertrauenswürdig für Käufer, unterstützend für Künstler.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0977" y="360977"/>
            <a:ext cx="11542241" cy="2165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7" b="1" spc="57" kern="0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QUALITÄTSSTANDARD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60977" y="649759"/>
            <a:ext cx="11632486" cy="3609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58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Der Qualitätsstandard: Nur das Beste für unsere Käufer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60977" y="1082931"/>
            <a:ext cx="11551266" cy="252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79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Unser Auswahlverfahren sichert Premium-Qualität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60977" y="1480006"/>
            <a:ext cx="4584409" cy="4079041"/>
          </a:xfrm>
          <a:custGeom>
            <a:avLst/>
            <a:gdLst/>
            <a:ahLst/>
            <a:cxnLst/>
            <a:rect l="l" t="t" r="r" b="b"/>
            <a:pathLst>
              <a:path w="4584409" h="4079041">
                <a:moveTo>
                  <a:pt x="72199" y="0"/>
                </a:moveTo>
                <a:lnTo>
                  <a:pt x="4512210" y="0"/>
                </a:lnTo>
                <a:cubicBezTo>
                  <a:pt x="4552084" y="0"/>
                  <a:pt x="4584409" y="32325"/>
                  <a:pt x="4584409" y="72199"/>
                </a:cubicBezTo>
                <a:lnTo>
                  <a:pt x="4584409" y="4006842"/>
                </a:lnTo>
                <a:cubicBezTo>
                  <a:pt x="4584409" y="4046716"/>
                  <a:pt x="4552084" y="4079041"/>
                  <a:pt x="4512210" y="4079041"/>
                </a:cubicBezTo>
                <a:lnTo>
                  <a:pt x="72199" y="4079041"/>
                </a:lnTo>
                <a:cubicBezTo>
                  <a:pt x="32325" y="4079041"/>
                  <a:pt x="0" y="4046716"/>
                  <a:pt x="0" y="4006842"/>
                </a:cubicBezTo>
                <a:lnTo>
                  <a:pt x="0" y="72199"/>
                </a:lnTo>
                <a:cubicBezTo>
                  <a:pt x="0" y="32351"/>
                  <a:pt x="32351" y="0"/>
                  <a:pt x="72199" y="0"/>
                </a:cubicBezTo>
                <a:close/>
              </a:path>
            </a:pathLst>
          </a:custGeom>
          <a:solidFill>
            <a:srgbClr val="1E3A5F"/>
          </a:solidFill>
          <a:ln/>
          <a:effectLst>
            <a:outerShdw sx="100000" sy="100000" kx="0" ky="0" algn="bl" rotWithShape="0" blurRad="54147" dist="36098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647503" y="1705617"/>
            <a:ext cx="203050" cy="270733"/>
          </a:xfrm>
          <a:custGeom>
            <a:avLst/>
            <a:gdLst/>
            <a:ahLst/>
            <a:cxnLst/>
            <a:rect l="l" t="t" r="r" b="b"/>
            <a:pathLst>
              <a:path w="203050" h="270733">
                <a:moveTo>
                  <a:pt x="164661" y="16921"/>
                </a:moveTo>
                <a:lnTo>
                  <a:pt x="169208" y="16921"/>
                </a:lnTo>
                <a:cubicBezTo>
                  <a:pt x="187874" y="16921"/>
                  <a:pt x="203050" y="32097"/>
                  <a:pt x="203050" y="50762"/>
                </a:cubicBezTo>
                <a:lnTo>
                  <a:pt x="203050" y="236891"/>
                </a:lnTo>
                <a:cubicBezTo>
                  <a:pt x="203050" y="255557"/>
                  <a:pt x="187874" y="270733"/>
                  <a:pt x="169208" y="270733"/>
                </a:cubicBezTo>
                <a:lnTo>
                  <a:pt x="33842" y="270733"/>
                </a:lnTo>
                <a:cubicBezTo>
                  <a:pt x="15176" y="270733"/>
                  <a:pt x="0" y="255557"/>
                  <a:pt x="0" y="236891"/>
                </a:cubicBezTo>
                <a:lnTo>
                  <a:pt x="0" y="50762"/>
                </a:lnTo>
                <a:cubicBezTo>
                  <a:pt x="0" y="32097"/>
                  <a:pt x="15176" y="16921"/>
                  <a:pt x="33842" y="16921"/>
                </a:cubicBezTo>
                <a:lnTo>
                  <a:pt x="38389" y="16921"/>
                </a:lnTo>
                <a:cubicBezTo>
                  <a:pt x="44206" y="6821"/>
                  <a:pt x="55151" y="0"/>
                  <a:pt x="67683" y="0"/>
                </a:cubicBezTo>
                <a:lnTo>
                  <a:pt x="135366" y="0"/>
                </a:lnTo>
                <a:cubicBezTo>
                  <a:pt x="147898" y="0"/>
                  <a:pt x="158844" y="6821"/>
                  <a:pt x="164661" y="16921"/>
                </a:cubicBezTo>
                <a:close/>
                <a:moveTo>
                  <a:pt x="131136" y="59223"/>
                </a:moveTo>
                <a:cubicBezTo>
                  <a:pt x="138169" y="59223"/>
                  <a:pt x="143827" y="53565"/>
                  <a:pt x="143827" y="46532"/>
                </a:cubicBezTo>
                <a:cubicBezTo>
                  <a:pt x="143827" y="39499"/>
                  <a:pt x="138169" y="33842"/>
                  <a:pt x="131136" y="33842"/>
                </a:cubicBezTo>
                <a:lnTo>
                  <a:pt x="71913" y="33842"/>
                </a:lnTo>
                <a:cubicBezTo>
                  <a:pt x="64881" y="33842"/>
                  <a:pt x="59223" y="39499"/>
                  <a:pt x="59223" y="46532"/>
                </a:cubicBezTo>
                <a:cubicBezTo>
                  <a:pt x="59223" y="53565"/>
                  <a:pt x="64881" y="59223"/>
                  <a:pt x="71913" y="59223"/>
                </a:cubicBezTo>
                <a:lnTo>
                  <a:pt x="131136" y="59223"/>
                </a:lnTo>
                <a:close/>
                <a:moveTo>
                  <a:pt x="146153" y="137852"/>
                </a:moveTo>
                <a:cubicBezTo>
                  <a:pt x="149855" y="131929"/>
                  <a:pt x="148057" y="124103"/>
                  <a:pt x="142135" y="120349"/>
                </a:cubicBezTo>
                <a:cubicBezTo>
                  <a:pt x="136212" y="116595"/>
                  <a:pt x="128387" y="118446"/>
                  <a:pt x="124632" y="124368"/>
                </a:cubicBezTo>
                <a:lnTo>
                  <a:pt x="92165" y="176346"/>
                </a:lnTo>
                <a:lnTo>
                  <a:pt x="77889" y="157311"/>
                </a:lnTo>
                <a:cubicBezTo>
                  <a:pt x="73658" y="151706"/>
                  <a:pt x="65727" y="150542"/>
                  <a:pt x="60122" y="154772"/>
                </a:cubicBezTo>
                <a:cubicBezTo>
                  <a:pt x="54517" y="159003"/>
                  <a:pt x="53353" y="166934"/>
                  <a:pt x="57584" y="172539"/>
                </a:cubicBezTo>
                <a:lnTo>
                  <a:pt x="82965" y="206381"/>
                </a:lnTo>
                <a:cubicBezTo>
                  <a:pt x="85450" y="209712"/>
                  <a:pt x="89469" y="211616"/>
                  <a:pt x="93646" y="211457"/>
                </a:cubicBezTo>
                <a:cubicBezTo>
                  <a:pt x="97823" y="211298"/>
                  <a:pt x="101631" y="209078"/>
                  <a:pt x="103851" y="205482"/>
                </a:cubicBezTo>
                <a:lnTo>
                  <a:pt x="146153" y="137799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Text 5"/>
          <p:cNvSpPr/>
          <p:nvPr/>
        </p:nvSpPr>
        <p:spPr>
          <a:xfrm>
            <a:off x="920491" y="1696592"/>
            <a:ext cx="3916601" cy="2887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05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Der Bewerbungsprozess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77563" y="2265131"/>
            <a:ext cx="288782" cy="288782"/>
          </a:xfrm>
          <a:custGeom>
            <a:avLst/>
            <a:gdLst/>
            <a:ahLst/>
            <a:cxnLst/>
            <a:rect l="l" t="t" r="r" b="b"/>
            <a:pathLst>
              <a:path w="288782" h="288782">
                <a:moveTo>
                  <a:pt x="144391" y="0"/>
                </a:moveTo>
                <a:lnTo>
                  <a:pt x="144391" y="0"/>
                </a:lnTo>
                <a:cubicBezTo>
                  <a:pt x="224136" y="0"/>
                  <a:pt x="288782" y="64646"/>
                  <a:pt x="288782" y="144391"/>
                </a:cubicBezTo>
                <a:lnTo>
                  <a:pt x="288782" y="144391"/>
                </a:lnTo>
                <a:cubicBezTo>
                  <a:pt x="288782" y="224136"/>
                  <a:pt x="224136" y="288782"/>
                  <a:pt x="144391" y="288782"/>
                </a:cubicBezTo>
                <a:lnTo>
                  <a:pt x="144391" y="288782"/>
                </a:lnTo>
                <a:cubicBezTo>
                  <a:pt x="64646" y="288782"/>
                  <a:pt x="0" y="224136"/>
                  <a:pt x="0" y="144391"/>
                </a:cubicBezTo>
                <a:lnTo>
                  <a:pt x="0" y="144391"/>
                </a:lnTo>
                <a:cubicBezTo>
                  <a:pt x="0" y="64646"/>
                  <a:pt x="64646" y="0"/>
                  <a:pt x="144391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541466" y="2265131"/>
            <a:ext cx="360977" cy="2887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37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974638" y="2265131"/>
            <a:ext cx="2662206" cy="252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79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Online-Bewerbung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974638" y="2517815"/>
            <a:ext cx="2653181" cy="1985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37" dirty="0">
                <a:solidFill>
                  <a:srgbClr val="FFFFF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Künstler reichen Portfolio und Proben ein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77563" y="3095378"/>
            <a:ext cx="288782" cy="288782"/>
          </a:xfrm>
          <a:custGeom>
            <a:avLst/>
            <a:gdLst/>
            <a:ahLst/>
            <a:cxnLst/>
            <a:rect l="l" t="t" r="r" b="b"/>
            <a:pathLst>
              <a:path w="288782" h="288782">
                <a:moveTo>
                  <a:pt x="144391" y="0"/>
                </a:moveTo>
                <a:lnTo>
                  <a:pt x="144391" y="0"/>
                </a:lnTo>
                <a:cubicBezTo>
                  <a:pt x="224136" y="0"/>
                  <a:pt x="288782" y="64646"/>
                  <a:pt x="288782" y="144391"/>
                </a:cubicBezTo>
                <a:lnTo>
                  <a:pt x="288782" y="144391"/>
                </a:lnTo>
                <a:cubicBezTo>
                  <a:pt x="288782" y="224136"/>
                  <a:pt x="224136" y="288782"/>
                  <a:pt x="144391" y="288782"/>
                </a:cubicBezTo>
                <a:lnTo>
                  <a:pt x="144391" y="288782"/>
                </a:lnTo>
                <a:cubicBezTo>
                  <a:pt x="64646" y="288782"/>
                  <a:pt x="0" y="224136"/>
                  <a:pt x="0" y="144391"/>
                </a:cubicBezTo>
                <a:lnTo>
                  <a:pt x="0" y="144391"/>
                </a:lnTo>
                <a:cubicBezTo>
                  <a:pt x="0" y="64646"/>
                  <a:pt x="64646" y="0"/>
                  <a:pt x="144391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541466" y="3095378"/>
            <a:ext cx="360977" cy="2887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37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974638" y="3095378"/>
            <a:ext cx="2969036" cy="252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79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Portfolio-Prüfung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974638" y="3348062"/>
            <a:ext cx="2960012" cy="1985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37" dirty="0">
                <a:solidFill>
                  <a:srgbClr val="FFFFF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Unser Team bewertet Qualität und Konsistenz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77563" y="3925625"/>
            <a:ext cx="288782" cy="288782"/>
          </a:xfrm>
          <a:custGeom>
            <a:avLst/>
            <a:gdLst/>
            <a:ahLst/>
            <a:cxnLst/>
            <a:rect l="l" t="t" r="r" b="b"/>
            <a:pathLst>
              <a:path w="288782" h="288782">
                <a:moveTo>
                  <a:pt x="144391" y="0"/>
                </a:moveTo>
                <a:lnTo>
                  <a:pt x="144391" y="0"/>
                </a:lnTo>
                <a:cubicBezTo>
                  <a:pt x="224136" y="0"/>
                  <a:pt x="288782" y="64646"/>
                  <a:pt x="288782" y="144391"/>
                </a:cubicBezTo>
                <a:lnTo>
                  <a:pt x="288782" y="144391"/>
                </a:lnTo>
                <a:cubicBezTo>
                  <a:pt x="288782" y="224136"/>
                  <a:pt x="224136" y="288782"/>
                  <a:pt x="144391" y="288782"/>
                </a:cubicBezTo>
                <a:lnTo>
                  <a:pt x="144391" y="288782"/>
                </a:lnTo>
                <a:cubicBezTo>
                  <a:pt x="64646" y="288782"/>
                  <a:pt x="0" y="224136"/>
                  <a:pt x="0" y="144391"/>
                </a:cubicBezTo>
                <a:lnTo>
                  <a:pt x="0" y="144391"/>
                </a:lnTo>
                <a:cubicBezTo>
                  <a:pt x="0" y="64646"/>
                  <a:pt x="64646" y="0"/>
                  <a:pt x="144391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541466" y="3925625"/>
            <a:ext cx="360977" cy="2887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37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974638" y="3925625"/>
            <a:ext cx="3402209" cy="252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79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Produktbewertung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974638" y="4178309"/>
            <a:ext cx="3393184" cy="1985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37" dirty="0">
                <a:solidFill>
                  <a:srgbClr val="FFFFF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Musterprodukte werden auf Herz und Nieren geprüft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77563" y="4755873"/>
            <a:ext cx="288782" cy="288782"/>
          </a:xfrm>
          <a:custGeom>
            <a:avLst/>
            <a:gdLst/>
            <a:ahLst/>
            <a:cxnLst/>
            <a:rect l="l" t="t" r="r" b="b"/>
            <a:pathLst>
              <a:path w="288782" h="288782">
                <a:moveTo>
                  <a:pt x="144391" y="0"/>
                </a:moveTo>
                <a:lnTo>
                  <a:pt x="144391" y="0"/>
                </a:lnTo>
                <a:cubicBezTo>
                  <a:pt x="224136" y="0"/>
                  <a:pt x="288782" y="64646"/>
                  <a:pt x="288782" y="144391"/>
                </a:cubicBezTo>
                <a:lnTo>
                  <a:pt x="288782" y="144391"/>
                </a:lnTo>
                <a:cubicBezTo>
                  <a:pt x="288782" y="224136"/>
                  <a:pt x="224136" y="288782"/>
                  <a:pt x="144391" y="288782"/>
                </a:cubicBezTo>
                <a:lnTo>
                  <a:pt x="144391" y="288782"/>
                </a:lnTo>
                <a:cubicBezTo>
                  <a:pt x="64646" y="288782"/>
                  <a:pt x="0" y="224136"/>
                  <a:pt x="0" y="144391"/>
                </a:cubicBezTo>
                <a:lnTo>
                  <a:pt x="0" y="144391"/>
                </a:lnTo>
                <a:cubicBezTo>
                  <a:pt x="0" y="64646"/>
                  <a:pt x="64646" y="0"/>
                  <a:pt x="144391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541466" y="4755873"/>
            <a:ext cx="360977" cy="2887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37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974638" y="4755873"/>
            <a:ext cx="2599035" cy="252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79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Entscheidung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974638" y="5008557"/>
            <a:ext cx="2590010" cy="1985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37" dirty="0">
                <a:solidFill>
                  <a:srgbClr val="FFFFF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Aufnahme oder konstruktives Feedback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379026" y="5703437"/>
            <a:ext cx="4566360" cy="1155127"/>
          </a:xfrm>
          <a:custGeom>
            <a:avLst/>
            <a:gdLst/>
            <a:ahLst/>
            <a:cxnLst/>
            <a:rect l="l" t="t" r="r" b="b"/>
            <a:pathLst>
              <a:path w="4566360" h="1155127">
                <a:moveTo>
                  <a:pt x="36098" y="0"/>
                </a:moveTo>
                <a:lnTo>
                  <a:pt x="4494164" y="0"/>
                </a:lnTo>
                <a:cubicBezTo>
                  <a:pt x="4534037" y="0"/>
                  <a:pt x="4566360" y="32323"/>
                  <a:pt x="4566360" y="72195"/>
                </a:cubicBezTo>
                <a:lnTo>
                  <a:pt x="4566360" y="1082931"/>
                </a:lnTo>
                <a:cubicBezTo>
                  <a:pt x="4566360" y="1122804"/>
                  <a:pt x="4534037" y="1155127"/>
                  <a:pt x="4494164" y="1155127"/>
                </a:cubicBezTo>
                <a:lnTo>
                  <a:pt x="36098" y="1155127"/>
                </a:lnTo>
                <a:cubicBezTo>
                  <a:pt x="16161" y="1155127"/>
                  <a:pt x="0" y="1138965"/>
                  <a:pt x="0" y="1119029"/>
                </a:cubicBezTo>
                <a:lnTo>
                  <a:pt x="0" y="36098"/>
                </a:lnTo>
                <a:cubicBezTo>
                  <a:pt x="0" y="16161"/>
                  <a:pt x="16161" y="0"/>
                  <a:pt x="3609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7073" dist="9024" dir="5400000">
              <a:srgbClr val="000000">
                <a:alpha val="10196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379026" y="5703437"/>
            <a:ext cx="36098" cy="1155127"/>
          </a:xfrm>
          <a:custGeom>
            <a:avLst/>
            <a:gdLst/>
            <a:ahLst/>
            <a:cxnLst/>
            <a:rect l="l" t="t" r="r" b="b"/>
            <a:pathLst>
              <a:path w="36098" h="1155127">
                <a:moveTo>
                  <a:pt x="36098" y="0"/>
                </a:moveTo>
                <a:lnTo>
                  <a:pt x="36098" y="0"/>
                </a:lnTo>
                <a:lnTo>
                  <a:pt x="36098" y="1155127"/>
                </a:lnTo>
                <a:lnTo>
                  <a:pt x="36098" y="1155127"/>
                </a:lnTo>
                <a:cubicBezTo>
                  <a:pt x="16161" y="1155127"/>
                  <a:pt x="0" y="1138965"/>
                  <a:pt x="0" y="1119029"/>
                </a:cubicBezTo>
                <a:lnTo>
                  <a:pt x="0" y="36098"/>
                </a:lnTo>
                <a:cubicBezTo>
                  <a:pt x="0" y="16161"/>
                  <a:pt x="16161" y="0"/>
                  <a:pt x="36098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6" name="Shape 24"/>
          <p:cNvSpPr/>
          <p:nvPr/>
        </p:nvSpPr>
        <p:spPr>
          <a:xfrm>
            <a:off x="600124" y="5929048"/>
            <a:ext cx="162440" cy="162440"/>
          </a:xfrm>
          <a:custGeom>
            <a:avLst/>
            <a:gdLst/>
            <a:ahLst/>
            <a:cxnLst/>
            <a:rect l="l" t="t" r="r" b="b"/>
            <a:pathLst>
              <a:path w="162440" h="162440">
                <a:moveTo>
                  <a:pt x="152319" y="60915"/>
                </a:moveTo>
                <a:lnTo>
                  <a:pt x="154825" y="60915"/>
                </a:lnTo>
                <a:cubicBezTo>
                  <a:pt x="159045" y="60915"/>
                  <a:pt x="162440" y="57520"/>
                  <a:pt x="162440" y="53301"/>
                </a:cubicBezTo>
                <a:lnTo>
                  <a:pt x="162440" y="7614"/>
                </a:lnTo>
                <a:cubicBezTo>
                  <a:pt x="162440" y="4537"/>
                  <a:pt x="160600" y="1745"/>
                  <a:pt x="157744" y="571"/>
                </a:cubicBezTo>
                <a:cubicBezTo>
                  <a:pt x="154889" y="-603"/>
                  <a:pt x="151621" y="63"/>
                  <a:pt x="149432" y="2221"/>
                </a:cubicBezTo>
                <a:lnTo>
                  <a:pt x="133029" y="18655"/>
                </a:lnTo>
                <a:cubicBezTo>
                  <a:pt x="118974" y="7012"/>
                  <a:pt x="100890" y="0"/>
                  <a:pt x="81220" y="0"/>
                </a:cubicBezTo>
                <a:cubicBezTo>
                  <a:pt x="40293" y="0"/>
                  <a:pt x="6440" y="30267"/>
                  <a:pt x="825" y="69640"/>
                </a:cubicBezTo>
                <a:cubicBezTo>
                  <a:pt x="32" y="75192"/>
                  <a:pt x="3871" y="80331"/>
                  <a:pt x="9423" y="81125"/>
                </a:cubicBezTo>
                <a:cubicBezTo>
                  <a:pt x="14975" y="81918"/>
                  <a:pt x="20115" y="78047"/>
                  <a:pt x="20908" y="72527"/>
                </a:cubicBezTo>
                <a:cubicBezTo>
                  <a:pt x="25127" y="42989"/>
                  <a:pt x="50540" y="20305"/>
                  <a:pt x="81220" y="20305"/>
                </a:cubicBezTo>
                <a:cubicBezTo>
                  <a:pt x="95306" y="20305"/>
                  <a:pt x="108251" y="25064"/>
                  <a:pt x="118562" y="33091"/>
                </a:cubicBezTo>
                <a:lnTo>
                  <a:pt x="103746" y="47907"/>
                </a:lnTo>
                <a:cubicBezTo>
                  <a:pt x="101557" y="50096"/>
                  <a:pt x="100922" y="53364"/>
                  <a:pt x="102096" y="56219"/>
                </a:cubicBezTo>
                <a:cubicBezTo>
                  <a:pt x="103270" y="59075"/>
                  <a:pt x="106062" y="60915"/>
                  <a:pt x="109139" y="60915"/>
                </a:cubicBezTo>
                <a:lnTo>
                  <a:pt x="152319" y="60915"/>
                </a:lnTo>
                <a:close/>
                <a:moveTo>
                  <a:pt x="161647" y="92800"/>
                </a:moveTo>
                <a:cubicBezTo>
                  <a:pt x="162440" y="87248"/>
                  <a:pt x="158569" y="82108"/>
                  <a:pt x="153049" y="81315"/>
                </a:cubicBezTo>
                <a:cubicBezTo>
                  <a:pt x="147528" y="80522"/>
                  <a:pt x="142357" y="84392"/>
                  <a:pt x="141564" y="89913"/>
                </a:cubicBezTo>
                <a:cubicBezTo>
                  <a:pt x="137344" y="119419"/>
                  <a:pt x="111931" y="142103"/>
                  <a:pt x="81252" y="142103"/>
                </a:cubicBezTo>
                <a:cubicBezTo>
                  <a:pt x="67165" y="142103"/>
                  <a:pt x="54221" y="137344"/>
                  <a:pt x="43909" y="129317"/>
                </a:cubicBezTo>
                <a:lnTo>
                  <a:pt x="58694" y="114533"/>
                </a:lnTo>
                <a:cubicBezTo>
                  <a:pt x="60883" y="112344"/>
                  <a:pt x="61518" y="109076"/>
                  <a:pt x="60344" y="106220"/>
                </a:cubicBezTo>
                <a:cubicBezTo>
                  <a:pt x="59170" y="103365"/>
                  <a:pt x="56378" y="101525"/>
                  <a:pt x="53301" y="101525"/>
                </a:cubicBezTo>
                <a:lnTo>
                  <a:pt x="7614" y="101525"/>
                </a:lnTo>
                <a:cubicBezTo>
                  <a:pt x="3395" y="101525"/>
                  <a:pt x="0" y="104920"/>
                  <a:pt x="0" y="109139"/>
                </a:cubicBezTo>
                <a:lnTo>
                  <a:pt x="0" y="154825"/>
                </a:lnTo>
                <a:cubicBezTo>
                  <a:pt x="0" y="157903"/>
                  <a:pt x="1840" y="160695"/>
                  <a:pt x="4696" y="161869"/>
                </a:cubicBezTo>
                <a:cubicBezTo>
                  <a:pt x="7551" y="163042"/>
                  <a:pt x="10819" y="162376"/>
                  <a:pt x="13008" y="160219"/>
                </a:cubicBezTo>
                <a:lnTo>
                  <a:pt x="29442" y="143784"/>
                </a:lnTo>
                <a:cubicBezTo>
                  <a:pt x="43465" y="155428"/>
                  <a:pt x="61549" y="162440"/>
                  <a:pt x="81220" y="162440"/>
                </a:cubicBezTo>
                <a:cubicBezTo>
                  <a:pt x="122147" y="162440"/>
                  <a:pt x="155999" y="132173"/>
                  <a:pt x="161615" y="9280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7" name="Text 25"/>
          <p:cNvSpPr/>
          <p:nvPr/>
        </p:nvSpPr>
        <p:spPr>
          <a:xfrm>
            <a:off x="785125" y="5883926"/>
            <a:ext cx="4060992" cy="252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79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Kontinuierliche Qualitätssicherung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577563" y="6208805"/>
            <a:ext cx="4259529" cy="4692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37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Auch nach der Aufnahme überwachen wir Bewertungen und Qualität. Bei wiederholten Beschwerden erfolgt ein Review.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165920" y="1480006"/>
            <a:ext cx="6669051" cy="5378558"/>
          </a:xfrm>
          <a:custGeom>
            <a:avLst/>
            <a:gdLst/>
            <a:ahLst/>
            <a:cxnLst/>
            <a:rect l="l" t="t" r="r" b="b"/>
            <a:pathLst>
              <a:path w="6669051" h="5378558">
                <a:moveTo>
                  <a:pt x="72180" y="0"/>
                </a:moveTo>
                <a:lnTo>
                  <a:pt x="6596871" y="0"/>
                </a:lnTo>
                <a:cubicBezTo>
                  <a:pt x="6636735" y="0"/>
                  <a:pt x="6669051" y="32316"/>
                  <a:pt x="6669051" y="72180"/>
                </a:cubicBezTo>
                <a:lnTo>
                  <a:pt x="6669051" y="5306378"/>
                </a:lnTo>
                <a:cubicBezTo>
                  <a:pt x="6669051" y="5346242"/>
                  <a:pt x="6636735" y="5378558"/>
                  <a:pt x="6596871" y="5378558"/>
                </a:cubicBezTo>
                <a:lnTo>
                  <a:pt x="72180" y="5378558"/>
                </a:lnTo>
                <a:cubicBezTo>
                  <a:pt x="32316" y="5378558"/>
                  <a:pt x="0" y="5346242"/>
                  <a:pt x="0" y="5306378"/>
                </a:cubicBezTo>
                <a:lnTo>
                  <a:pt x="0" y="72180"/>
                </a:lnTo>
                <a:cubicBezTo>
                  <a:pt x="0" y="32316"/>
                  <a:pt x="32316" y="0"/>
                  <a:pt x="7218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7073" dist="9024" dir="5400000">
              <a:srgbClr val="000000">
                <a:alpha val="10196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5396043" y="1732690"/>
            <a:ext cx="243660" cy="216586"/>
          </a:xfrm>
          <a:custGeom>
            <a:avLst/>
            <a:gdLst/>
            <a:ahLst/>
            <a:cxnLst/>
            <a:rect l="l" t="t" r="r" b="b"/>
            <a:pathLst>
              <a:path w="243660" h="216586">
                <a:moveTo>
                  <a:pt x="130925" y="-7995"/>
                </a:moveTo>
                <a:cubicBezTo>
                  <a:pt x="129190" y="-11379"/>
                  <a:pt x="125679" y="-13537"/>
                  <a:pt x="121872" y="-13537"/>
                </a:cubicBezTo>
                <a:cubicBezTo>
                  <a:pt x="118065" y="-13537"/>
                  <a:pt x="114554" y="-11379"/>
                  <a:pt x="112819" y="-7995"/>
                </a:cubicBezTo>
                <a:lnTo>
                  <a:pt x="81685" y="53004"/>
                </a:lnTo>
                <a:lnTo>
                  <a:pt x="14044" y="63749"/>
                </a:lnTo>
                <a:cubicBezTo>
                  <a:pt x="10279" y="64341"/>
                  <a:pt x="7149" y="67006"/>
                  <a:pt x="5965" y="70644"/>
                </a:cubicBezTo>
                <a:cubicBezTo>
                  <a:pt x="4780" y="74282"/>
                  <a:pt x="5753" y="78259"/>
                  <a:pt x="8418" y="80966"/>
                </a:cubicBezTo>
                <a:lnTo>
                  <a:pt x="56812" y="129402"/>
                </a:lnTo>
                <a:lnTo>
                  <a:pt x="46151" y="197043"/>
                </a:lnTo>
                <a:cubicBezTo>
                  <a:pt x="45559" y="200808"/>
                  <a:pt x="47124" y="204615"/>
                  <a:pt x="50212" y="206857"/>
                </a:cubicBezTo>
                <a:cubicBezTo>
                  <a:pt x="53301" y="209099"/>
                  <a:pt x="57362" y="209437"/>
                  <a:pt x="60788" y="207703"/>
                </a:cubicBezTo>
                <a:lnTo>
                  <a:pt x="121872" y="176653"/>
                </a:lnTo>
                <a:lnTo>
                  <a:pt x="182914" y="207703"/>
                </a:lnTo>
                <a:cubicBezTo>
                  <a:pt x="186298" y="209437"/>
                  <a:pt x="190401" y="209099"/>
                  <a:pt x="193489" y="206857"/>
                </a:cubicBezTo>
                <a:cubicBezTo>
                  <a:pt x="196577" y="204615"/>
                  <a:pt x="198143" y="200850"/>
                  <a:pt x="197550" y="197043"/>
                </a:cubicBezTo>
                <a:lnTo>
                  <a:pt x="186848" y="129402"/>
                </a:lnTo>
                <a:lnTo>
                  <a:pt x="235241" y="80966"/>
                </a:lnTo>
                <a:cubicBezTo>
                  <a:pt x="237949" y="78259"/>
                  <a:pt x="238879" y="74282"/>
                  <a:pt x="237695" y="70644"/>
                </a:cubicBezTo>
                <a:cubicBezTo>
                  <a:pt x="236510" y="67006"/>
                  <a:pt x="233422" y="64341"/>
                  <a:pt x="229615" y="63749"/>
                </a:cubicBezTo>
                <a:lnTo>
                  <a:pt x="162017" y="53004"/>
                </a:lnTo>
                <a:lnTo>
                  <a:pt x="130925" y="-7995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1" name="Text 29"/>
          <p:cNvSpPr/>
          <p:nvPr/>
        </p:nvSpPr>
        <p:spPr>
          <a:xfrm>
            <a:off x="5653239" y="1696592"/>
            <a:ext cx="6073439" cy="2887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05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Unsere Qualitätskriterien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5382506" y="2129765"/>
            <a:ext cx="3041232" cy="1732690"/>
          </a:xfrm>
          <a:custGeom>
            <a:avLst/>
            <a:gdLst/>
            <a:ahLst/>
            <a:cxnLst/>
            <a:rect l="l" t="t" r="r" b="b"/>
            <a:pathLst>
              <a:path w="3041232" h="1732690">
                <a:moveTo>
                  <a:pt x="72201" y="0"/>
                </a:moveTo>
                <a:lnTo>
                  <a:pt x="2969030" y="0"/>
                </a:lnTo>
                <a:cubicBezTo>
                  <a:pt x="3008906" y="0"/>
                  <a:pt x="3041232" y="32326"/>
                  <a:pt x="3041232" y="72201"/>
                </a:cubicBezTo>
                <a:lnTo>
                  <a:pt x="3041232" y="1660489"/>
                </a:lnTo>
                <a:cubicBezTo>
                  <a:pt x="3041232" y="1700364"/>
                  <a:pt x="3008906" y="1732690"/>
                  <a:pt x="2969030" y="1732690"/>
                </a:cubicBezTo>
                <a:lnTo>
                  <a:pt x="72201" y="1732690"/>
                </a:lnTo>
                <a:cubicBezTo>
                  <a:pt x="32326" y="1732690"/>
                  <a:pt x="0" y="1700364"/>
                  <a:pt x="0" y="1660489"/>
                </a:cubicBezTo>
                <a:lnTo>
                  <a:pt x="0" y="72201"/>
                </a:lnTo>
                <a:cubicBezTo>
                  <a:pt x="0" y="32352"/>
                  <a:pt x="32352" y="0"/>
                  <a:pt x="72201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3" name="Shape 31"/>
          <p:cNvSpPr/>
          <p:nvPr/>
        </p:nvSpPr>
        <p:spPr>
          <a:xfrm>
            <a:off x="5526897" y="2274155"/>
            <a:ext cx="433172" cy="433172"/>
          </a:xfrm>
          <a:custGeom>
            <a:avLst/>
            <a:gdLst/>
            <a:ahLst/>
            <a:cxnLst/>
            <a:rect l="l" t="t" r="r" b="b"/>
            <a:pathLst>
              <a:path w="433172" h="433172">
                <a:moveTo>
                  <a:pt x="72197" y="0"/>
                </a:moveTo>
                <a:lnTo>
                  <a:pt x="360976" y="0"/>
                </a:lnTo>
                <a:cubicBezTo>
                  <a:pt x="400849" y="0"/>
                  <a:pt x="433172" y="32324"/>
                  <a:pt x="433172" y="72197"/>
                </a:cubicBezTo>
                <a:lnTo>
                  <a:pt x="433172" y="360976"/>
                </a:lnTo>
                <a:cubicBezTo>
                  <a:pt x="433172" y="400849"/>
                  <a:pt x="400849" y="433172"/>
                  <a:pt x="360976" y="433172"/>
                </a:cubicBezTo>
                <a:lnTo>
                  <a:pt x="72197" y="433172"/>
                </a:lnTo>
                <a:cubicBezTo>
                  <a:pt x="32324" y="433172"/>
                  <a:pt x="0" y="400849"/>
                  <a:pt x="0" y="360976"/>
                </a:cubicBezTo>
                <a:lnTo>
                  <a:pt x="0" y="72197"/>
                </a:lnTo>
                <a:cubicBezTo>
                  <a:pt x="0" y="32350"/>
                  <a:pt x="32350" y="0"/>
                  <a:pt x="7219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4" name="Shape 32"/>
          <p:cNvSpPr/>
          <p:nvPr/>
        </p:nvSpPr>
        <p:spPr>
          <a:xfrm>
            <a:off x="5641959" y="2400497"/>
            <a:ext cx="203050" cy="180489"/>
          </a:xfrm>
          <a:custGeom>
            <a:avLst/>
            <a:gdLst/>
            <a:ahLst/>
            <a:cxnLst/>
            <a:rect l="l" t="t" r="r" b="b"/>
            <a:pathLst>
              <a:path w="203050" h="180489">
                <a:moveTo>
                  <a:pt x="78999" y="34229"/>
                </a:moveTo>
                <a:lnTo>
                  <a:pt x="78999" y="51714"/>
                </a:lnTo>
                <a:lnTo>
                  <a:pt x="79175" y="51890"/>
                </a:lnTo>
                <a:cubicBezTo>
                  <a:pt x="81467" y="22843"/>
                  <a:pt x="105755" y="0"/>
                  <a:pt x="135402" y="0"/>
                </a:cubicBezTo>
                <a:cubicBezTo>
                  <a:pt x="142487" y="0"/>
                  <a:pt x="149291" y="1304"/>
                  <a:pt x="155530" y="3701"/>
                </a:cubicBezTo>
                <a:cubicBezTo>
                  <a:pt x="159056" y="5041"/>
                  <a:pt x="159690" y="9518"/>
                  <a:pt x="157046" y="12197"/>
                </a:cubicBezTo>
                <a:lnTo>
                  <a:pt x="125778" y="43465"/>
                </a:lnTo>
                <a:cubicBezTo>
                  <a:pt x="124720" y="44523"/>
                  <a:pt x="124121" y="45968"/>
                  <a:pt x="124121" y="47449"/>
                </a:cubicBezTo>
                <a:lnTo>
                  <a:pt x="124121" y="62043"/>
                </a:lnTo>
                <a:cubicBezTo>
                  <a:pt x="124121" y="65145"/>
                  <a:pt x="126659" y="67683"/>
                  <a:pt x="129761" y="67683"/>
                </a:cubicBezTo>
                <a:lnTo>
                  <a:pt x="144356" y="67683"/>
                </a:lnTo>
                <a:cubicBezTo>
                  <a:pt x="145836" y="67683"/>
                  <a:pt x="147281" y="67084"/>
                  <a:pt x="148339" y="66026"/>
                </a:cubicBezTo>
                <a:lnTo>
                  <a:pt x="179607" y="34758"/>
                </a:lnTo>
                <a:cubicBezTo>
                  <a:pt x="182286" y="32079"/>
                  <a:pt x="186763" y="32749"/>
                  <a:pt x="188103" y="36274"/>
                </a:cubicBezTo>
                <a:cubicBezTo>
                  <a:pt x="190500" y="42514"/>
                  <a:pt x="191804" y="49317"/>
                  <a:pt x="191804" y="56403"/>
                </a:cubicBezTo>
                <a:cubicBezTo>
                  <a:pt x="191804" y="77765"/>
                  <a:pt x="179925" y="96378"/>
                  <a:pt x="162369" y="105931"/>
                </a:cubicBezTo>
                <a:lnTo>
                  <a:pt x="191099" y="134661"/>
                </a:lnTo>
                <a:cubicBezTo>
                  <a:pt x="197691" y="141253"/>
                  <a:pt x="197691" y="151970"/>
                  <a:pt x="191099" y="158597"/>
                </a:cubicBezTo>
                <a:lnTo>
                  <a:pt x="169913" y="179783"/>
                </a:lnTo>
                <a:cubicBezTo>
                  <a:pt x="163321" y="186376"/>
                  <a:pt x="152604" y="186376"/>
                  <a:pt x="145977" y="179783"/>
                </a:cubicBezTo>
                <a:lnTo>
                  <a:pt x="101560" y="135366"/>
                </a:lnTo>
                <a:cubicBezTo>
                  <a:pt x="91901" y="125707"/>
                  <a:pt x="89715" y="111431"/>
                  <a:pt x="95038" y="99656"/>
                </a:cubicBezTo>
                <a:lnTo>
                  <a:pt x="63065" y="67683"/>
                </a:lnTo>
                <a:lnTo>
                  <a:pt x="45580" y="67683"/>
                </a:lnTo>
                <a:cubicBezTo>
                  <a:pt x="41808" y="67683"/>
                  <a:pt x="38283" y="65815"/>
                  <a:pt x="36203" y="62677"/>
                </a:cubicBezTo>
                <a:lnTo>
                  <a:pt x="8249" y="20763"/>
                </a:lnTo>
                <a:cubicBezTo>
                  <a:pt x="6768" y="18542"/>
                  <a:pt x="7050" y="15546"/>
                  <a:pt x="8954" y="13642"/>
                </a:cubicBezTo>
                <a:lnTo>
                  <a:pt x="24958" y="-2362"/>
                </a:lnTo>
                <a:cubicBezTo>
                  <a:pt x="26862" y="-4265"/>
                  <a:pt x="29823" y="-4547"/>
                  <a:pt x="32079" y="-3067"/>
                </a:cubicBezTo>
                <a:lnTo>
                  <a:pt x="73993" y="24852"/>
                </a:lnTo>
                <a:cubicBezTo>
                  <a:pt x="77131" y="26932"/>
                  <a:pt x="78999" y="30457"/>
                  <a:pt x="78999" y="34229"/>
                </a:cubicBezTo>
                <a:close/>
                <a:moveTo>
                  <a:pt x="76003" y="104556"/>
                </a:moveTo>
                <a:cubicBezTo>
                  <a:pt x="73782" y="117600"/>
                  <a:pt x="76849" y="131383"/>
                  <a:pt x="85309" y="142417"/>
                </a:cubicBezTo>
                <a:lnTo>
                  <a:pt x="51820" y="175871"/>
                </a:lnTo>
                <a:cubicBezTo>
                  <a:pt x="41914" y="185776"/>
                  <a:pt x="25839" y="185776"/>
                  <a:pt x="15934" y="175871"/>
                </a:cubicBezTo>
                <a:cubicBezTo>
                  <a:pt x="6028" y="165965"/>
                  <a:pt x="6028" y="149890"/>
                  <a:pt x="15934" y="139984"/>
                </a:cubicBezTo>
                <a:lnTo>
                  <a:pt x="63665" y="92254"/>
                </a:lnTo>
                <a:lnTo>
                  <a:pt x="76003" y="104592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5" name="Text 33"/>
          <p:cNvSpPr/>
          <p:nvPr/>
        </p:nvSpPr>
        <p:spPr>
          <a:xfrm>
            <a:off x="6068363" y="2364400"/>
            <a:ext cx="1434884" cy="252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21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Handwerkskunst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5526897" y="2779523"/>
            <a:ext cx="2824645" cy="9385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37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Professionelle Techniken, saubere Verarbeitung, Aufmerksamkeit für Details. Jedes Produkt muss handwerkliches Können demonstrieren.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8571090" y="2129765"/>
            <a:ext cx="3041232" cy="1732690"/>
          </a:xfrm>
          <a:custGeom>
            <a:avLst/>
            <a:gdLst/>
            <a:ahLst/>
            <a:cxnLst/>
            <a:rect l="l" t="t" r="r" b="b"/>
            <a:pathLst>
              <a:path w="3041232" h="1732690">
                <a:moveTo>
                  <a:pt x="72201" y="0"/>
                </a:moveTo>
                <a:lnTo>
                  <a:pt x="2969030" y="0"/>
                </a:lnTo>
                <a:cubicBezTo>
                  <a:pt x="3008906" y="0"/>
                  <a:pt x="3041232" y="32326"/>
                  <a:pt x="3041232" y="72201"/>
                </a:cubicBezTo>
                <a:lnTo>
                  <a:pt x="3041232" y="1660489"/>
                </a:lnTo>
                <a:cubicBezTo>
                  <a:pt x="3041232" y="1700364"/>
                  <a:pt x="3008906" y="1732690"/>
                  <a:pt x="2969030" y="1732690"/>
                </a:cubicBezTo>
                <a:lnTo>
                  <a:pt x="72201" y="1732690"/>
                </a:lnTo>
                <a:cubicBezTo>
                  <a:pt x="32326" y="1732690"/>
                  <a:pt x="0" y="1700364"/>
                  <a:pt x="0" y="1660489"/>
                </a:cubicBezTo>
                <a:lnTo>
                  <a:pt x="0" y="72201"/>
                </a:lnTo>
                <a:cubicBezTo>
                  <a:pt x="0" y="32352"/>
                  <a:pt x="32352" y="0"/>
                  <a:pt x="72201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8" name="Shape 36"/>
          <p:cNvSpPr/>
          <p:nvPr/>
        </p:nvSpPr>
        <p:spPr>
          <a:xfrm>
            <a:off x="8715481" y="2274155"/>
            <a:ext cx="433172" cy="433172"/>
          </a:xfrm>
          <a:custGeom>
            <a:avLst/>
            <a:gdLst/>
            <a:ahLst/>
            <a:cxnLst/>
            <a:rect l="l" t="t" r="r" b="b"/>
            <a:pathLst>
              <a:path w="433172" h="433172">
                <a:moveTo>
                  <a:pt x="72197" y="0"/>
                </a:moveTo>
                <a:lnTo>
                  <a:pt x="360976" y="0"/>
                </a:lnTo>
                <a:cubicBezTo>
                  <a:pt x="400849" y="0"/>
                  <a:pt x="433172" y="32324"/>
                  <a:pt x="433172" y="72197"/>
                </a:cubicBezTo>
                <a:lnTo>
                  <a:pt x="433172" y="360976"/>
                </a:lnTo>
                <a:cubicBezTo>
                  <a:pt x="433172" y="400849"/>
                  <a:pt x="400849" y="433172"/>
                  <a:pt x="360976" y="433172"/>
                </a:cubicBezTo>
                <a:lnTo>
                  <a:pt x="72197" y="433172"/>
                </a:lnTo>
                <a:cubicBezTo>
                  <a:pt x="32324" y="433172"/>
                  <a:pt x="0" y="400849"/>
                  <a:pt x="0" y="360976"/>
                </a:cubicBezTo>
                <a:lnTo>
                  <a:pt x="0" y="72197"/>
                </a:lnTo>
                <a:cubicBezTo>
                  <a:pt x="0" y="32350"/>
                  <a:pt x="32350" y="0"/>
                  <a:pt x="72197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9" name="Shape 37"/>
          <p:cNvSpPr/>
          <p:nvPr/>
        </p:nvSpPr>
        <p:spPr>
          <a:xfrm>
            <a:off x="8841823" y="2400497"/>
            <a:ext cx="180489" cy="180489"/>
          </a:xfrm>
          <a:custGeom>
            <a:avLst/>
            <a:gdLst/>
            <a:ahLst/>
            <a:cxnLst/>
            <a:rect l="l" t="t" r="r" b="b"/>
            <a:pathLst>
              <a:path w="180489" h="180489">
                <a:moveTo>
                  <a:pt x="166141" y="2362"/>
                </a:moveTo>
                <a:cubicBezTo>
                  <a:pt x="168397" y="212"/>
                  <a:pt x="171676" y="-564"/>
                  <a:pt x="174707" y="423"/>
                </a:cubicBezTo>
                <a:cubicBezTo>
                  <a:pt x="178162" y="1586"/>
                  <a:pt x="180489" y="4829"/>
                  <a:pt x="180489" y="8460"/>
                </a:cubicBezTo>
                <a:lnTo>
                  <a:pt x="180489" y="74346"/>
                </a:lnTo>
                <a:cubicBezTo>
                  <a:pt x="180489" y="120596"/>
                  <a:pt x="142381" y="157927"/>
                  <a:pt x="96308" y="157927"/>
                </a:cubicBezTo>
                <a:cubicBezTo>
                  <a:pt x="69164" y="157927"/>
                  <a:pt x="45757" y="140478"/>
                  <a:pt x="37261" y="116084"/>
                </a:cubicBezTo>
                <a:cubicBezTo>
                  <a:pt x="24782" y="126941"/>
                  <a:pt x="16921" y="142910"/>
                  <a:pt x="16921" y="160748"/>
                </a:cubicBezTo>
                <a:cubicBezTo>
                  <a:pt x="16921" y="165436"/>
                  <a:pt x="13149" y="169208"/>
                  <a:pt x="8460" y="169208"/>
                </a:cubicBezTo>
                <a:cubicBezTo>
                  <a:pt x="3772" y="169208"/>
                  <a:pt x="0" y="165436"/>
                  <a:pt x="0" y="160748"/>
                </a:cubicBezTo>
                <a:cubicBezTo>
                  <a:pt x="0" y="134344"/>
                  <a:pt x="13466" y="111078"/>
                  <a:pt x="33877" y="97400"/>
                </a:cubicBezTo>
                <a:cubicBezTo>
                  <a:pt x="46321" y="89081"/>
                  <a:pt x="61162" y="84604"/>
                  <a:pt x="76144" y="84604"/>
                </a:cubicBezTo>
                <a:lnTo>
                  <a:pt x="104345" y="84604"/>
                </a:lnTo>
                <a:cubicBezTo>
                  <a:pt x="109033" y="84604"/>
                  <a:pt x="112805" y="80832"/>
                  <a:pt x="112805" y="76144"/>
                </a:cubicBezTo>
                <a:cubicBezTo>
                  <a:pt x="112805" y="71455"/>
                  <a:pt x="109033" y="67683"/>
                  <a:pt x="104345" y="67683"/>
                </a:cubicBezTo>
                <a:lnTo>
                  <a:pt x="76144" y="67683"/>
                </a:lnTo>
                <a:cubicBezTo>
                  <a:pt x="62149" y="67683"/>
                  <a:pt x="48894" y="70785"/>
                  <a:pt x="37014" y="76320"/>
                </a:cubicBezTo>
                <a:cubicBezTo>
                  <a:pt x="45228" y="51644"/>
                  <a:pt x="68459" y="33842"/>
                  <a:pt x="95885" y="33842"/>
                </a:cubicBezTo>
                <a:cubicBezTo>
                  <a:pt x="119292" y="33842"/>
                  <a:pt x="136706" y="26051"/>
                  <a:pt x="148304" y="18331"/>
                </a:cubicBezTo>
                <a:cubicBezTo>
                  <a:pt x="155072" y="13819"/>
                  <a:pt x="160818" y="8425"/>
                  <a:pt x="166176" y="2362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0" name="Text 38"/>
          <p:cNvSpPr/>
          <p:nvPr/>
        </p:nvSpPr>
        <p:spPr>
          <a:xfrm>
            <a:off x="9256946" y="2364400"/>
            <a:ext cx="1335615" cy="252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21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Materialqualität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8715481" y="2779523"/>
            <a:ext cx="2824645" cy="9385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37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Hochwertige, langlebige Materialien. Bevorzugung nachhaltiger und lokaler Ressourcen. Keine minderwertigen Massenwaren-Materialien.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5382506" y="4006845"/>
            <a:ext cx="3041232" cy="1732690"/>
          </a:xfrm>
          <a:custGeom>
            <a:avLst/>
            <a:gdLst/>
            <a:ahLst/>
            <a:cxnLst/>
            <a:rect l="l" t="t" r="r" b="b"/>
            <a:pathLst>
              <a:path w="3041232" h="1732690">
                <a:moveTo>
                  <a:pt x="72201" y="0"/>
                </a:moveTo>
                <a:lnTo>
                  <a:pt x="2969030" y="0"/>
                </a:lnTo>
                <a:cubicBezTo>
                  <a:pt x="3008906" y="0"/>
                  <a:pt x="3041232" y="32326"/>
                  <a:pt x="3041232" y="72201"/>
                </a:cubicBezTo>
                <a:lnTo>
                  <a:pt x="3041232" y="1660489"/>
                </a:lnTo>
                <a:cubicBezTo>
                  <a:pt x="3041232" y="1700364"/>
                  <a:pt x="3008906" y="1732690"/>
                  <a:pt x="2969030" y="1732690"/>
                </a:cubicBezTo>
                <a:lnTo>
                  <a:pt x="72201" y="1732690"/>
                </a:lnTo>
                <a:cubicBezTo>
                  <a:pt x="32326" y="1732690"/>
                  <a:pt x="0" y="1700364"/>
                  <a:pt x="0" y="1660489"/>
                </a:cubicBezTo>
                <a:lnTo>
                  <a:pt x="0" y="72201"/>
                </a:lnTo>
                <a:cubicBezTo>
                  <a:pt x="0" y="32352"/>
                  <a:pt x="32352" y="0"/>
                  <a:pt x="72201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3" name="Shape 41"/>
          <p:cNvSpPr/>
          <p:nvPr/>
        </p:nvSpPr>
        <p:spPr>
          <a:xfrm>
            <a:off x="5526897" y="4151236"/>
            <a:ext cx="433172" cy="433172"/>
          </a:xfrm>
          <a:custGeom>
            <a:avLst/>
            <a:gdLst/>
            <a:ahLst/>
            <a:cxnLst/>
            <a:rect l="l" t="t" r="r" b="b"/>
            <a:pathLst>
              <a:path w="433172" h="433172">
                <a:moveTo>
                  <a:pt x="72197" y="0"/>
                </a:moveTo>
                <a:lnTo>
                  <a:pt x="360976" y="0"/>
                </a:lnTo>
                <a:cubicBezTo>
                  <a:pt x="400849" y="0"/>
                  <a:pt x="433172" y="32324"/>
                  <a:pt x="433172" y="72197"/>
                </a:cubicBezTo>
                <a:lnTo>
                  <a:pt x="433172" y="360976"/>
                </a:lnTo>
                <a:cubicBezTo>
                  <a:pt x="433172" y="400849"/>
                  <a:pt x="400849" y="433172"/>
                  <a:pt x="360976" y="433172"/>
                </a:cubicBezTo>
                <a:lnTo>
                  <a:pt x="72197" y="433172"/>
                </a:lnTo>
                <a:cubicBezTo>
                  <a:pt x="32324" y="433172"/>
                  <a:pt x="0" y="400849"/>
                  <a:pt x="0" y="360976"/>
                </a:cubicBezTo>
                <a:lnTo>
                  <a:pt x="0" y="72197"/>
                </a:lnTo>
                <a:cubicBezTo>
                  <a:pt x="0" y="32350"/>
                  <a:pt x="32350" y="0"/>
                  <a:pt x="7219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44" name="Shape 42"/>
          <p:cNvSpPr/>
          <p:nvPr/>
        </p:nvSpPr>
        <p:spPr>
          <a:xfrm>
            <a:off x="5675800" y="4277578"/>
            <a:ext cx="135366" cy="180489"/>
          </a:xfrm>
          <a:custGeom>
            <a:avLst/>
            <a:gdLst/>
            <a:ahLst/>
            <a:cxnLst/>
            <a:rect l="l" t="t" r="r" b="b"/>
            <a:pathLst>
              <a:path w="135366" h="180489">
                <a:moveTo>
                  <a:pt x="103252" y="135366"/>
                </a:moveTo>
                <a:cubicBezTo>
                  <a:pt x="105825" y="127505"/>
                  <a:pt x="110972" y="120384"/>
                  <a:pt x="116789" y="114251"/>
                </a:cubicBezTo>
                <a:cubicBezTo>
                  <a:pt x="128316" y="102124"/>
                  <a:pt x="135366" y="85732"/>
                  <a:pt x="135366" y="67683"/>
                </a:cubicBezTo>
                <a:cubicBezTo>
                  <a:pt x="135366" y="30316"/>
                  <a:pt x="105050" y="0"/>
                  <a:pt x="67683" y="0"/>
                </a:cubicBezTo>
                <a:cubicBezTo>
                  <a:pt x="30316" y="0"/>
                  <a:pt x="0" y="30316"/>
                  <a:pt x="0" y="67683"/>
                </a:cubicBezTo>
                <a:cubicBezTo>
                  <a:pt x="0" y="85732"/>
                  <a:pt x="7050" y="102124"/>
                  <a:pt x="18578" y="114251"/>
                </a:cubicBezTo>
                <a:cubicBezTo>
                  <a:pt x="24394" y="120384"/>
                  <a:pt x="29576" y="127505"/>
                  <a:pt x="32114" y="135366"/>
                </a:cubicBezTo>
                <a:lnTo>
                  <a:pt x="103217" y="135366"/>
                </a:lnTo>
                <a:close/>
                <a:moveTo>
                  <a:pt x="101525" y="152287"/>
                </a:moveTo>
                <a:lnTo>
                  <a:pt x="33842" y="152287"/>
                </a:lnTo>
                <a:lnTo>
                  <a:pt x="33842" y="157927"/>
                </a:lnTo>
                <a:cubicBezTo>
                  <a:pt x="33842" y="173509"/>
                  <a:pt x="46462" y="186129"/>
                  <a:pt x="62043" y="186129"/>
                </a:cubicBezTo>
                <a:lnTo>
                  <a:pt x="73323" y="186129"/>
                </a:lnTo>
                <a:cubicBezTo>
                  <a:pt x="88905" y="186129"/>
                  <a:pt x="101525" y="173509"/>
                  <a:pt x="101525" y="157927"/>
                </a:cubicBezTo>
                <a:lnTo>
                  <a:pt x="101525" y="152287"/>
                </a:lnTo>
                <a:close/>
                <a:moveTo>
                  <a:pt x="64863" y="39482"/>
                </a:moveTo>
                <a:cubicBezTo>
                  <a:pt x="50833" y="39482"/>
                  <a:pt x="39482" y="50833"/>
                  <a:pt x="39482" y="64863"/>
                </a:cubicBezTo>
                <a:cubicBezTo>
                  <a:pt x="39482" y="69552"/>
                  <a:pt x="35710" y="73323"/>
                  <a:pt x="31021" y="73323"/>
                </a:cubicBezTo>
                <a:cubicBezTo>
                  <a:pt x="26333" y="73323"/>
                  <a:pt x="22561" y="69552"/>
                  <a:pt x="22561" y="64863"/>
                </a:cubicBezTo>
                <a:cubicBezTo>
                  <a:pt x="22561" y="41491"/>
                  <a:pt x="41491" y="22561"/>
                  <a:pt x="64863" y="22561"/>
                </a:cubicBezTo>
                <a:cubicBezTo>
                  <a:pt x="69552" y="22561"/>
                  <a:pt x="73323" y="26333"/>
                  <a:pt x="73323" y="31021"/>
                </a:cubicBezTo>
                <a:cubicBezTo>
                  <a:pt x="73323" y="35710"/>
                  <a:pt x="69552" y="39482"/>
                  <a:pt x="64863" y="39482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5" name="Text 43"/>
          <p:cNvSpPr/>
          <p:nvPr/>
        </p:nvSpPr>
        <p:spPr>
          <a:xfrm>
            <a:off x="6068363" y="4241480"/>
            <a:ext cx="965614" cy="252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21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Originalität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5526897" y="4656604"/>
            <a:ext cx="2824645" cy="703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37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Einzigartige Designs, kreative Innovation, persönlicher künstlerischer Ausdruck. Keine Kopien oder Massenware-Imitate.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8571090" y="4006845"/>
            <a:ext cx="3041232" cy="1732690"/>
          </a:xfrm>
          <a:custGeom>
            <a:avLst/>
            <a:gdLst/>
            <a:ahLst/>
            <a:cxnLst/>
            <a:rect l="l" t="t" r="r" b="b"/>
            <a:pathLst>
              <a:path w="3041232" h="1732690">
                <a:moveTo>
                  <a:pt x="72201" y="0"/>
                </a:moveTo>
                <a:lnTo>
                  <a:pt x="2969030" y="0"/>
                </a:lnTo>
                <a:cubicBezTo>
                  <a:pt x="3008906" y="0"/>
                  <a:pt x="3041232" y="32326"/>
                  <a:pt x="3041232" y="72201"/>
                </a:cubicBezTo>
                <a:lnTo>
                  <a:pt x="3041232" y="1660489"/>
                </a:lnTo>
                <a:cubicBezTo>
                  <a:pt x="3041232" y="1700364"/>
                  <a:pt x="3008906" y="1732690"/>
                  <a:pt x="2969030" y="1732690"/>
                </a:cubicBezTo>
                <a:lnTo>
                  <a:pt x="72201" y="1732690"/>
                </a:lnTo>
                <a:cubicBezTo>
                  <a:pt x="32326" y="1732690"/>
                  <a:pt x="0" y="1700364"/>
                  <a:pt x="0" y="1660489"/>
                </a:cubicBezTo>
                <a:lnTo>
                  <a:pt x="0" y="72201"/>
                </a:lnTo>
                <a:cubicBezTo>
                  <a:pt x="0" y="32352"/>
                  <a:pt x="32352" y="0"/>
                  <a:pt x="72201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8" name="Shape 46"/>
          <p:cNvSpPr/>
          <p:nvPr/>
        </p:nvSpPr>
        <p:spPr>
          <a:xfrm>
            <a:off x="8715481" y="4151236"/>
            <a:ext cx="433172" cy="433172"/>
          </a:xfrm>
          <a:custGeom>
            <a:avLst/>
            <a:gdLst/>
            <a:ahLst/>
            <a:cxnLst/>
            <a:rect l="l" t="t" r="r" b="b"/>
            <a:pathLst>
              <a:path w="433172" h="433172">
                <a:moveTo>
                  <a:pt x="72197" y="0"/>
                </a:moveTo>
                <a:lnTo>
                  <a:pt x="360976" y="0"/>
                </a:lnTo>
                <a:cubicBezTo>
                  <a:pt x="400849" y="0"/>
                  <a:pt x="433172" y="32324"/>
                  <a:pt x="433172" y="72197"/>
                </a:cubicBezTo>
                <a:lnTo>
                  <a:pt x="433172" y="360976"/>
                </a:lnTo>
                <a:cubicBezTo>
                  <a:pt x="433172" y="400849"/>
                  <a:pt x="400849" y="433172"/>
                  <a:pt x="360976" y="433172"/>
                </a:cubicBezTo>
                <a:lnTo>
                  <a:pt x="72197" y="433172"/>
                </a:lnTo>
                <a:cubicBezTo>
                  <a:pt x="32324" y="433172"/>
                  <a:pt x="0" y="400849"/>
                  <a:pt x="0" y="360976"/>
                </a:cubicBezTo>
                <a:lnTo>
                  <a:pt x="0" y="72197"/>
                </a:lnTo>
                <a:cubicBezTo>
                  <a:pt x="0" y="32350"/>
                  <a:pt x="32350" y="0"/>
                  <a:pt x="72197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9" name="Shape 47"/>
          <p:cNvSpPr/>
          <p:nvPr/>
        </p:nvSpPr>
        <p:spPr>
          <a:xfrm>
            <a:off x="8841823" y="4277578"/>
            <a:ext cx="180489" cy="180489"/>
          </a:xfrm>
          <a:custGeom>
            <a:avLst/>
            <a:gdLst/>
            <a:ahLst/>
            <a:cxnLst/>
            <a:rect l="l" t="t" r="r" b="b"/>
            <a:pathLst>
              <a:path w="180489" h="180489">
                <a:moveTo>
                  <a:pt x="53688" y="21151"/>
                </a:moveTo>
                <a:cubicBezTo>
                  <a:pt x="69975" y="-7050"/>
                  <a:pt x="110690" y="-7050"/>
                  <a:pt x="126976" y="21151"/>
                </a:cubicBezTo>
                <a:lnTo>
                  <a:pt x="140125" y="43924"/>
                </a:lnTo>
                <a:lnTo>
                  <a:pt x="149890" y="38283"/>
                </a:lnTo>
                <a:cubicBezTo>
                  <a:pt x="152851" y="36556"/>
                  <a:pt x="156553" y="36803"/>
                  <a:pt x="159267" y="38883"/>
                </a:cubicBezTo>
                <a:cubicBezTo>
                  <a:pt x="161981" y="40962"/>
                  <a:pt x="163180" y="44488"/>
                  <a:pt x="162299" y="47801"/>
                </a:cubicBezTo>
                <a:lnTo>
                  <a:pt x="154015" y="78611"/>
                </a:lnTo>
                <a:cubicBezTo>
                  <a:pt x="152816" y="83123"/>
                  <a:pt x="148163" y="85803"/>
                  <a:pt x="143651" y="84604"/>
                </a:cubicBezTo>
                <a:lnTo>
                  <a:pt x="112841" y="76355"/>
                </a:lnTo>
                <a:cubicBezTo>
                  <a:pt x="109527" y="75474"/>
                  <a:pt x="107095" y="72689"/>
                  <a:pt x="106636" y="69305"/>
                </a:cubicBezTo>
                <a:cubicBezTo>
                  <a:pt x="106178" y="65921"/>
                  <a:pt x="107835" y="62572"/>
                  <a:pt x="110796" y="60880"/>
                </a:cubicBezTo>
                <a:lnTo>
                  <a:pt x="120561" y="55239"/>
                </a:lnTo>
                <a:lnTo>
                  <a:pt x="107412" y="32467"/>
                </a:lnTo>
                <a:cubicBezTo>
                  <a:pt x="99797" y="19318"/>
                  <a:pt x="80832" y="19318"/>
                  <a:pt x="73218" y="32467"/>
                </a:cubicBezTo>
                <a:lnTo>
                  <a:pt x="71349" y="35675"/>
                </a:lnTo>
                <a:cubicBezTo>
                  <a:pt x="68247" y="41068"/>
                  <a:pt x="61338" y="42901"/>
                  <a:pt x="55944" y="39799"/>
                </a:cubicBezTo>
                <a:cubicBezTo>
                  <a:pt x="50551" y="36697"/>
                  <a:pt x="48718" y="29788"/>
                  <a:pt x="51820" y="24359"/>
                </a:cubicBezTo>
                <a:lnTo>
                  <a:pt x="53688" y="21151"/>
                </a:lnTo>
                <a:close/>
                <a:moveTo>
                  <a:pt x="158527" y="98387"/>
                </a:moveTo>
                <a:cubicBezTo>
                  <a:pt x="163920" y="95285"/>
                  <a:pt x="170830" y="97118"/>
                  <a:pt x="173932" y="102512"/>
                </a:cubicBezTo>
                <a:lnTo>
                  <a:pt x="175800" y="105720"/>
                </a:lnTo>
                <a:cubicBezTo>
                  <a:pt x="192086" y="133921"/>
                  <a:pt x="171746" y="169173"/>
                  <a:pt x="139174" y="169173"/>
                </a:cubicBezTo>
                <a:lnTo>
                  <a:pt x="112876" y="169173"/>
                </a:lnTo>
                <a:lnTo>
                  <a:pt x="112876" y="180453"/>
                </a:lnTo>
                <a:cubicBezTo>
                  <a:pt x="112876" y="183873"/>
                  <a:pt x="110831" y="186975"/>
                  <a:pt x="107659" y="188279"/>
                </a:cubicBezTo>
                <a:cubicBezTo>
                  <a:pt x="104486" y="189583"/>
                  <a:pt x="100855" y="188878"/>
                  <a:pt x="98423" y="186446"/>
                </a:cubicBezTo>
                <a:lnTo>
                  <a:pt x="75862" y="163885"/>
                </a:lnTo>
                <a:cubicBezTo>
                  <a:pt x="72548" y="160571"/>
                  <a:pt x="72548" y="155213"/>
                  <a:pt x="75862" y="151935"/>
                </a:cubicBezTo>
                <a:lnTo>
                  <a:pt x="98423" y="129374"/>
                </a:lnTo>
                <a:cubicBezTo>
                  <a:pt x="100855" y="126941"/>
                  <a:pt x="104486" y="126236"/>
                  <a:pt x="107659" y="127541"/>
                </a:cubicBezTo>
                <a:cubicBezTo>
                  <a:pt x="110831" y="128845"/>
                  <a:pt x="112876" y="131947"/>
                  <a:pt x="112876" y="135366"/>
                </a:cubicBezTo>
                <a:lnTo>
                  <a:pt x="112876" y="146647"/>
                </a:lnTo>
                <a:lnTo>
                  <a:pt x="139174" y="146647"/>
                </a:lnTo>
                <a:cubicBezTo>
                  <a:pt x="154367" y="146647"/>
                  <a:pt x="163885" y="130184"/>
                  <a:pt x="156271" y="117036"/>
                </a:cubicBezTo>
                <a:lnTo>
                  <a:pt x="154402" y="113828"/>
                </a:lnTo>
                <a:cubicBezTo>
                  <a:pt x="151300" y="108434"/>
                  <a:pt x="153133" y="101525"/>
                  <a:pt x="158527" y="98423"/>
                </a:cubicBezTo>
                <a:close/>
                <a:moveTo>
                  <a:pt x="17978" y="82982"/>
                </a:moveTo>
                <a:lnTo>
                  <a:pt x="8214" y="77342"/>
                </a:lnTo>
                <a:cubicBezTo>
                  <a:pt x="5252" y="75615"/>
                  <a:pt x="3596" y="72301"/>
                  <a:pt x="4054" y="68917"/>
                </a:cubicBezTo>
                <a:cubicBezTo>
                  <a:pt x="4512" y="65533"/>
                  <a:pt x="6945" y="62748"/>
                  <a:pt x="10258" y="61867"/>
                </a:cubicBezTo>
                <a:lnTo>
                  <a:pt x="41068" y="53583"/>
                </a:lnTo>
                <a:cubicBezTo>
                  <a:pt x="45580" y="52384"/>
                  <a:pt x="50234" y="55063"/>
                  <a:pt x="51432" y="59575"/>
                </a:cubicBezTo>
                <a:lnTo>
                  <a:pt x="59681" y="90385"/>
                </a:lnTo>
                <a:cubicBezTo>
                  <a:pt x="60562" y="93699"/>
                  <a:pt x="59364" y="97189"/>
                  <a:pt x="56649" y="99304"/>
                </a:cubicBezTo>
                <a:cubicBezTo>
                  <a:pt x="53935" y="101419"/>
                  <a:pt x="50234" y="101631"/>
                  <a:pt x="47272" y="99903"/>
                </a:cubicBezTo>
                <a:lnTo>
                  <a:pt x="37508" y="94263"/>
                </a:lnTo>
                <a:lnTo>
                  <a:pt x="24359" y="117036"/>
                </a:lnTo>
                <a:cubicBezTo>
                  <a:pt x="16745" y="130184"/>
                  <a:pt x="26262" y="146647"/>
                  <a:pt x="41456" y="146647"/>
                </a:cubicBezTo>
                <a:lnTo>
                  <a:pt x="45193" y="146647"/>
                </a:lnTo>
                <a:cubicBezTo>
                  <a:pt x="51432" y="146647"/>
                  <a:pt x="56473" y="151688"/>
                  <a:pt x="56473" y="157927"/>
                </a:cubicBezTo>
                <a:cubicBezTo>
                  <a:pt x="56473" y="164167"/>
                  <a:pt x="51432" y="169208"/>
                  <a:pt x="45193" y="169208"/>
                </a:cubicBezTo>
                <a:lnTo>
                  <a:pt x="41456" y="169208"/>
                </a:lnTo>
                <a:cubicBezTo>
                  <a:pt x="8919" y="169208"/>
                  <a:pt x="-11422" y="133956"/>
                  <a:pt x="4865" y="105755"/>
                </a:cubicBezTo>
                <a:lnTo>
                  <a:pt x="17978" y="82982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50" name="Text 48"/>
          <p:cNvSpPr/>
          <p:nvPr/>
        </p:nvSpPr>
        <p:spPr>
          <a:xfrm>
            <a:off x="9256946" y="4241480"/>
            <a:ext cx="1245371" cy="252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21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Nachhaltigkeit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8715481" y="4656604"/>
            <a:ext cx="2824645" cy="9385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37" dirty="0">
                <a:solidFill>
                  <a:srgbClr val="2D2D2D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Umweltfreundliche Produktion, ethische Arbeitsbedingungen, ressourcenschonende Prozesse. Wertschätzung für Mensch und Natur.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5382506" y="5883926"/>
            <a:ext cx="6235879" cy="758052"/>
          </a:xfrm>
          <a:custGeom>
            <a:avLst/>
            <a:gdLst/>
            <a:ahLst/>
            <a:cxnLst/>
            <a:rect l="l" t="t" r="r" b="b"/>
            <a:pathLst>
              <a:path w="6235879" h="758052">
                <a:moveTo>
                  <a:pt x="72197" y="0"/>
                </a:moveTo>
                <a:lnTo>
                  <a:pt x="6163682" y="0"/>
                </a:lnTo>
                <a:cubicBezTo>
                  <a:pt x="6203555" y="0"/>
                  <a:pt x="6235879" y="32324"/>
                  <a:pt x="6235879" y="72197"/>
                </a:cubicBezTo>
                <a:lnTo>
                  <a:pt x="6235879" y="685855"/>
                </a:lnTo>
                <a:cubicBezTo>
                  <a:pt x="6235879" y="725728"/>
                  <a:pt x="6203555" y="758052"/>
                  <a:pt x="6163682" y="758052"/>
                </a:cubicBezTo>
                <a:lnTo>
                  <a:pt x="72197" y="758052"/>
                </a:lnTo>
                <a:cubicBezTo>
                  <a:pt x="32324" y="758052"/>
                  <a:pt x="0" y="725728"/>
                  <a:pt x="0" y="685855"/>
                </a:cubicBezTo>
                <a:lnTo>
                  <a:pt x="0" y="72197"/>
                </a:lnTo>
                <a:cubicBezTo>
                  <a:pt x="0" y="32350"/>
                  <a:pt x="32350" y="0"/>
                  <a:pt x="72197" y="0"/>
                </a:cubicBezTo>
                <a:close/>
              </a:path>
            </a:pathLst>
          </a:custGeom>
          <a:solidFill>
            <a:srgbClr val="D4A574">
              <a:alpha val="14902"/>
            </a:srgbClr>
          </a:solidFill>
          <a:ln/>
        </p:spPr>
      </p:sp>
      <p:sp>
        <p:nvSpPr>
          <p:cNvPr id="53" name="Text 51"/>
          <p:cNvSpPr/>
          <p:nvPr/>
        </p:nvSpPr>
        <p:spPr>
          <a:xfrm>
            <a:off x="5526897" y="6028317"/>
            <a:ext cx="6019292" cy="4692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37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Vorteile der Kuratierung:</a:t>
            </a:r>
            <a:pPr>
              <a:lnSpc>
                <a:spcPct val="140000"/>
              </a:lnSpc>
            </a:pPr>
            <a:r>
              <a:rPr lang="en-US" sz="1137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Käufer vertrauen auf Qualität, Künstler profitieren von weniger Konkurrenz, höheren Preisen und einer exklusiven Community.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50" kern="0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FLEXIBILITÄT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7150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Zwei flexible Pflegemodelle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17500" y="952500"/>
            <a:ext cx="11628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Wählen Sie das Modell, das zu Ihnen passt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17500" y="1317625"/>
            <a:ext cx="5683250" cy="4905375"/>
          </a:xfrm>
          <a:custGeom>
            <a:avLst/>
            <a:gdLst/>
            <a:ahLst/>
            <a:cxnLst/>
            <a:rect l="l" t="t" r="r" b="b"/>
            <a:pathLst>
              <a:path w="5683250" h="4905375">
                <a:moveTo>
                  <a:pt x="31750" y="0"/>
                </a:moveTo>
                <a:lnTo>
                  <a:pt x="5651500" y="0"/>
                </a:lnTo>
                <a:cubicBezTo>
                  <a:pt x="5669023" y="0"/>
                  <a:pt x="5683250" y="14227"/>
                  <a:pt x="5683250" y="31750"/>
                </a:cubicBezTo>
                <a:lnTo>
                  <a:pt x="5683250" y="4841899"/>
                </a:lnTo>
                <a:cubicBezTo>
                  <a:pt x="5683250" y="4876956"/>
                  <a:pt x="5654831" y="4905375"/>
                  <a:pt x="5619774" y="4905375"/>
                </a:cubicBezTo>
                <a:lnTo>
                  <a:pt x="63476" y="4905375"/>
                </a:lnTo>
                <a:cubicBezTo>
                  <a:pt x="28419" y="4905375"/>
                  <a:pt x="0" y="4876956"/>
                  <a:pt x="0" y="4841899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47625" dist="31750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17500" y="1317625"/>
            <a:ext cx="5683250" cy="31750"/>
          </a:xfrm>
          <a:custGeom>
            <a:avLst/>
            <a:gdLst/>
            <a:ahLst/>
            <a:cxnLst/>
            <a:rect l="l" t="t" r="r" b="b"/>
            <a:pathLst>
              <a:path w="5683250" h="31750">
                <a:moveTo>
                  <a:pt x="31750" y="0"/>
                </a:moveTo>
                <a:lnTo>
                  <a:pt x="5651500" y="0"/>
                </a:lnTo>
                <a:cubicBezTo>
                  <a:pt x="5669023" y="0"/>
                  <a:pt x="5683250" y="14227"/>
                  <a:pt x="5683250" y="31750"/>
                </a:cubicBezTo>
                <a:lnTo>
                  <a:pt x="5683250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7" name="Shape 5"/>
          <p:cNvSpPr/>
          <p:nvPr/>
        </p:nvSpPr>
        <p:spPr>
          <a:xfrm>
            <a:off x="317500" y="1333500"/>
            <a:ext cx="5683250" cy="1238250"/>
          </a:xfrm>
          <a:custGeom>
            <a:avLst/>
            <a:gdLst/>
            <a:ahLst/>
            <a:cxnLst/>
            <a:rect l="l" t="t" r="r" b="b"/>
            <a:pathLst>
              <a:path w="5683250" h="1238250">
                <a:moveTo>
                  <a:pt x="0" y="0"/>
                </a:moveTo>
                <a:lnTo>
                  <a:pt x="5683250" y="0"/>
                </a:lnTo>
                <a:lnTo>
                  <a:pt x="5683250" y="1238250"/>
                </a:lnTo>
                <a:lnTo>
                  <a:pt x="0" y="1238250"/>
                </a:lnTo>
                <a:lnTo>
                  <a:pt x="0" y="0"/>
                </a:ln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8" name="Text 6"/>
          <p:cNvSpPr/>
          <p:nvPr/>
        </p:nvSpPr>
        <p:spPr>
          <a:xfrm>
            <a:off x="508000" y="1635125"/>
            <a:ext cx="145256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75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Selbstpflege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302250" y="15240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0"/>
                </a:moveTo>
                <a:lnTo>
                  <a:pt x="254000" y="0"/>
                </a:lnTo>
                <a:cubicBezTo>
                  <a:pt x="394186" y="0"/>
                  <a:pt x="508000" y="113814"/>
                  <a:pt x="508000" y="254000"/>
                </a:cubicBezTo>
                <a:lnTo>
                  <a:pt x="508000" y="254000"/>
                </a:lnTo>
                <a:cubicBezTo>
                  <a:pt x="508000" y="394186"/>
                  <a:pt x="394186" y="508000"/>
                  <a:pt x="2540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5409406" y="1658938"/>
            <a:ext cx="297656" cy="238125"/>
          </a:xfrm>
          <a:custGeom>
            <a:avLst/>
            <a:gdLst/>
            <a:ahLst/>
            <a:cxnLst/>
            <a:rect l="l" t="t" r="r" b="b"/>
            <a:pathLst>
              <a:path w="297656" h="238125">
                <a:moveTo>
                  <a:pt x="119295" y="3721"/>
                </a:moveTo>
                <a:cubicBezTo>
                  <a:pt x="150098" y="3721"/>
                  <a:pt x="175106" y="28729"/>
                  <a:pt x="175106" y="59531"/>
                </a:cubicBezTo>
                <a:cubicBezTo>
                  <a:pt x="175106" y="90334"/>
                  <a:pt x="150098" y="115342"/>
                  <a:pt x="119295" y="115342"/>
                </a:cubicBezTo>
                <a:cubicBezTo>
                  <a:pt x="88492" y="115342"/>
                  <a:pt x="63484" y="90334"/>
                  <a:pt x="63484" y="59531"/>
                </a:cubicBezTo>
                <a:cubicBezTo>
                  <a:pt x="63484" y="28729"/>
                  <a:pt x="88492" y="3721"/>
                  <a:pt x="119295" y="3721"/>
                </a:cubicBezTo>
                <a:close/>
                <a:moveTo>
                  <a:pt x="105435" y="141387"/>
                </a:moveTo>
                <a:lnTo>
                  <a:pt x="133062" y="141387"/>
                </a:lnTo>
                <a:lnTo>
                  <a:pt x="133759" y="141387"/>
                </a:lnTo>
                <a:cubicBezTo>
                  <a:pt x="127760" y="153851"/>
                  <a:pt x="130132" y="168455"/>
                  <a:pt x="139108" y="178361"/>
                </a:cubicBezTo>
                <a:cubicBezTo>
                  <a:pt x="129713" y="188733"/>
                  <a:pt x="127574" y="204313"/>
                  <a:pt x="134736" y="217150"/>
                </a:cubicBezTo>
                <a:lnTo>
                  <a:pt x="145200" y="235939"/>
                </a:lnTo>
                <a:cubicBezTo>
                  <a:pt x="145619" y="236683"/>
                  <a:pt x="146084" y="237427"/>
                  <a:pt x="146549" y="238125"/>
                </a:cubicBezTo>
                <a:lnTo>
                  <a:pt x="36323" y="238125"/>
                </a:lnTo>
                <a:cubicBezTo>
                  <a:pt x="28696" y="238125"/>
                  <a:pt x="22510" y="231939"/>
                  <a:pt x="22510" y="224312"/>
                </a:cubicBezTo>
                <a:cubicBezTo>
                  <a:pt x="22510" y="178501"/>
                  <a:pt x="59624" y="141387"/>
                  <a:pt x="105435" y="141387"/>
                </a:cubicBezTo>
                <a:close/>
                <a:moveTo>
                  <a:pt x="201197" y="115156"/>
                </a:moveTo>
                <a:cubicBezTo>
                  <a:pt x="201197" y="108970"/>
                  <a:pt x="206173" y="103994"/>
                  <a:pt x="212359" y="103994"/>
                </a:cubicBezTo>
                <a:lnTo>
                  <a:pt x="234683" y="103994"/>
                </a:lnTo>
                <a:cubicBezTo>
                  <a:pt x="240869" y="103994"/>
                  <a:pt x="245845" y="108970"/>
                  <a:pt x="245845" y="115156"/>
                </a:cubicBezTo>
                <a:lnTo>
                  <a:pt x="245845" y="117993"/>
                </a:lnTo>
                <a:cubicBezTo>
                  <a:pt x="245845" y="126783"/>
                  <a:pt x="257054" y="133248"/>
                  <a:pt x="264682" y="128876"/>
                </a:cubicBezTo>
                <a:lnTo>
                  <a:pt x="267007" y="127527"/>
                </a:lnTo>
                <a:cubicBezTo>
                  <a:pt x="272402" y="124411"/>
                  <a:pt x="279332" y="126318"/>
                  <a:pt x="282355" y="131759"/>
                </a:cubicBezTo>
                <a:lnTo>
                  <a:pt x="292773" y="150456"/>
                </a:lnTo>
                <a:cubicBezTo>
                  <a:pt x="295656" y="155665"/>
                  <a:pt x="293982" y="162176"/>
                  <a:pt x="288959" y="165339"/>
                </a:cubicBezTo>
                <a:lnTo>
                  <a:pt x="286773" y="166688"/>
                </a:lnTo>
                <a:cubicBezTo>
                  <a:pt x="279239" y="171385"/>
                  <a:pt x="279239" y="185245"/>
                  <a:pt x="286773" y="189988"/>
                </a:cubicBezTo>
                <a:lnTo>
                  <a:pt x="288913" y="191337"/>
                </a:lnTo>
                <a:cubicBezTo>
                  <a:pt x="293936" y="194500"/>
                  <a:pt x="295656" y="201011"/>
                  <a:pt x="292773" y="206220"/>
                </a:cubicBezTo>
                <a:lnTo>
                  <a:pt x="282308" y="225010"/>
                </a:lnTo>
                <a:cubicBezTo>
                  <a:pt x="279285" y="230451"/>
                  <a:pt x="272355" y="232404"/>
                  <a:pt x="266960" y="229242"/>
                </a:cubicBezTo>
                <a:lnTo>
                  <a:pt x="264682" y="227893"/>
                </a:lnTo>
                <a:cubicBezTo>
                  <a:pt x="257054" y="223475"/>
                  <a:pt x="245845" y="229986"/>
                  <a:pt x="245845" y="238776"/>
                </a:cubicBezTo>
                <a:lnTo>
                  <a:pt x="245845" y="241613"/>
                </a:lnTo>
                <a:cubicBezTo>
                  <a:pt x="245845" y="247799"/>
                  <a:pt x="240869" y="252775"/>
                  <a:pt x="234683" y="252775"/>
                </a:cubicBezTo>
                <a:lnTo>
                  <a:pt x="212359" y="252775"/>
                </a:lnTo>
                <a:cubicBezTo>
                  <a:pt x="206173" y="252775"/>
                  <a:pt x="201197" y="247799"/>
                  <a:pt x="201197" y="241613"/>
                </a:cubicBezTo>
                <a:lnTo>
                  <a:pt x="201197" y="238869"/>
                </a:lnTo>
                <a:cubicBezTo>
                  <a:pt x="201197" y="230032"/>
                  <a:pt x="189942" y="223521"/>
                  <a:pt x="182268" y="227940"/>
                </a:cubicBezTo>
                <a:lnTo>
                  <a:pt x="180036" y="229242"/>
                </a:lnTo>
                <a:cubicBezTo>
                  <a:pt x="174641" y="232358"/>
                  <a:pt x="167757" y="230451"/>
                  <a:pt x="164688" y="225010"/>
                </a:cubicBezTo>
                <a:lnTo>
                  <a:pt x="154177" y="206220"/>
                </a:lnTo>
                <a:cubicBezTo>
                  <a:pt x="151293" y="201011"/>
                  <a:pt x="152967" y="194453"/>
                  <a:pt x="158037" y="191291"/>
                </a:cubicBezTo>
                <a:lnTo>
                  <a:pt x="160083" y="190035"/>
                </a:lnTo>
                <a:cubicBezTo>
                  <a:pt x="167664" y="185338"/>
                  <a:pt x="167664" y="171385"/>
                  <a:pt x="160083" y="166688"/>
                </a:cubicBezTo>
                <a:lnTo>
                  <a:pt x="157990" y="165385"/>
                </a:lnTo>
                <a:cubicBezTo>
                  <a:pt x="152921" y="162223"/>
                  <a:pt x="151247" y="155665"/>
                  <a:pt x="154130" y="150456"/>
                </a:cubicBezTo>
                <a:lnTo>
                  <a:pt x="164595" y="131713"/>
                </a:lnTo>
                <a:cubicBezTo>
                  <a:pt x="167618" y="126271"/>
                  <a:pt x="174547" y="124365"/>
                  <a:pt x="179896" y="127481"/>
                </a:cubicBezTo>
                <a:lnTo>
                  <a:pt x="182128" y="128783"/>
                </a:lnTo>
                <a:cubicBezTo>
                  <a:pt x="189802" y="133201"/>
                  <a:pt x="201057" y="126690"/>
                  <a:pt x="201057" y="117853"/>
                </a:cubicBezTo>
                <a:lnTo>
                  <a:pt x="201057" y="115109"/>
                </a:lnTo>
                <a:close/>
                <a:moveTo>
                  <a:pt x="247659" y="178501"/>
                </a:moveTo>
                <a:cubicBezTo>
                  <a:pt x="247659" y="165153"/>
                  <a:pt x="236823" y="154316"/>
                  <a:pt x="223475" y="154316"/>
                </a:cubicBezTo>
                <a:cubicBezTo>
                  <a:pt x="210127" y="154316"/>
                  <a:pt x="199290" y="165153"/>
                  <a:pt x="199290" y="178501"/>
                </a:cubicBezTo>
                <a:cubicBezTo>
                  <a:pt x="199290" y="191849"/>
                  <a:pt x="210127" y="202685"/>
                  <a:pt x="223475" y="202685"/>
                </a:cubicBezTo>
                <a:cubicBezTo>
                  <a:pt x="236823" y="202685"/>
                  <a:pt x="247659" y="191849"/>
                  <a:pt x="247659" y="178501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1" name="Text 9"/>
          <p:cNvSpPr/>
          <p:nvPr/>
        </p:nvSpPr>
        <p:spPr>
          <a:xfrm>
            <a:off x="508000" y="2159000"/>
            <a:ext cx="53736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dirty="0">
                <a:solidFill>
                  <a:srgbClr val="FFFFF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Für erfahrene Verkäufer, die volle Kontrolle wünschen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27844" y="279400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375" y="158750"/>
                </a:moveTo>
                <a:cubicBezTo>
                  <a:pt x="123183" y="158750"/>
                  <a:pt x="158750" y="123183"/>
                  <a:pt x="158750" y="79375"/>
                </a:cubicBezTo>
                <a:cubicBezTo>
                  <a:pt x="158750" y="35567"/>
                  <a:pt x="123183" y="0"/>
                  <a:pt x="79375" y="0"/>
                </a:cubicBezTo>
                <a:cubicBezTo>
                  <a:pt x="35567" y="0"/>
                  <a:pt x="0" y="35567"/>
                  <a:pt x="0" y="79375"/>
                </a:cubicBezTo>
                <a:cubicBezTo>
                  <a:pt x="0" y="123183"/>
                  <a:pt x="35567" y="158750"/>
                  <a:pt x="79375" y="158750"/>
                </a:cubicBezTo>
                <a:close/>
                <a:moveTo>
                  <a:pt x="105544" y="65949"/>
                </a:moveTo>
                <a:lnTo>
                  <a:pt x="80739" y="105637"/>
                </a:lnTo>
                <a:cubicBezTo>
                  <a:pt x="79437" y="107714"/>
                  <a:pt x="77205" y="109017"/>
                  <a:pt x="74755" y="109141"/>
                </a:cubicBezTo>
                <a:cubicBezTo>
                  <a:pt x="72306" y="109265"/>
                  <a:pt x="69949" y="108148"/>
                  <a:pt x="68492" y="106164"/>
                </a:cubicBezTo>
                <a:lnTo>
                  <a:pt x="53609" y="86320"/>
                </a:lnTo>
                <a:cubicBezTo>
                  <a:pt x="51129" y="83034"/>
                  <a:pt x="51811" y="78383"/>
                  <a:pt x="55097" y="75902"/>
                </a:cubicBezTo>
                <a:cubicBezTo>
                  <a:pt x="58384" y="73422"/>
                  <a:pt x="63035" y="74104"/>
                  <a:pt x="65515" y="77391"/>
                </a:cubicBezTo>
                <a:lnTo>
                  <a:pt x="73887" y="88553"/>
                </a:lnTo>
                <a:lnTo>
                  <a:pt x="92925" y="58074"/>
                </a:lnTo>
                <a:cubicBezTo>
                  <a:pt x="95095" y="54601"/>
                  <a:pt x="99684" y="53516"/>
                  <a:pt x="103188" y="55718"/>
                </a:cubicBezTo>
                <a:cubicBezTo>
                  <a:pt x="106691" y="57919"/>
                  <a:pt x="107745" y="62477"/>
                  <a:pt x="105544" y="6598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13" name="Text 11"/>
          <p:cNvSpPr/>
          <p:nvPr/>
        </p:nvSpPr>
        <p:spPr>
          <a:xfrm>
            <a:off x="801688" y="2762250"/>
            <a:ext cx="30003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Sie verwalten alles selbst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801688" y="2984500"/>
            <a:ext cx="29924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Produktfotos, Beschreibungen, Preise, Lagerbestand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27844" y="330200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375" y="158750"/>
                </a:moveTo>
                <a:cubicBezTo>
                  <a:pt x="123183" y="158750"/>
                  <a:pt x="158750" y="123183"/>
                  <a:pt x="158750" y="79375"/>
                </a:cubicBezTo>
                <a:cubicBezTo>
                  <a:pt x="158750" y="35567"/>
                  <a:pt x="123183" y="0"/>
                  <a:pt x="79375" y="0"/>
                </a:cubicBezTo>
                <a:cubicBezTo>
                  <a:pt x="35567" y="0"/>
                  <a:pt x="0" y="35567"/>
                  <a:pt x="0" y="79375"/>
                </a:cubicBezTo>
                <a:cubicBezTo>
                  <a:pt x="0" y="123183"/>
                  <a:pt x="35567" y="158750"/>
                  <a:pt x="79375" y="158750"/>
                </a:cubicBezTo>
                <a:close/>
                <a:moveTo>
                  <a:pt x="105544" y="65949"/>
                </a:moveTo>
                <a:lnTo>
                  <a:pt x="80739" y="105637"/>
                </a:lnTo>
                <a:cubicBezTo>
                  <a:pt x="79437" y="107714"/>
                  <a:pt x="77205" y="109017"/>
                  <a:pt x="74755" y="109141"/>
                </a:cubicBezTo>
                <a:cubicBezTo>
                  <a:pt x="72306" y="109265"/>
                  <a:pt x="69949" y="108148"/>
                  <a:pt x="68492" y="106164"/>
                </a:cubicBezTo>
                <a:lnTo>
                  <a:pt x="53609" y="86320"/>
                </a:lnTo>
                <a:cubicBezTo>
                  <a:pt x="51129" y="83034"/>
                  <a:pt x="51811" y="78383"/>
                  <a:pt x="55097" y="75902"/>
                </a:cubicBezTo>
                <a:cubicBezTo>
                  <a:pt x="58384" y="73422"/>
                  <a:pt x="63035" y="74104"/>
                  <a:pt x="65515" y="77391"/>
                </a:cubicBezTo>
                <a:lnTo>
                  <a:pt x="73887" y="88553"/>
                </a:lnTo>
                <a:lnTo>
                  <a:pt x="92925" y="58074"/>
                </a:lnTo>
                <a:cubicBezTo>
                  <a:pt x="95095" y="54601"/>
                  <a:pt x="99684" y="53516"/>
                  <a:pt x="103188" y="55718"/>
                </a:cubicBezTo>
                <a:cubicBezTo>
                  <a:pt x="106691" y="57919"/>
                  <a:pt x="107745" y="62477"/>
                  <a:pt x="105544" y="6598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16" name="Text 14"/>
          <p:cNvSpPr/>
          <p:nvPr/>
        </p:nvSpPr>
        <p:spPr>
          <a:xfrm>
            <a:off x="801688" y="3270250"/>
            <a:ext cx="272256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Direkter Kundenkontakt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01688" y="3492500"/>
            <a:ext cx="271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Sie kommunizieren persönlich mit Ihren Käufern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27844" y="381000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375" y="158750"/>
                </a:moveTo>
                <a:cubicBezTo>
                  <a:pt x="123183" y="158750"/>
                  <a:pt x="158750" y="123183"/>
                  <a:pt x="158750" y="79375"/>
                </a:cubicBezTo>
                <a:cubicBezTo>
                  <a:pt x="158750" y="35567"/>
                  <a:pt x="123183" y="0"/>
                  <a:pt x="79375" y="0"/>
                </a:cubicBezTo>
                <a:cubicBezTo>
                  <a:pt x="35567" y="0"/>
                  <a:pt x="0" y="35567"/>
                  <a:pt x="0" y="79375"/>
                </a:cubicBezTo>
                <a:cubicBezTo>
                  <a:pt x="0" y="123183"/>
                  <a:pt x="35567" y="158750"/>
                  <a:pt x="79375" y="158750"/>
                </a:cubicBezTo>
                <a:close/>
                <a:moveTo>
                  <a:pt x="105544" y="65949"/>
                </a:moveTo>
                <a:lnTo>
                  <a:pt x="80739" y="105637"/>
                </a:lnTo>
                <a:cubicBezTo>
                  <a:pt x="79437" y="107714"/>
                  <a:pt x="77205" y="109017"/>
                  <a:pt x="74755" y="109141"/>
                </a:cubicBezTo>
                <a:cubicBezTo>
                  <a:pt x="72306" y="109265"/>
                  <a:pt x="69949" y="108148"/>
                  <a:pt x="68492" y="106164"/>
                </a:cubicBezTo>
                <a:lnTo>
                  <a:pt x="53609" y="86320"/>
                </a:lnTo>
                <a:cubicBezTo>
                  <a:pt x="51129" y="83034"/>
                  <a:pt x="51811" y="78383"/>
                  <a:pt x="55097" y="75902"/>
                </a:cubicBezTo>
                <a:cubicBezTo>
                  <a:pt x="58384" y="73422"/>
                  <a:pt x="63035" y="74104"/>
                  <a:pt x="65515" y="77391"/>
                </a:cubicBezTo>
                <a:lnTo>
                  <a:pt x="73887" y="88553"/>
                </a:lnTo>
                <a:lnTo>
                  <a:pt x="92925" y="58074"/>
                </a:lnTo>
                <a:cubicBezTo>
                  <a:pt x="95095" y="54601"/>
                  <a:pt x="99684" y="53516"/>
                  <a:pt x="103188" y="55718"/>
                </a:cubicBezTo>
                <a:cubicBezTo>
                  <a:pt x="106691" y="57919"/>
                  <a:pt x="107745" y="62477"/>
                  <a:pt x="105544" y="6598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19" name="Text 17"/>
          <p:cNvSpPr/>
          <p:nvPr/>
        </p:nvSpPr>
        <p:spPr>
          <a:xfrm>
            <a:off x="801688" y="3778250"/>
            <a:ext cx="31750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Volle kreative Kontrolle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801688" y="4000500"/>
            <a:ext cx="3167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Entscheiden Sie selbst über Präsentation und Marketing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27844" y="431800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375" y="158750"/>
                </a:moveTo>
                <a:cubicBezTo>
                  <a:pt x="123183" y="158750"/>
                  <a:pt x="158750" y="123183"/>
                  <a:pt x="158750" y="79375"/>
                </a:cubicBezTo>
                <a:cubicBezTo>
                  <a:pt x="158750" y="35567"/>
                  <a:pt x="123183" y="0"/>
                  <a:pt x="79375" y="0"/>
                </a:cubicBezTo>
                <a:cubicBezTo>
                  <a:pt x="35567" y="0"/>
                  <a:pt x="0" y="35567"/>
                  <a:pt x="0" y="79375"/>
                </a:cubicBezTo>
                <a:cubicBezTo>
                  <a:pt x="0" y="123183"/>
                  <a:pt x="35567" y="158750"/>
                  <a:pt x="79375" y="158750"/>
                </a:cubicBezTo>
                <a:close/>
                <a:moveTo>
                  <a:pt x="105544" y="65949"/>
                </a:moveTo>
                <a:lnTo>
                  <a:pt x="80739" y="105637"/>
                </a:lnTo>
                <a:cubicBezTo>
                  <a:pt x="79437" y="107714"/>
                  <a:pt x="77205" y="109017"/>
                  <a:pt x="74755" y="109141"/>
                </a:cubicBezTo>
                <a:cubicBezTo>
                  <a:pt x="72306" y="109265"/>
                  <a:pt x="69949" y="108148"/>
                  <a:pt x="68492" y="106164"/>
                </a:cubicBezTo>
                <a:lnTo>
                  <a:pt x="53609" y="86320"/>
                </a:lnTo>
                <a:cubicBezTo>
                  <a:pt x="51129" y="83034"/>
                  <a:pt x="51811" y="78383"/>
                  <a:pt x="55097" y="75902"/>
                </a:cubicBezTo>
                <a:cubicBezTo>
                  <a:pt x="58384" y="73422"/>
                  <a:pt x="63035" y="74104"/>
                  <a:pt x="65515" y="77391"/>
                </a:cubicBezTo>
                <a:lnTo>
                  <a:pt x="73887" y="88553"/>
                </a:lnTo>
                <a:lnTo>
                  <a:pt x="92925" y="58074"/>
                </a:lnTo>
                <a:cubicBezTo>
                  <a:pt x="95095" y="54601"/>
                  <a:pt x="99684" y="53516"/>
                  <a:pt x="103188" y="55718"/>
                </a:cubicBezTo>
                <a:cubicBezTo>
                  <a:pt x="106691" y="57919"/>
                  <a:pt x="107745" y="62477"/>
                  <a:pt x="105544" y="6598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2" name="Text 20"/>
          <p:cNvSpPr/>
          <p:nvPr/>
        </p:nvSpPr>
        <p:spPr>
          <a:xfrm>
            <a:off x="801688" y="4286250"/>
            <a:ext cx="26749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Niedrigere Gebühren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801688" y="4508500"/>
            <a:ext cx="2667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Profitieren von reduzierten Transaktionskosten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08000" y="5143500"/>
            <a:ext cx="5302250" cy="889000"/>
          </a:xfrm>
          <a:custGeom>
            <a:avLst/>
            <a:gdLst/>
            <a:ahLst/>
            <a:cxnLst/>
            <a:rect l="l" t="t" r="r" b="b"/>
            <a:pathLst>
              <a:path w="5302250" h="889000">
                <a:moveTo>
                  <a:pt x="63501" y="0"/>
                </a:moveTo>
                <a:lnTo>
                  <a:pt x="5238749" y="0"/>
                </a:lnTo>
                <a:cubicBezTo>
                  <a:pt x="5273820" y="0"/>
                  <a:pt x="5302250" y="28430"/>
                  <a:pt x="5302250" y="63501"/>
                </a:cubicBezTo>
                <a:lnTo>
                  <a:pt x="5302250" y="825499"/>
                </a:lnTo>
                <a:cubicBezTo>
                  <a:pt x="5302250" y="860570"/>
                  <a:pt x="5273820" y="889000"/>
                  <a:pt x="5238749" y="889000"/>
                </a:cubicBezTo>
                <a:lnTo>
                  <a:pt x="63501" y="889000"/>
                </a:lnTo>
                <a:cubicBezTo>
                  <a:pt x="28430" y="889000"/>
                  <a:pt x="0" y="860570"/>
                  <a:pt x="0" y="825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25" name="Text 23"/>
          <p:cNvSpPr/>
          <p:nvPr/>
        </p:nvSpPr>
        <p:spPr>
          <a:xfrm>
            <a:off x="635000" y="5270500"/>
            <a:ext cx="5111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Ideal für: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35000" y="5524500"/>
            <a:ext cx="5111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Erfahrene Online-Verkäufer • Technik-affine Künstler • Selbstständige Unternehmer • Kontrollbewusste Creator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191250" y="1317625"/>
            <a:ext cx="5683250" cy="4905375"/>
          </a:xfrm>
          <a:custGeom>
            <a:avLst/>
            <a:gdLst/>
            <a:ahLst/>
            <a:cxnLst/>
            <a:rect l="l" t="t" r="r" b="b"/>
            <a:pathLst>
              <a:path w="5683250" h="4905375">
                <a:moveTo>
                  <a:pt x="31750" y="0"/>
                </a:moveTo>
                <a:lnTo>
                  <a:pt x="5651500" y="0"/>
                </a:lnTo>
                <a:cubicBezTo>
                  <a:pt x="5669023" y="0"/>
                  <a:pt x="5683250" y="14227"/>
                  <a:pt x="5683250" y="31750"/>
                </a:cubicBezTo>
                <a:lnTo>
                  <a:pt x="5683250" y="4841899"/>
                </a:lnTo>
                <a:cubicBezTo>
                  <a:pt x="5683250" y="4876956"/>
                  <a:pt x="5654831" y="4905375"/>
                  <a:pt x="5619774" y="4905375"/>
                </a:cubicBezTo>
                <a:lnTo>
                  <a:pt x="63476" y="4905375"/>
                </a:lnTo>
                <a:cubicBezTo>
                  <a:pt x="28419" y="4905375"/>
                  <a:pt x="0" y="4876956"/>
                  <a:pt x="0" y="4841899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47625" dist="31750" dir="5400000">
              <a:srgbClr val="000000">
                <a:alpha val="10196"/>
              </a:srgbClr>
            </a:outerShdw>
          </a:effectLst>
        </p:spPr>
      </p:sp>
      <p:sp>
        <p:nvSpPr>
          <p:cNvPr id="28" name="Shape 26"/>
          <p:cNvSpPr/>
          <p:nvPr/>
        </p:nvSpPr>
        <p:spPr>
          <a:xfrm>
            <a:off x="6191250" y="1317625"/>
            <a:ext cx="5683250" cy="31750"/>
          </a:xfrm>
          <a:custGeom>
            <a:avLst/>
            <a:gdLst/>
            <a:ahLst/>
            <a:cxnLst/>
            <a:rect l="l" t="t" r="r" b="b"/>
            <a:pathLst>
              <a:path w="5683250" h="31750">
                <a:moveTo>
                  <a:pt x="31750" y="0"/>
                </a:moveTo>
                <a:lnTo>
                  <a:pt x="5651500" y="0"/>
                </a:lnTo>
                <a:cubicBezTo>
                  <a:pt x="5669023" y="0"/>
                  <a:pt x="5683250" y="14227"/>
                  <a:pt x="5683250" y="31750"/>
                </a:cubicBezTo>
                <a:lnTo>
                  <a:pt x="5683250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9" name="Shape 27"/>
          <p:cNvSpPr/>
          <p:nvPr/>
        </p:nvSpPr>
        <p:spPr>
          <a:xfrm>
            <a:off x="6191250" y="1333500"/>
            <a:ext cx="5683250" cy="1238250"/>
          </a:xfrm>
          <a:custGeom>
            <a:avLst/>
            <a:gdLst/>
            <a:ahLst/>
            <a:cxnLst/>
            <a:rect l="l" t="t" r="r" b="b"/>
            <a:pathLst>
              <a:path w="5683250" h="1238250">
                <a:moveTo>
                  <a:pt x="0" y="0"/>
                </a:moveTo>
                <a:lnTo>
                  <a:pt x="5683250" y="0"/>
                </a:lnTo>
                <a:lnTo>
                  <a:pt x="5683250" y="1238250"/>
                </a:lnTo>
                <a:lnTo>
                  <a:pt x="0" y="123825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0" name="Text 28"/>
          <p:cNvSpPr/>
          <p:nvPr/>
        </p:nvSpPr>
        <p:spPr>
          <a:xfrm>
            <a:off x="6381750" y="1635125"/>
            <a:ext cx="138112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75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Full-Service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11176000" y="15240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0"/>
                </a:moveTo>
                <a:lnTo>
                  <a:pt x="254000" y="0"/>
                </a:lnTo>
                <a:cubicBezTo>
                  <a:pt x="394186" y="0"/>
                  <a:pt x="508000" y="113814"/>
                  <a:pt x="508000" y="254000"/>
                </a:cubicBezTo>
                <a:lnTo>
                  <a:pt x="508000" y="254000"/>
                </a:lnTo>
                <a:cubicBezTo>
                  <a:pt x="508000" y="394186"/>
                  <a:pt x="394186" y="508000"/>
                  <a:pt x="2540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2" name="Shape 30"/>
          <p:cNvSpPr/>
          <p:nvPr/>
        </p:nvSpPr>
        <p:spPr>
          <a:xfrm>
            <a:off x="11312922" y="1658938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100459" y="29766"/>
                </a:moveTo>
                <a:cubicBezTo>
                  <a:pt x="94273" y="29766"/>
                  <a:pt x="89297" y="34742"/>
                  <a:pt x="89297" y="40928"/>
                </a:cubicBezTo>
                <a:cubicBezTo>
                  <a:pt x="89297" y="47113"/>
                  <a:pt x="94273" y="52090"/>
                  <a:pt x="100459" y="52090"/>
                </a:cubicBezTo>
                <a:lnTo>
                  <a:pt x="107900" y="52090"/>
                </a:lnTo>
                <a:lnTo>
                  <a:pt x="107900" y="67577"/>
                </a:lnTo>
                <a:cubicBezTo>
                  <a:pt x="58043" y="72879"/>
                  <a:pt x="18697" y="113342"/>
                  <a:pt x="15162" y="163711"/>
                </a:cubicBezTo>
                <a:lnTo>
                  <a:pt x="223010" y="163711"/>
                </a:lnTo>
                <a:cubicBezTo>
                  <a:pt x="219428" y="113342"/>
                  <a:pt x="180082" y="72879"/>
                  <a:pt x="130225" y="67577"/>
                </a:cubicBezTo>
                <a:lnTo>
                  <a:pt x="130225" y="52090"/>
                </a:lnTo>
                <a:lnTo>
                  <a:pt x="137666" y="52090"/>
                </a:lnTo>
                <a:cubicBezTo>
                  <a:pt x="143852" y="52090"/>
                  <a:pt x="148828" y="47113"/>
                  <a:pt x="148828" y="40928"/>
                </a:cubicBezTo>
                <a:cubicBezTo>
                  <a:pt x="148828" y="34742"/>
                  <a:pt x="143852" y="29766"/>
                  <a:pt x="137666" y="29766"/>
                </a:cubicBezTo>
                <a:lnTo>
                  <a:pt x="100459" y="29766"/>
                </a:lnTo>
                <a:close/>
                <a:moveTo>
                  <a:pt x="11162" y="186035"/>
                </a:moveTo>
                <a:cubicBezTo>
                  <a:pt x="4976" y="186035"/>
                  <a:pt x="0" y="191012"/>
                  <a:pt x="0" y="197197"/>
                </a:cubicBezTo>
                <a:cubicBezTo>
                  <a:pt x="0" y="203383"/>
                  <a:pt x="4976" y="208359"/>
                  <a:pt x="11162" y="208359"/>
                </a:cubicBezTo>
                <a:lnTo>
                  <a:pt x="226963" y="208359"/>
                </a:lnTo>
                <a:cubicBezTo>
                  <a:pt x="233149" y="208359"/>
                  <a:pt x="238125" y="203383"/>
                  <a:pt x="238125" y="197197"/>
                </a:cubicBezTo>
                <a:cubicBezTo>
                  <a:pt x="238125" y="191012"/>
                  <a:pt x="233149" y="186035"/>
                  <a:pt x="226963" y="186035"/>
                </a:cubicBezTo>
                <a:lnTo>
                  <a:pt x="11162" y="18603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3" name="Text 31"/>
          <p:cNvSpPr/>
          <p:nvPr/>
        </p:nvSpPr>
        <p:spPr>
          <a:xfrm>
            <a:off x="6381750" y="2159000"/>
            <a:ext cx="53736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dirty="0">
                <a:solidFill>
                  <a:srgbClr val="FFFFFF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Wir übernehmen alles – Sie konzentrieren sich aufs Schaffen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401594" y="279400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375" y="158750"/>
                </a:moveTo>
                <a:cubicBezTo>
                  <a:pt x="123183" y="158750"/>
                  <a:pt x="158750" y="123183"/>
                  <a:pt x="158750" y="79375"/>
                </a:cubicBezTo>
                <a:cubicBezTo>
                  <a:pt x="158750" y="35567"/>
                  <a:pt x="123183" y="0"/>
                  <a:pt x="79375" y="0"/>
                </a:cubicBezTo>
                <a:cubicBezTo>
                  <a:pt x="35567" y="0"/>
                  <a:pt x="0" y="35567"/>
                  <a:pt x="0" y="79375"/>
                </a:cubicBezTo>
                <a:cubicBezTo>
                  <a:pt x="0" y="123183"/>
                  <a:pt x="35567" y="158750"/>
                  <a:pt x="79375" y="158750"/>
                </a:cubicBezTo>
                <a:close/>
                <a:moveTo>
                  <a:pt x="105544" y="65949"/>
                </a:moveTo>
                <a:lnTo>
                  <a:pt x="80739" y="105637"/>
                </a:lnTo>
                <a:cubicBezTo>
                  <a:pt x="79437" y="107714"/>
                  <a:pt x="77205" y="109017"/>
                  <a:pt x="74755" y="109141"/>
                </a:cubicBezTo>
                <a:cubicBezTo>
                  <a:pt x="72306" y="109265"/>
                  <a:pt x="69949" y="108148"/>
                  <a:pt x="68492" y="106164"/>
                </a:cubicBezTo>
                <a:lnTo>
                  <a:pt x="53609" y="86320"/>
                </a:lnTo>
                <a:cubicBezTo>
                  <a:pt x="51129" y="83034"/>
                  <a:pt x="51811" y="78383"/>
                  <a:pt x="55097" y="75902"/>
                </a:cubicBezTo>
                <a:cubicBezTo>
                  <a:pt x="58384" y="73422"/>
                  <a:pt x="63035" y="74104"/>
                  <a:pt x="65515" y="77391"/>
                </a:cubicBezTo>
                <a:lnTo>
                  <a:pt x="73887" y="88553"/>
                </a:lnTo>
                <a:lnTo>
                  <a:pt x="92925" y="58074"/>
                </a:lnTo>
                <a:cubicBezTo>
                  <a:pt x="95095" y="54601"/>
                  <a:pt x="99684" y="53516"/>
                  <a:pt x="103188" y="55718"/>
                </a:cubicBezTo>
                <a:cubicBezTo>
                  <a:pt x="106691" y="57919"/>
                  <a:pt x="107745" y="62477"/>
                  <a:pt x="105544" y="6598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5" name="Text 33"/>
          <p:cNvSpPr/>
          <p:nvPr/>
        </p:nvSpPr>
        <p:spPr>
          <a:xfrm>
            <a:off x="6675438" y="2762250"/>
            <a:ext cx="26670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Professionelle Produktfotografie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675438" y="2984500"/>
            <a:ext cx="2659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Wir erstellen hochwertige Bilder Ihrer Produkte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401594" y="330200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375" y="158750"/>
                </a:moveTo>
                <a:cubicBezTo>
                  <a:pt x="123183" y="158750"/>
                  <a:pt x="158750" y="123183"/>
                  <a:pt x="158750" y="79375"/>
                </a:cubicBezTo>
                <a:cubicBezTo>
                  <a:pt x="158750" y="35567"/>
                  <a:pt x="123183" y="0"/>
                  <a:pt x="79375" y="0"/>
                </a:cubicBezTo>
                <a:cubicBezTo>
                  <a:pt x="35567" y="0"/>
                  <a:pt x="0" y="35567"/>
                  <a:pt x="0" y="79375"/>
                </a:cubicBezTo>
                <a:cubicBezTo>
                  <a:pt x="0" y="123183"/>
                  <a:pt x="35567" y="158750"/>
                  <a:pt x="79375" y="158750"/>
                </a:cubicBezTo>
                <a:close/>
                <a:moveTo>
                  <a:pt x="105544" y="65949"/>
                </a:moveTo>
                <a:lnTo>
                  <a:pt x="80739" y="105637"/>
                </a:lnTo>
                <a:cubicBezTo>
                  <a:pt x="79437" y="107714"/>
                  <a:pt x="77205" y="109017"/>
                  <a:pt x="74755" y="109141"/>
                </a:cubicBezTo>
                <a:cubicBezTo>
                  <a:pt x="72306" y="109265"/>
                  <a:pt x="69949" y="108148"/>
                  <a:pt x="68492" y="106164"/>
                </a:cubicBezTo>
                <a:lnTo>
                  <a:pt x="53609" y="86320"/>
                </a:lnTo>
                <a:cubicBezTo>
                  <a:pt x="51129" y="83034"/>
                  <a:pt x="51811" y="78383"/>
                  <a:pt x="55097" y="75902"/>
                </a:cubicBezTo>
                <a:cubicBezTo>
                  <a:pt x="58384" y="73422"/>
                  <a:pt x="63035" y="74104"/>
                  <a:pt x="65515" y="77391"/>
                </a:cubicBezTo>
                <a:lnTo>
                  <a:pt x="73887" y="88553"/>
                </a:lnTo>
                <a:lnTo>
                  <a:pt x="92925" y="58074"/>
                </a:lnTo>
                <a:cubicBezTo>
                  <a:pt x="95095" y="54601"/>
                  <a:pt x="99684" y="53516"/>
                  <a:pt x="103188" y="55718"/>
                </a:cubicBezTo>
                <a:cubicBezTo>
                  <a:pt x="106691" y="57919"/>
                  <a:pt x="107745" y="62477"/>
                  <a:pt x="105544" y="6598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8" name="Text 36"/>
          <p:cNvSpPr/>
          <p:nvPr/>
        </p:nvSpPr>
        <p:spPr>
          <a:xfrm>
            <a:off x="6675438" y="3270250"/>
            <a:ext cx="20955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Optimale Beschreibungen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675438" y="3492500"/>
            <a:ext cx="20875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SEO-optimierte Texte, die verkaufen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401594" y="381000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375" y="158750"/>
                </a:moveTo>
                <a:cubicBezTo>
                  <a:pt x="123183" y="158750"/>
                  <a:pt x="158750" y="123183"/>
                  <a:pt x="158750" y="79375"/>
                </a:cubicBezTo>
                <a:cubicBezTo>
                  <a:pt x="158750" y="35567"/>
                  <a:pt x="123183" y="0"/>
                  <a:pt x="79375" y="0"/>
                </a:cubicBezTo>
                <a:cubicBezTo>
                  <a:pt x="35567" y="0"/>
                  <a:pt x="0" y="35567"/>
                  <a:pt x="0" y="79375"/>
                </a:cubicBezTo>
                <a:cubicBezTo>
                  <a:pt x="0" y="123183"/>
                  <a:pt x="35567" y="158750"/>
                  <a:pt x="79375" y="158750"/>
                </a:cubicBezTo>
                <a:close/>
                <a:moveTo>
                  <a:pt x="105544" y="65949"/>
                </a:moveTo>
                <a:lnTo>
                  <a:pt x="80739" y="105637"/>
                </a:lnTo>
                <a:cubicBezTo>
                  <a:pt x="79437" y="107714"/>
                  <a:pt x="77205" y="109017"/>
                  <a:pt x="74755" y="109141"/>
                </a:cubicBezTo>
                <a:cubicBezTo>
                  <a:pt x="72306" y="109265"/>
                  <a:pt x="69949" y="108148"/>
                  <a:pt x="68492" y="106164"/>
                </a:cubicBezTo>
                <a:lnTo>
                  <a:pt x="53609" y="86320"/>
                </a:lnTo>
                <a:cubicBezTo>
                  <a:pt x="51129" y="83034"/>
                  <a:pt x="51811" y="78383"/>
                  <a:pt x="55097" y="75902"/>
                </a:cubicBezTo>
                <a:cubicBezTo>
                  <a:pt x="58384" y="73422"/>
                  <a:pt x="63035" y="74104"/>
                  <a:pt x="65515" y="77391"/>
                </a:cubicBezTo>
                <a:lnTo>
                  <a:pt x="73887" y="88553"/>
                </a:lnTo>
                <a:lnTo>
                  <a:pt x="92925" y="58074"/>
                </a:lnTo>
                <a:cubicBezTo>
                  <a:pt x="95095" y="54601"/>
                  <a:pt x="99684" y="53516"/>
                  <a:pt x="103188" y="55718"/>
                </a:cubicBezTo>
                <a:cubicBezTo>
                  <a:pt x="106691" y="57919"/>
                  <a:pt x="107745" y="62477"/>
                  <a:pt x="105544" y="6598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1" name="Text 39"/>
          <p:cNvSpPr/>
          <p:nvPr/>
        </p:nvSpPr>
        <p:spPr>
          <a:xfrm>
            <a:off x="6675438" y="3778250"/>
            <a:ext cx="24368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Preisgestaltung &amp; Strategie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675438" y="4000500"/>
            <a:ext cx="2428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Wir beraten bei Preisen und Positionierung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401594" y="431800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375" y="158750"/>
                </a:moveTo>
                <a:cubicBezTo>
                  <a:pt x="123183" y="158750"/>
                  <a:pt x="158750" y="123183"/>
                  <a:pt x="158750" y="79375"/>
                </a:cubicBezTo>
                <a:cubicBezTo>
                  <a:pt x="158750" y="35567"/>
                  <a:pt x="123183" y="0"/>
                  <a:pt x="79375" y="0"/>
                </a:cubicBezTo>
                <a:cubicBezTo>
                  <a:pt x="35567" y="0"/>
                  <a:pt x="0" y="35567"/>
                  <a:pt x="0" y="79375"/>
                </a:cubicBezTo>
                <a:cubicBezTo>
                  <a:pt x="0" y="123183"/>
                  <a:pt x="35567" y="158750"/>
                  <a:pt x="79375" y="158750"/>
                </a:cubicBezTo>
                <a:close/>
                <a:moveTo>
                  <a:pt x="105544" y="65949"/>
                </a:moveTo>
                <a:lnTo>
                  <a:pt x="80739" y="105637"/>
                </a:lnTo>
                <a:cubicBezTo>
                  <a:pt x="79437" y="107714"/>
                  <a:pt x="77205" y="109017"/>
                  <a:pt x="74755" y="109141"/>
                </a:cubicBezTo>
                <a:cubicBezTo>
                  <a:pt x="72306" y="109265"/>
                  <a:pt x="69949" y="108148"/>
                  <a:pt x="68492" y="106164"/>
                </a:cubicBezTo>
                <a:lnTo>
                  <a:pt x="53609" y="86320"/>
                </a:lnTo>
                <a:cubicBezTo>
                  <a:pt x="51129" y="83034"/>
                  <a:pt x="51811" y="78383"/>
                  <a:pt x="55097" y="75902"/>
                </a:cubicBezTo>
                <a:cubicBezTo>
                  <a:pt x="58384" y="73422"/>
                  <a:pt x="63035" y="74104"/>
                  <a:pt x="65515" y="77391"/>
                </a:cubicBezTo>
                <a:lnTo>
                  <a:pt x="73887" y="88553"/>
                </a:lnTo>
                <a:lnTo>
                  <a:pt x="92925" y="58074"/>
                </a:lnTo>
                <a:cubicBezTo>
                  <a:pt x="95095" y="54601"/>
                  <a:pt x="99684" y="53516"/>
                  <a:pt x="103188" y="55718"/>
                </a:cubicBezTo>
                <a:cubicBezTo>
                  <a:pt x="106691" y="57919"/>
                  <a:pt x="107745" y="62477"/>
                  <a:pt x="105544" y="6598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4" name="Text 42"/>
          <p:cNvSpPr/>
          <p:nvPr/>
        </p:nvSpPr>
        <p:spPr>
          <a:xfrm>
            <a:off x="6675438" y="4286250"/>
            <a:ext cx="2516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Kundenkommunikation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675438" y="4508500"/>
            <a:ext cx="2508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Wir kümmern uns um Anfragen und Support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401594" y="482600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375" y="158750"/>
                </a:moveTo>
                <a:cubicBezTo>
                  <a:pt x="123183" y="158750"/>
                  <a:pt x="158750" y="123183"/>
                  <a:pt x="158750" y="79375"/>
                </a:cubicBezTo>
                <a:cubicBezTo>
                  <a:pt x="158750" y="35567"/>
                  <a:pt x="123183" y="0"/>
                  <a:pt x="79375" y="0"/>
                </a:cubicBezTo>
                <a:cubicBezTo>
                  <a:pt x="35567" y="0"/>
                  <a:pt x="0" y="35567"/>
                  <a:pt x="0" y="79375"/>
                </a:cubicBezTo>
                <a:cubicBezTo>
                  <a:pt x="0" y="123183"/>
                  <a:pt x="35567" y="158750"/>
                  <a:pt x="79375" y="158750"/>
                </a:cubicBezTo>
                <a:close/>
                <a:moveTo>
                  <a:pt x="105544" y="65949"/>
                </a:moveTo>
                <a:lnTo>
                  <a:pt x="80739" y="105637"/>
                </a:lnTo>
                <a:cubicBezTo>
                  <a:pt x="79437" y="107714"/>
                  <a:pt x="77205" y="109017"/>
                  <a:pt x="74755" y="109141"/>
                </a:cubicBezTo>
                <a:cubicBezTo>
                  <a:pt x="72306" y="109265"/>
                  <a:pt x="69949" y="108148"/>
                  <a:pt x="68492" y="106164"/>
                </a:cubicBezTo>
                <a:lnTo>
                  <a:pt x="53609" y="86320"/>
                </a:lnTo>
                <a:cubicBezTo>
                  <a:pt x="51129" y="83034"/>
                  <a:pt x="51811" y="78383"/>
                  <a:pt x="55097" y="75902"/>
                </a:cubicBezTo>
                <a:cubicBezTo>
                  <a:pt x="58384" y="73422"/>
                  <a:pt x="63035" y="74104"/>
                  <a:pt x="65515" y="77391"/>
                </a:cubicBezTo>
                <a:lnTo>
                  <a:pt x="73887" y="88553"/>
                </a:lnTo>
                <a:lnTo>
                  <a:pt x="92925" y="58074"/>
                </a:lnTo>
                <a:cubicBezTo>
                  <a:pt x="95095" y="54601"/>
                  <a:pt x="99684" y="53516"/>
                  <a:pt x="103188" y="55718"/>
                </a:cubicBezTo>
                <a:cubicBezTo>
                  <a:pt x="106691" y="57919"/>
                  <a:pt x="107745" y="62477"/>
                  <a:pt x="105544" y="6598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7" name="Text 45"/>
          <p:cNvSpPr/>
          <p:nvPr/>
        </p:nvSpPr>
        <p:spPr>
          <a:xfrm>
            <a:off x="6675438" y="4794250"/>
            <a:ext cx="31353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Marketing &amp; Promotion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675438" y="5016500"/>
            <a:ext cx="3127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Wir promoten Ihre Produkte auf verschiedenen Kanälen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381750" y="5334000"/>
            <a:ext cx="5302250" cy="698500"/>
          </a:xfrm>
          <a:custGeom>
            <a:avLst/>
            <a:gdLst/>
            <a:ahLst/>
            <a:cxnLst/>
            <a:rect l="l" t="t" r="r" b="b"/>
            <a:pathLst>
              <a:path w="5302250" h="698500">
                <a:moveTo>
                  <a:pt x="63501" y="0"/>
                </a:moveTo>
                <a:lnTo>
                  <a:pt x="5238749" y="0"/>
                </a:lnTo>
                <a:cubicBezTo>
                  <a:pt x="5273820" y="0"/>
                  <a:pt x="5302250" y="28430"/>
                  <a:pt x="5302250" y="63501"/>
                </a:cubicBezTo>
                <a:lnTo>
                  <a:pt x="5302250" y="634999"/>
                </a:lnTo>
                <a:cubicBezTo>
                  <a:pt x="5302250" y="670070"/>
                  <a:pt x="5273820" y="698500"/>
                  <a:pt x="5238749" y="698500"/>
                </a:cubicBezTo>
                <a:lnTo>
                  <a:pt x="63501" y="698500"/>
                </a:lnTo>
                <a:cubicBezTo>
                  <a:pt x="28430" y="698500"/>
                  <a:pt x="0" y="670070"/>
                  <a:pt x="0" y="634999"/>
                </a:cubicBezTo>
                <a:lnTo>
                  <a:pt x="0" y="63501"/>
                </a:lnTo>
                <a:cubicBezTo>
                  <a:pt x="0" y="28430"/>
                  <a:pt x="28430" y="0"/>
                  <a:pt x="63501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50" name="Text 48"/>
          <p:cNvSpPr/>
          <p:nvPr/>
        </p:nvSpPr>
        <p:spPr>
          <a:xfrm>
            <a:off x="6508750" y="5461000"/>
            <a:ext cx="5111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Ideal für: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508750" y="5715000"/>
            <a:ext cx="5111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Kreative ohne Zeit • Technik-Neulinge • Vollzeit-Künstler • Werkschaffende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317500" y="6350000"/>
            <a:ext cx="5715000" cy="730250"/>
          </a:xfrm>
          <a:custGeom>
            <a:avLst/>
            <a:gdLst/>
            <a:ahLst/>
            <a:cxnLst/>
            <a:rect l="l" t="t" r="r" b="b"/>
            <a:pathLst>
              <a:path w="5715000" h="730250">
                <a:moveTo>
                  <a:pt x="63503" y="0"/>
                </a:moveTo>
                <a:lnTo>
                  <a:pt x="5651497" y="0"/>
                </a:lnTo>
                <a:cubicBezTo>
                  <a:pt x="5686569" y="0"/>
                  <a:pt x="5715000" y="28431"/>
                  <a:pt x="5715000" y="63503"/>
                </a:cubicBezTo>
                <a:lnTo>
                  <a:pt x="5715000" y="666747"/>
                </a:lnTo>
                <a:cubicBezTo>
                  <a:pt x="5715000" y="701819"/>
                  <a:pt x="5686569" y="730250"/>
                  <a:pt x="5651497" y="730250"/>
                </a:cubicBezTo>
                <a:lnTo>
                  <a:pt x="63503" y="730250"/>
                </a:lnTo>
                <a:cubicBezTo>
                  <a:pt x="28431" y="730250"/>
                  <a:pt x="0" y="701819"/>
                  <a:pt x="0" y="666747"/>
                </a:cubicBezTo>
                <a:lnTo>
                  <a:pt x="0" y="63503"/>
                </a:lnTo>
                <a:cubicBezTo>
                  <a:pt x="0" y="28455"/>
                  <a:pt x="28455" y="0"/>
                  <a:pt x="63503" y="0"/>
                </a:cubicBezTo>
                <a:close/>
              </a:path>
            </a:pathLst>
          </a:custGeom>
          <a:solidFill>
            <a:srgbClr val="1E3A5F">
              <a:alpha val="10196"/>
            </a:srgbClr>
          </a:solidFill>
          <a:ln/>
        </p:spPr>
      </p:sp>
      <p:sp>
        <p:nvSpPr>
          <p:cNvPr id="53" name="Text 51"/>
          <p:cNvSpPr/>
          <p:nvPr/>
        </p:nvSpPr>
        <p:spPr>
          <a:xfrm>
            <a:off x="412750" y="6477000"/>
            <a:ext cx="5524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Selbstpflege-Gebühr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396875" y="6699250"/>
            <a:ext cx="555625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X% + Listing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6159500" y="6350000"/>
            <a:ext cx="5715000" cy="730250"/>
          </a:xfrm>
          <a:custGeom>
            <a:avLst/>
            <a:gdLst/>
            <a:ahLst/>
            <a:cxnLst/>
            <a:rect l="l" t="t" r="r" b="b"/>
            <a:pathLst>
              <a:path w="5715000" h="730250">
                <a:moveTo>
                  <a:pt x="63503" y="0"/>
                </a:moveTo>
                <a:lnTo>
                  <a:pt x="5651497" y="0"/>
                </a:lnTo>
                <a:cubicBezTo>
                  <a:pt x="5686569" y="0"/>
                  <a:pt x="5715000" y="28431"/>
                  <a:pt x="5715000" y="63503"/>
                </a:cubicBezTo>
                <a:lnTo>
                  <a:pt x="5715000" y="666747"/>
                </a:lnTo>
                <a:cubicBezTo>
                  <a:pt x="5715000" y="701819"/>
                  <a:pt x="5686569" y="730250"/>
                  <a:pt x="5651497" y="730250"/>
                </a:cubicBezTo>
                <a:lnTo>
                  <a:pt x="63503" y="730250"/>
                </a:lnTo>
                <a:cubicBezTo>
                  <a:pt x="28431" y="730250"/>
                  <a:pt x="0" y="701819"/>
                  <a:pt x="0" y="666747"/>
                </a:cubicBezTo>
                <a:lnTo>
                  <a:pt x="0" y="63503"/>
                </a:lnTo>
                <a:cubicBezTo>
                  <a:pt x="0" y="28455"/>
                  <a:pt x="28455" y="0"/>
                  <a:pt x="63503" y="0"/>
                </a:cubicBezTo>
                <a:close/>
              </a:path>
            </a:pathLst>
          </a:custGeom>
          <a:solidFill>
            <a:srgbClr val="C75B4A">
              <a:alpha val="10196"/>
            </a:srgbClr>
          </a:solidFill>
          <a:ln/>
        </p:spPr>
      </p:sp>
      <p:sp>
        <p:nvSpPr>
          <p:cNvPr id="56" name="Text 54"/>
          <p:cNvSpPr/>
          <p:nvPr/>
        </p:nvSpPr>
        <p:spPr>
          <a:xfrm>
            <a:off x="6254750" y="6477000"/>
            <a:ext cx="5524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Full-Service-Gebühr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6238875" y="6699250"/>
            <a:ext cx="555625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Y% (alles inkl.)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Vielerlei - Kuratiertes Kunsthandwerksportal</dc:title>
  <dc:subject>Vielerlei - Kuratiertes Kunsthandwerksportal</dc:subject>
  <dc:creator>Kimi</dc:creator>
  <cp:lastModifiedBy>Kimi</cp:lastModifiedBy>
  <cp:revision>1</cp:revision>
  <dcterms:created xsi:type="dcterms:W3CDTF">2026-03-09T22:53:22Z</dcterms:created>
  <dcterms:modified xsi:type="dcterms:W3CDTF">2026-03-09T22:53:22Z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{"Label":"Vielerlei - Kuratiertes Kunsthandwerksportal","ContentProducer":"001191110108MACG2KBH8F10000","ProduceID":"19cd4c1b-6762-8094-8000-0000b7cd3bce","ReservedCode1":"","ContentPropagator":"001191110108MACG2KBH8F20000","PropagateID":"19cd4c1b-6762-8094-8000-0000b7cd3bce","ReservedCode2":""}</vt:lpwstr>
  </property>
</Properties>
</file>